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3"/>
  </p:notesMasterIdLst>
  <p:handoutMasterIdLst>
    <p:handoutMasterId r:id="rId14"/>
  </p:handoutMasterIdLst>
  <p:sldIdLst>
    <p:sldId id="264" r:id="rId5"/>
    <p:sldId id="276" r:id="rId6"/>
    <p:sldId id="281" r:id="rId7"/>
    <p:sldId id="282" r:id="rId8"/>
    <p:sldId id="283" r:id="rId9"/>
    <p:sldId id="284" r:id="rId10"/>
    <p:sldId id="285" r:id="rId11"/>
    <p:sldId id="266" r:id="rId12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9" pos="3839" userDrawn="1">
          <p15:clr>
            <a:srgbClr val="A4A3A4"/>
          </p15:clr>
        </p15:guide>
        <p15:guide id="10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cott Stangroom" initials="SS" lastIdx="0" clrIdx="0">
    <p:extLst>
      <p:ext uri="{19B8F6BF-5375-455C-9EA6-DF929625EA0E}">
        <p15:presenceInfo xmlns:p15="http://schemas.microsoft.com/office/powerpoint/2012/main" userId="S-1-5-21-2876571829-1334996891-2675354618-2542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280" autoAdjust="0"/>
  </p:normalViewPr>
  <p:slideViewPr>
    <p:cSldViewPr showGuides="1">
      <p:cViewPr varScale="1">
        <p:scale>
          <a:sx n="47" d="100"/>
          <a:sy n="47" d="100"/>
        </p:scale>
        <p:origin x="803" y="29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1986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73C59C-4E16-4A64-A766-34DB213E11B3}" type="datetimeFigureOut">
              <a:rPr lang="en-US">
                <a:solidFill>
                  <a:schemeClr val="tx2"/>
                </a:solidFill>
              </a:rPr>
              <a:t>5/21/2018</a:t>
            </a:fld>
            <a:endParaRPr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D77566-CD65-4859-9FA1-43956DC85B8C}" type="slidenum">
              <a:rPr>
                <a:solidFill>
                  <a:schemeClr val="tx2"/>
                </a:solidFill>
              </a:rPr>
              <a:t>‹#›</a:t>
            </a:fld>
            <a:endParaRPr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798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95CF31C-F757-429C-A789-86504F04C3BE}" type="datetimeFigureOut">
              <a:rPr lang="en-US"/>
              <a:pPr/>
              <a:t>5/21/2018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8796F01-7154-41E0-B48B-A6921757531A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4077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662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2383" y="1498601"/>
            <a:ext cx="7008574" cy="3298825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540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2383" y="4927600"/>
            <a:ext cx="7008574" cy="1244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22277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CB6C2-1084-4AED-A74A-DF028B0094EA}" type="datetimeFigureOut">
              <a:rPr lang="en-US"/>
              <a:t>5/21/2018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1043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52633" y="274638"/>
            <a:ext cx="1422030" cy="589756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309" y="274638"/>
            <a:ext cx="8532178" cy="5897561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CB6C2-1084-4AED-A74A-DF028B0094EA}" type="datetimeFigureOut">
              <a:rPr lang="en-US"/>
              <a:t>5/21/2018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5071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A30F4-0B4E-4E4B-BC36-C30CD13F4E17}" type="datetimeFigureOut">
              <a:rPr lang="en-US"/>
              <a:t>5/21/2018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BA0E-20D0-4E7C-B286-26C960A6788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63524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589" y="4445000"/>
            <a:ext cx="7008574" cy="1930400"/>
          </a:xfrm>
        </p:spPr>
        <p:txBody>
          <a:bodyPr anchor="t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589" y="3124200"/>
            <a:ext cx="7008574" cy="1296987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63402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309" y="1701800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1706581" indent="0">
              <a:buNone/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7559" y="1701800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en-US"/>
              <a:t>5/21/2018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89339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1372" y="1608836"/>
            <a:ext cx="4973041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7309" y="2209800"/>
            <a:ext cx="4977104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01622" y="1608836"/>
            <a:ext cx="4973041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7559" y="2209800"/>
            <a:ext cx="4977104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en-US"/>
              <a:t>5/21/2018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5283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en-US"/>
              <a:t>5/21/2018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1676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en-US"/>
              <a:t>5/21/2018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68731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961368" y="0"/>
            <a:ext cx="7922736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21" y="1701800"/>
            <a:ext cx="3351927" cy="2844800"/>
          </a:xfr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21" y="4648200"/>
            <a:ext cx="3351927" cy="17272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9236" y="482600"/>
            <a:ext cx="6805427" cy="5892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F754-515F-40B9-8D24-D54D5825B3D0}" type="datetimeFigureOut">
              <a:rPr lang="en-US"/>
              <a:t>5/21/2018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6807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082258" y="0"/>
            <a:ext cx="802431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7765" y="4800600"/>
            <a:ext cx="7313295" cy="762000"/>
          </a:xfr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2437765" y="279401"/>
            <a:ext cx="7313295" cy="4448175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37765" y="5562600"/>
            <a:ext cx="7313295" cy="8128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F754-515F-40B9-8D24-D54D5825B3D0}" type="datetimeFigureOut">
              <a:rPr lang="en-US"/>
              <a:t>5/21/2018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2133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04721" y="0"/>
            <a:ext cx="11579384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7309" y="1701800"/>
            <a:ext cx="10157354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>
              <a:defRPr sz="1200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fld id="{2DD204D1-F9BD-4643-8480-6EA41EB484F1}" type="datetimeFigureOut">
              <a:rPr lang="en-US" smtClean="0"/>
              <a:pPr/>
              <a:t>5/21/2018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>
              <a:defRPr sz="1200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>
              <a:defRPr sz="1200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fld id="{EB37DED6-D4C7-42EE-AB49-D2E39E64FD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047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5" r:id="rId8"/>
    <p:sldLayoutId id="2147483676" r:id="rId9"/>
    <p:sldLayoutId id="2147483677" r:id="rId10"/>
    <p:sldLayoutId id="2147483678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1218987" rtl="0" eaLnBrk="1" latinLnBrk="0" hangingPunct="1">
        <a:lnSpc>
          <a:spcPct val="85000"/>
        </a:lnSpc>
        <a:spcBef>
          <a:spcPct val="0"/>
        </a:spcBef>
        <a:buNone/>
        <a:tabLst/>
        <a:defRPr sz="4400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5000"/>
        </a:lnSpc>
        <a:spcBef>
          <a:spcPts val="1866"/>
        </a:spcBef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31392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58037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584683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328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37973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6461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91264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7885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jp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Acquisitions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IRM Showcase </a:t>
            </a:r>
            <a:r>
              <a:rPr lang="en-US" dirty="0" smtClean="0"/>
              <a:t>2018</a:t>
            </a:r>
          </a:p>
          <a:p>
            <a:r>
              <a:rPr lang="en-US" sz="1600" dirty="0" smtClean="0"/>
              <a:t>Scott Stangroom</a:t>
            </a:r>
          </a:p>
          <a:p>
            <a:r>
              <a:rPr lang="en-US" sz="1600" dirty="0" smtClean="0"/>
              <a:t>Acquisitions </a:t>
            </a:r>
            <a:r>
              <a:rPr lang="en-US" sz="1600" smtClean="0"/>
              <a:t>Unit Coordinator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5034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Acquisitions FY-2018</a:t>
            </a:r>
            <a:endParaRPr lang="en-US" b="1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Acquisitions </a:t>
            </a:r>
            <a:r>
              <a:rPr lang="en-US" dirty="0"/>
              <a:t>overview &amp; </a:t>
            </a:r>
            <a:r>
              <a:rPr lang="en-US" dirty="0" smtClean="0"/>
              <a:t>cross-collaboration</a:t>
            </a:r>
          </a:p>
          <a:p>
            <a:r>
              <a:rPr lang="en-US" dirty="0"/>
              <a:t>New approach to subject liaison discretionary </a:t>
            </a:r>
            <a:r>
              <a:rPr lang="en-US" dirty="0" smtClean="0"/>
              <a:t>budgets</a:t>
            </a:r>
          </a:p>
          <a:p>
            <a:r>
              <a:rPr lang="en-US" dirty="0"/>
              <a:t>Real life license negotiations in a </a:t>
            </a:r>
            <a:r>
              <a:rPr lang="en-US" dirty="0" smtClean="0"/>
              <a:t>nutshell</a:t>
            </a:r>
          </a:p>
          <a:p>
            <a:r>
              <a:rPr lang="en-US" dirty="0"/>
              <a:t>The gap between CORAL 1.0 and </a:t>
            </a:r>
            <a:r>
              <a:rPr lang="en-US" dirty="0" smtClean="0"/>
              <a:t>2.0</a:t>
            </a:r>
          </a:p>
          <a:p>
            <a:r>
              <a:rPr lang="en-US" dirty="0"/>
              <a:t>To the ends of the </a:t>
            </a:r>
            <a:r>
              <a:rPr lang="en-US" dirty="0" smtClean="0"/>
              <a:t>earth – global </a:t>
            </a:r>
            <a:r>
              <a:rPr lang="en-US" dirty="0"/>
              <a:t>marketplace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182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Acquisitions overview</a:t>
            </a:r>
            <a:br>
              <a:rPr lang="en-US" b="1" dirty="0" smtClean="0"/>
            </a:br>
            <a:r>
              <a:rPr lang="en-US" b="1" dirty="0" smtClean="0"/>
              <a:t>                           &amp; cross-collaboration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612" y="1473200"/>
            <a:ext cx="8153400" cy="5207000"/>
          </a:xfrm>
        </p:spPr>
      </p:pic>
    </p:spTree>
    <p:extLst>
      <p:ext uri="{BB962C8B-B14F-4D97-AF65-F5344CB8AC3E}">
        <p14:creationId xmlns:p14="http://schemas.microsoft.com/office/powerpoint/2010/main" val="3347619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New approach to subject liaison </a:t>
            </a:r>
            <a:r>
              <a:rPr lang="en-US" b="1" dirty="0" smtClean="0"/>
              <a:t>       discretionary budgets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276" y="1701800"/>
            <a:ext cx="9984813" cy="4546600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6812" y="443865"/>
            <a:ext cx="1802726" cy="127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181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1295400"/>
          </a:xfrm>
        </p:spPr>
        <p:txBody>
          <a:bodyPr>
            <a:normAutofit/>
          </a:bodyPr>
          <a:lstStyle/>
          <a:p>
            <a:r>
              <a:rPr lang="en-US" sz="4800" b="1" dirty="0" smtClean="0"/>
              <a:t>License </a:t>
            </a:r>
            <a:r>
              <a:rPr lang="en-US" sz="4800" b="1" dirty="0"/>
              <a:t>negotiations in a </a:t>
            </a:r>
            <a:r>
              <a:rPr lang="en-US" sz="4800" b="1" dirty="0" smtClean="0"/>
              <a:t>nutshell</a:t>
            </a:r>
            <a:endParaRPr lang="en-US" sz="48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4612" y="1701800"/>
            <a:ext cx="4953000" cy="4945377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612" y="2183763"/>
            <a:ext cx="2800350" cy="39814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6212" y="2162046"/>
            <a:ext cx="2895600" cy="3990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210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49237">
            <a:off x="6013008" y="4917314"/>
            <a:ext cx="1182327" cy="11608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4017" y="102361"/>
            <a:ext cx="10157354" cy="105189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4000" b="1" dirty="0" smtClean="0"/>
              <a:t>ERM and the gap between CORAL 1.0 &amp; 2.0 </a:t>
            </a:r>
            <a:endParaRPr lang="en-US" sz="40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7612" y="1600200"/>
            <a:ext cx="3374032" cy="44704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6181" y="1596136"/>
            <a:ext cx="3284496" cy="4495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117125">
            <a:off x="4664635" y="1870437"/>
            <a:ext cx="1611630" cy="13430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69354">
            <a:off x="5421824" y="3204028"/>
            <a:ext cx="1757514" cy="181187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57396">
            <a:off x="4873036" y="4602518"/>
            <a:ext cx="1277728" cy="127772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86429">
            <a:off x="5801413" y="1816363"/>
            <a:ext cx="1972794" cy="1972794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 rot="843486">
            <a:off x="6474158" y="2038348"/>
            <a:ext cx="893145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00" b="0" cap="none" spc="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Talk…Talk ERM</a:t>
            </a:r>
            <a:endParaRPr lang="en-US" sz="1100" b="0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604678" y="5939611"/>
            <a:ext cx="306846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4800" b="1" dirty="0" smtClean="0">
                <a:ln/>
                <a:solidFill>
                  <a:schemeClr val="accent4"/>
                </a:solidFill>
              </a:rPr>
              <a:t>Gap Year</a:t>
            </a:r>
            <a:endParaRPr lang="en-US" sz="4800" b="1" dirty="0">
              <a:ln/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242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277" y="3091180"/>
            <a:ext cx="10155894" cy="1752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769" y="1258824"/>
            <a:ext cx="10155894" cy="1752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12192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To the ends of the Earth – Global Marketplace</a:t>
            </a:r>
            <a:endParaRPr lang="en-US" sz="32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769" y="4940300"/>
            <a:ext cx="10155894" cy="1752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5586" y="2057400"/>
            <a:ext cx="6400800" cy="323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368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End!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Acquisitions - IRM Showcase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697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Books 16x9">
  <a:themeElements>
    <a:clrScheme name="Books_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02787940.potx" id="{F769AD3B-90E4-4F81-9CF2-8BD9F607FEC3}" vid="{18F656D2-BE2F-4155-8430-D393897A45F9}"/>
    </a:ext>
  </a:extLst>
</a:theme>
</file>

<file path=ppt/theme/theme2.xml><?xml version="1.0" encoding="utf-8"?>
<a:theme xmlns:a="http://schemas.openxmlformats.org/drawingml/2006/main" name="Office Them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1345039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The bookstacks present on most slides  make this a good choice for students, teachers, reading enthusiasts, and others in education. This presentation template contains multiple slide layouts in widescreen format (16x9) and includes a sample table and chart that you can easily  modify.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2011-11-26T00:00:00+00:00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TP102787939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694216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LocMarketGroupTiers2 xmlns="4873beb7-5857-4685-be1f-d57550cc96cc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301D382-32B0-43EE-932C-28906AF37617}">
  <ds:schemaRefs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purl.org/dc/dcmitype/"/>
    <ds:schemaRef ds:uri="http://purl.org/dc/terms/"/>
    <ds:schemaRef ds:uri="http://purl.org/dc/elements/1.1/"/>
    <ds:schemaRef ds:uri="http://www.w3.org/XML/1998/namespace"/>
    <ds:schemaRef ds:uri="http://schemas.microsoft.com/office/infopath/2007/PartnerControls"/>
    <ds:schemaRef ds:uri="4873beb7-5857-4685-be1f-d57550cc96cc"/>
  </ds:schemaRefs>
</ds:datastoreItem>
</file>

<file path=customXml/itemProps2.xml><?xml version="1.0" encoding="utf-8"?>
<ds:datastoreItem xmlns:ds="http://schemas.openxmlformats.org/officeDocument/2006/customXml" ds:itemID="{BBB5C329-08A6-4E5E-AEF1-A97828C874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1B558C7-619B-49BE-9097-7FCBDADD4EC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Blue bookstack presentation (widescreen)</Template>
  <TotalTime>253</TotalTime>
  <Words>81</Words>
  <Application>Microsoft Office PowerPoint</Application>
  <PresentationFormat>Custom</PresentationFormat>
  <Paragraphs>21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Century Gothic</vt:lpstr>
      <vt:lpstr>Books 16x9</vt:lpstr>
      <vt:lpstr>Acquisitions</vt:lpstr>
      <vt:lpstr>Acquisitions FY-2018</vt:lpstr>
      <vt:lpstr>Acquisitions overview                            &amp; cross-collaboration</vt:lpstr>
      <vt:lpstr>New approach to subject liaison        discretionary budgets</vt:lpstr>
      <vt:lpstr>License negotiations in a nutshell</vt:lpstr>
      <vt:lpstr>     ERM and the gap between CORAL 1.0 &amp; 2.0 </vt:lpstr>
      <vt:lpstr>To the ends of the Earth – Global Marketplace</vt:lpstr>
      <vt:lpstr>The End!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Acquisitions</dc:title>
  <dc:creator>Scott Stangroom</dc:creator>
  <cp:lastModifiedBy>Thomas Paige Circulation Manager</cp:lastModifiedBy>
  <cp:revision>49</cp:revision>
  <dcterms:created xsi:type="dcterms:W3CDTF">2018-05-14T15:57:42Z</dcterms:created>
  <dcterms:modified xsi:type="dcterms:W3CDTF">2018-05-21T14:45:08Z</dcterms:modified>
  <cp:contentStatus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