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56" r:id="rId2"/>
  </p:sldIdLst>
  <p:sldSz cx="43891200" cy="32918400"/>
  <p:notesSz cx="6858000" cy="9144000"/>
  <p:defaultTextStyle>
    <a:lvl1pPr>
      <a:defRPr sz="3700">
        <a:latin typeface="Cambria"/>
        <a:ea typeface="Cambria"/>
        <a:cs typeface="Cambria"/>
        <a:sym typeface="Cambria"/>
      </a:defRPr>
    </a:lvl1pPr>
    <a:lvl2pPr indent="457200">
      <a:defRPr sz="3700">
        <a:latin typeface="Cambria"/>
        <a:ea typeface="Cambria"/>
        <a:cs typeface="Cambria"/>
        <a:sym typeface="Cambria"/>
      </a:defRPr>
    </a:lvl2pPr>
    <a:lvl3pPr indent="914400">
      <a:defRPr sz="3700">
        <a:latin typeface="Cambria"/>
        <a:ea typeface="Cambria"/>
        <a:cs typeface="Cambria"/>
        <a:sym typeface="Cambria"/>
      </a:defRPr>
    </a:lvl3pPr>
    <a:lvl4pPr indent="1371600">
      <a:defRPr sz="3700">
        <a:latin typeface="Cambria"/>
        <a:ea typeface="Cambria"/>
        <a:cs typeface="Cambria"/>
        <a:sym typeface="Cambria"/>
      </a:defRPr>
    </a:lvl4pPr>
    <a:lvl5pPr indent="1828800">
      <a:defRPr sz="3700">
        <a:latin typeface="Cambria"/>
        <a:ea typeface="Cambria"/>
        <a:cs typeface="Cambria"/>
        <a:sym typeface="Cambria"/>
      </a:defRPr>
    </a:lvl5pPr>
    <a:lvl6pPr>
      <a:defRPr sz="3700">
        <a:latin typeface="Cambria"/>
        <a:ea typeface="Cambria"/>
        <a:cs typeface="Cambria"/>
        <a:sym typeface="Cambria"/>
      </a:defRPr>
    </a:lvl6pPr>
    <a:lvl7pPr>
      <a:defRPr sz="3700">
        <a:latin typeface="Cambria"/>
        <a:ea typeface="Cambria"/>
        <a:cs typeface="Cambria"/>
        <a:sym typeface="Cambria"/>
      </a:defRPr>
    </a:lvl7pPr>
    <a:lvl8pPr>
      <a:defRPr sz="3700">
        <a:latin typeface="Cambria"/>
        <a:ea typeface="Cambria"/>
        <a:cs typeface="Cambria"/>
        <a:sym typeface="Cambria"/>
      </a:defRPr>
    </a:lvl8pPr>
    <a:lvl9pPr>
      <a:defRPr sz="3700">
        <a:latin typeface="Cambria"/>
        <a:ea typeface="Cambria"/>
        <a:cs typeface="Cambria"/>
        <a:sym typeface="Cambria"/>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ambria"/>
          <a:ea typeface="Cambria"/>
          <a:cs typeface="Cambria"/>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E8CA"/>
          </a:solidFill>
        </a:fill>
      </a:tcStyle>
    </a:wholeTbl>
    <a:band2H>
      <a:tcTxStyle/>
      <a:tcStyle>
        <a:tcBdr/>
        <a:fill>
          <a:solidFill>
            <a:srgbClr val="FEF4E6"/>
          </a:solidFill>
        </a:fill>
      </a:tcStyle>
    </a:band2H>
    <a:firstCol>
      <a:tcTxStyle b="on" i="on">
        <a:font>
          <a:latin typeface="Cambria"/>
          <a:ea typeface="Cambria"/>
          <a:cs typeface="Cambri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8C000"/>
          </a:solidFill>
        </a:fill>
      </a:tcStyle>
    </a:firstCol>
    <a:lastRow>
      <a:tcTxStyle b="on" i="on">
        <a:font>
          <a:latin typeface="Cambria"/>
          <a:ea typeface="Cambria"/>
          <a:cs typeface="Cambria"/>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8C000"/>
          </a:solidFill>
        </a:fill>
      </a:tcStyle>
    </a:lastRow>
    <a:firstRow>
      <a:tcTxStyle b="on" i="on">
        <a:font>
          <a:latin typeface="Cambria"/>
          <a:ea typeface="Cambria"/>
          <a:cs typeface="Cambri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8C000"/>
          </a:solidFill>
        </a:fill>
      </a:tcStyle>
    </a:firstRow>
  </a:tblStyle>
  <a:tblStyle styleId="{C7B018BB-80A7-4F77-B60F-C8B233D01FF8}" styleName="">
    <a:tblBg/>
    <a:wholeTbl>
      <a:tcTxStyle b="on" i="on">
        <a:font>
          <a:latin typeface="Cambria"/>
          <a:ea typeface="Cambria"/>
          <a:cs typeface="Cambria"/>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
          <a:latin typeface="Cambria"/>
          <a:ea typeface="Cambria"/>
          <a:cs typeface="Cambri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Cambria"/>
          <a:ea typeface="Cambria"/>
          <a:cs typeface="Cambria"/>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Cambria"/>
          <a:ea typeface="Cambria"/>
          <a:cs typeface="Cambri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Cambria"/>
          <a:ea typeface="Cambria"/>
          <a:cs typeface="Cambria"/>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4D6CA"/>
          </a:solidFill>
        </a:fill>
      </a:tcStyle>
    </a:wholeTbl>
    <a:band2H>
      <a:tcTxStyle/>
      <a:tcStyle>
        <a:tcBdr/>
        <a:fill>
          <a:solidFill>
            <a:srgbClr val="F9EBE6"/>
          </a:solidFill>
        </a:fill>
      </a:tcStyle>
    </a:band2H>
    <a:firstCol>
      <a:tcTxStyle b="on" i="on">
        <a:font>
          <a:latin typeface="Cambria"/>
          <a:ea typeface="Cambria"/>
          <a:cs typeface="Cambri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17900"/>
          </a:solidFill>
        </a:fill>
      </a:tcStyle>
    </a:firstCol>
    <a:lastRow>
      <a:tcTxStyle b="on" i="on">
        <a:font>
          <a:latin typeface="Cambria"/>
          <a:ea typeface="Cambria"/>
          <a:cs typeface="Cambria"/>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17900"/>
          </a:solidFill>
        </a:fill>
      </a:tcStyle>
    </a:lastRow>
    <a:firstRow>
      <a:tcTxStyle b="on" i="on">
        <a:font>
          <a:latin typeface="Cambria"/>
          <a:ea typeface="Cambria"/>
          <a:cs typeface="Cambri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17900"/>
          </a:solidFill>
        </a:fill>
      </a:tcStyle>
    </a:firstRow>
  </a:tblStyle>
  <a:tblStyle styleId="{CF821DB8-F4EB-4A41-A1BA-3FCAFE7338EE}" styleName="">
    <a:tblBg/>
    <a:wholeTbl>
      <a:tcTxStyle b="on" i="on">
        <a:font>
          <a:latin typeface="Cambria"/>
          <a:ea typeface="Cambria"/>
          <a:cs typeface="Cambria"/>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Cambria"/>
          <a:ea typeface="Cambria"/>
          <a:cs typeface="Cambri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8C000"/>
          </a:solidFill>
        </a:fill>
      </a:tcStyle>
    </a:firstCol>
    <a:lastRow>
      <a:tcTxStyle b="on" i="on">
        <a:font>
          <a:latin typeface="Cambria"/>
          <a:ea typeface="Cambria"/>
          <a:cs typeface="Cambria"/>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mbria"/>
          <a:ea typeface="Cambria"/>
          <a:cs typeface="Cambria"/>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8C000"/>
          </a:solidFill>
        </a:fill>
      </a:tcStyle>
    </a:firstRow>
  </a:tblStyle>
  <a:tblStyle styleId="{33BA23B1-9221-436E-865A-0063620EA4FD}" styleName="">
    <a:tblBg/>
    <a:wholeTbl>
      <a:tcTxStyle b="on" i="on">
        <a:font>
          <a:latin typeface="Cambria"/>
          <a:ea typeface="Cambria"/>
          <a:cs typeface="Cambria"/>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Cambria"/>
          <a:ea typeface="Cambria"/>
          <a:cs typeface="Cambri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mbria"/>
          <a:ea typeface="Cambria"/>
          <a:cs typeface="Cambria"/>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mbria"/>
          <a:ea typeface="Cambria"/>
          <a:cs typeface="Cambria"/>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mbria"/>
          <a:ea typeface="Cambria"/>
          <a:cs typeface="Cambria"/>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Cambria"/>
          <a:ea typeface="Cambria"/>
          <a:cs typeface="Cambria"/>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mbria"/>
          <a:ea typeface="Cambria"/>
          <a:cs typeface="Cambria"/>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mbria"/>
          <a:ea typeface="Cambria"/>
          <a:cs typeface="Cambria"/>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33" d="100"/>
          <a:sy n="33" d="100"/>
        </p:scale>
        <p:origin x="-1872" y="-96"/>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8" name="Shape 38"/>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39" name="Shape 39"/>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1631305732"/>
      </p:ext>
    </p:extLst>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9" name="Shape 29"/>
          <p:cNvSpPr>
            <a:spLocks noGrp="1"/>
          </p:cNvSpPr>
          <p:nvPr>
            <p:ph type="sldNum" sz="quarter" idx="2"/>
          </p:nvPr>
        </p:nvSpPr>
        <p:spPr>
          <a:xfrm>
            <a:off x="9444037" y="30511750"/>
            <a:ext cx="2559051" cy="1377998"/>
          </a:xfrm>
          <a:prstGeom prst="rect">
            <a:avLst/>
          </a:prstGeom>
        </p:spPr>
        <p:txBody>
          <a:bodyPr/>
          <a:lstStyle>
            <a:lvl1pPr>
              <a:defRPr>
                <a:solidFill>
                  <a:srgbClr val="194431"/>
                </a:solidFill>
              </a:defRPr>
            </a:lvl1p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1" name="Shape 31"/>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3" name="Shape 33"/>
          <p:cNvSpPr>
            <a:spLocks noGrp="1"/>
          </p:cNvSpPr>
          <p:nvPr>
            <p:ph type="sldNum" sz="quarter" idx="2"/>
          </p:nvPr>
        </p:nvSpPr>
        <p:spPr>
          <a:xfrm>
            <a:off x="9444037" y="30511750"/>
            <a:ext cx="2559051" cy="1377998"/>
          </a:xfrm>
          <a:prstGeom prst="rect">
            <a:avLst/>
          </a:prstGeom>
        </p:spPr>
        <p:txBody>
          <a:bodyPr/>
          <a:lstStyle>
            <a:lvl1pPr>
              <a:defRPr>
                <a:solidFill>
                  <a:srgbClr val="194431"/>
                </a:solidFill>
              </a:defRPr>
            </a:lvl1p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5" name="Shape 35"/>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37" name="Shape 37"/>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1" name="Shape 11"/>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4" name="Shape 14"/>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6" name="Shape 16"/>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8" name="Shape 18"/>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0" name="Shape 20"/>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pic>
        <p:nvPicPr>
          <p:cNvPr id="22" name="284895main_witchhead_nebula_full.jpg"/>
          <p:cNvPicPr/>
          <p:nvPr/>
        </p:nvPicPr>
        <p:blipFill>
          <a:blip r:embed="rId2">
            <a:alphaModFix amt="49018"/>
            <a:extLst/>
          </a:blip>
          <a:srcRect t="13719" b="13719"/>
          <a:stretch>
            <a:fillRect/>
          </a:stretch>
        </p:blipFill>
        <p:spPr>
          <a:xfrm>
            <a:off x="-1" y="-1"/>
            <a:ext cx="43891203" cy="32918401"/>
          </a:xfrm>
          <a:prstGeom prst="rect">
            <a:avLst/>
          </a:prstGeom>
          <a:ln w="12700">
            <a:miter lim="400000"/>
          </a:ln>
        </p:spPr>
      </p:pic>
      <p:sp>
        <p:nvSpPr>
          <p:cNvPr id="23" name="Shape 23"/>
          <p:cNvSpPr/>
          <p:nvPr/>
        </p:nvSpPr>
        <p:spPr>
          <a:xfrm>
            <a:off x="15052675" y="4343400"/>
            <a:ext cx="13917613" cy="28041600"/>
          </a:xfrm>
          <a:prstGeom prst="rect">
            <a:avLst/>
          </a:prstGeom>
          <a:solidFill>
            <a:srgbClr val="FFFFFF">
              <a:alpha val="40075"/>
            </a:srgbClr>
          </a:solidFill>
          <a:ln>
            <a:solidFill>
              <a:srgbClr val="FFFFFF">
                <a:alpha val="50095"/>
              </a:srgbClr>
            </a:solidFill>
            <a:round/>
          </a:ln>
        </p:spPr>
        <p:txBody>
          <a:bodyPr lIns="0" tIns="0" rIns="0" bIns="0" anchor="ctr"/>
          <a:lstStyle/>
          <a:p>
            <a:pPr lvl="0" defTabSz="4387850">
              <a:defRPr sz="8700"/>
            </a:pPr>
            <a:endParaRPr/>
          </a:p>
        </p:txBody>
      </p:sp>
      <p:sp>
        <p:nvSpPr>
          <p:cNvPr id="24" name="Shape 24"/>
          <p:cNvSpPr/>
          <p:nvPr/>
        </p:nvSpPr>
        <p:spPr>
          <a:xfrm>
            <a:off x="29489400" y="4419600"/>
            <a:ext cx="13917613" cy="27965400"/>
          </a:xfrm>
          <a:prstGeom prst="rect">
            <a:avLst/>
          </a:prstGeom>
          <a:solidFill>
            <a:srgbClr val="FFFFFF">
              <a:alpha val="40561"/>
            </a:srgbClr>
          </a:solidFill>
          <a:ln>
            <a:solidFill>
              <a:srgbClr val="FFFFFF">
                <a:alpha val="50702"/>
              </a:srgbClr>
            </a:solidFill>
            <a:round/>
          </a:ln>
        </p:spPr>
        <p:txBody>
          <a:bodyPr lIns="0" tIns="0" rIns="0" bIns="0" anchor="ctr"/>
          <a:lstStyle/>
          <a:p>
            <a:pPr lvl="0" defTabSz="4387850">
              <a:defRPr sz="8700"/>
            </a:pPr>
            <a:endParaRPr/>
          </a:p>
        </p:txBody>
      </p:sp>
      <p:sp>
        <p:nvSpPr>
          <p:cNvPr id="25" name="Shape 25"/>
          <p:cNvSpPr/>
          <p:nvPr/>
        </p:nvSpPr>
        <p:spPr>
          <a:xfrm>
            <a:off x="560387" y="4343400"/>
            <a:ext cx="13917613" cy="28041600"/>
          </a:xfrm>
          <a:prstGeom prst="rect">
            <a:avLst/>
          </a:prstGeom>
          <a:solidFill>
            <a:srgbClr val="FFFFFF">
              <a:alpha val="40292"/>
            </a:srgbClr>
          </a:solidFill>
          <a:ln>
            <a:solidFill>
              <a:srgbClr val="FFFFFF">
                <a:alpha val="50366"/>
              </a:srgbClr>
            </a:solidFill>
            <a:round/>
          </a:ln>
        </p:spPr>
        <p:txBody>
          <a:bodyPr lIns="0" tIns="0" rIns="0" bIns="0" anchor="ctr"/>
          <a:lstStyle/>
          <a:p>
            <a:pPr lvl="0" defTabSz="4387850">
              <a:defRPr sz="8700"/>
            </a:pPr>
            <a:endParaRPr/>
          </a:p>
        </p:txBody>
      </p:sp>
      <p:sp>
        <p:nvSpPr>
          <p:cNvPr id="26" name="Shape 26"/>
          <p:cNvSpPr/>
          <p:nvPr/>
        </p:nvSpPr>
        <p:spPr>
          <a:xfrm>
            <a:off x="41757600" y="32461200"/>
            <a:ext cx="2133600" cy="27546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defTabSz="4387850">
              <a:defRPr sz="1200" i="1"/>
            </a:lvl1pPr>
          </a:lstStyle>
          <a:p>
            <a:pPr lvl="0">
              <a:defRPr sz="1800" i="0"/>
            </a:pPr>
            <a:r>
              <a:rPr sz="1200" i="1"/>
              <a:t>Background image: Old Main</a:t>
            </a:r>
          </a:p>
        </p:txBody>
      </p:sp>
      <p:sp>
        <p:nvSpPr>
          <p:cNvPr id="27" name="Shape 27"/>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Old main.jpeg" descr="Old main.jpg"/>
          <p:cNvPicPr/>
          <p:nvPr/>
        </p:nvPicPr>
        <p:blipFill>
          <a:blip r:embed="rId16">
            <a:alphaModFix amt="49018"/>
            <a:extLst/>
          </a:blip>
          <a:srcRect t="5685" r="18209" b="140"/>
          <a:stretch>
            <a:fillRect/>
          </a:stretch>
        </p:blipFill>
        <p:spPr>
          <a:xfrm>
            <a:off x="-1" y="-1"/>
            <a:ext cx="43891204" cy="32918401"/>
          </a:xfrm>
          <a:prstGeom prst="rect">
            <a:avLst/>
          </a:prstGeom>
          <a:ln w="12700">
            <a:miter lim="400000"/>
          </a:ln>
        </p:spPr>
      </p:pic>
      <p:sp>
        <p:nvSpPr>
          <p:cNvPr id="3" name="Shape 3"/>
          <p:cNvSpPr/>
          <p:nvPr/>
        </p:nvSpPr>
        <p:spPr>
          <a:xfrm>
            <a:off x="15052675" y="4343400"/>
            <a:ext cx="13917613" cy="28041600"/>
          </a:xfrm>
          <a:prstGeom prst="rect">
            <a:avLst/>
          </a:prstGeom>
          <a:solidFill>
            <a:srgbClr val="FFFFFF">
              <a:alpha val="79998"/>
            </a:srgbClr>
          </a:solidFill>
          <a:ln>
            <a:solidFill>
              <a:srgbClr val="FFFFFF"/>
            </a:solidFill>
            <a:round/>
          </a:ln>
        </p:spPr>
        <p:txBody>
          <a:bodyPr lIns="0" tIns="0" rIns="0" bIns="0" anchor="ctr"/>
          <a:lstStyle/>
          <a:p>
            <a:pPr lvl="0" defTabSz="4387850">
              <a:defRPr sz="8700"/>
            </a:pPr>
            <a:endParaRPr/>
          </a:p>
        </p:txBody>
      </p:sp>
      <p:sp>
        <p:nvSpPr>
          <p:cNvPr id="4" name="Shape 4"/>
          <p:cNvSpPr/>
          <p:nvPr/>
        </p:nvSpPr>
        <p:spPr>
          <a:xfrm>
            <a:off x="29489400" y="4419600"/>
            <a:ext cx="13917613" cy="27965400"/>
          </a:xfrm>
          <a:prstGeom prst="rect">
            <a:avLst/>
          </a:prstGeom>
          <a:solidFill>
            <a:srgbClr val="FFFFFF">
              <a:alpha val="79998"/>
            </a:srgbClr>
          </a:solidFill>
          <a:ln>
            <a:solidFill>
              <a:srgbClr val="FFFFFF"/>
            </a:solidFill>
            <a:round/>
          </a:ln>
        </p:spPr>
        <p:txBody>
          <a:bodyPr lIns="0" tIns="0" rIns="0" bIns="0" anchor="ctr"/>
          <a:lstStyle/>
          <a:p>
            <a:pPr lvl="0" defTabSz="4387850">
              <a:defRPr sz="8700"/>
            </a:pPr>
            <a:endParaRPr/>
          </a:p>
        </p:txBody>
      </p:sp>
      <p:sp>
        <p:nvSpPr>
          <p:cNvPr id="5" name="Shape 5"/>
          <p:cNvSpPr/>
          <p:nvPr/>
        </p:nvSpPr>
        <p:spPr>
          <a:xfrm>
            <a:off x="560387" y="4343400"/>
            <a:ext cx="13917613" cy="28041600"/>
          </a:xfrm>
          <a:prstGeom prst="rect">
            <a:avLst/>
          </a:prstGeom>
          <a:solidFill>
            <a:srgbClr val="FFFFFF">
              <a:alpha val="79998"/>
            </a:srgbClr>
          </a:solidFill>
          <a:ln>
            <a:solidFill>
              <a:srgbClr val="FFFFFF"/>
            </a:solidFill>
            <a:round/>
          </a:ln>
        </p:spPr>
        <p:txBody>
          <a:bodyPr lIns="0" tIns="0" rIns="0" bIns="0" anchor="ctr"/>
          <a:lstStyle/>
          <a:p>
            <a:pPr lvl="0" defTabSz="4387850">
              <a:defRPr sz="8700"/>
            </a:pPr>
            <a:endParaRPr/>
          </a:p>
        </p:txBody>
      </p:sp>
      <p:sp>
        <p:nvSpPr>
          <p:cNvPr id="6" name="Shape 6"/>
          <p:cNvSpPr/>
          <p:nvPr/>
        </p:nvSpPr>
        <p:spPr>
          <a:xfrm>
            <a:off x="41757600" y="32461200"/>
            <a:ext cx="2133600" cy="275466"/>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defTabSz="4387850">
              <a:defRPr sz="1200" i="1"/>
            </a:lvl1pPr>
          </a:lstStyle>
          <a:p>
            <a:pPr lvl="0">
              <a:defRPr sz="1800" i="0"/>
            </a:pPr>
            <a:r>
              <a:rPr sz="1200" i="1"/>
              <a:t>Background image: Old Main</a:t>
            </a:r>
          </a:p>
        </p:txBody>
      </p:sp>
      <p:sp>
        <p:nvSpPr>
          <p:cNvPr id="7" name="Shape 7"/>
          <p:cNvSpPr>
            <a:spLocks noGrp="1"/>
          </p:cNvSpPr>
          <p:nvPr>
            <p:ph type="sldNum" sz="quarter" idx="2"/>
          </p:nvPr>
        </p:nvSpPr>
        <p:spPr>
          <a:xfrm>
            <a:off x="20664487" y="30511750"/>
            <a:ext cx="2562226" cy="1377998"/>
          </a:xfrm>
          <a:prstGeom prst="rect">
            <a:avLst/>
          </a:prstGeom>
          <a:ln w="12700">
            <a:miter lim="400000"/>
          </a:ln>
        </p:spPr>
        <p:txBody>
          <a:bodyPr lIns="71117" tIns="71117" rIns="71117" bIns="71117">
            <a:spAutoFit/>
          </a:bodyPr>
          <a:lstStyle>
            <a:lvl1pPr defTabSz="4387850">
              <a:defRPr sz="8700"/>
            </a:lvl1pPr>
          </a:lstStyle>
          <a:p>
            <a:pPr lvl="0"/>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xmlns:p14="http://schemas.microsoft.com/office/powerpoint/2010/main" spd="med"/>
  <p:txStyles>
    <p:titleStyle>
      <a:lvl1pPr algn="ctr" defTabSz="4387850">
        <a:defRPr sz="23000">
          <a:solidFill>
            <a:srgbClr val="194431"/>
          </a:solidFill>
          <a:latin typeface="Calibri"/>
          <a:ea typeface="Calibri"/>
          <a:cs typeface="Calibri"/>
          <a:sym typeface="Calibri"/>
        </a:defRPr>
      </a:lvl1pPr>
      <a:lvl2pPr algn="ctr" defTabSz="4387850">
        <a:defRPr sz="23000">
          <a:solidFill>
            <a:srgbClr val="194431"/>
          </a:solidFill>
          <a:latin typeface="Calibri"/>
          <a:ea typeface="Calibri"/>
          <a:cs typeface="Calibri"/>
          <a:sym typeface="Calibri"/>
        </a:defRPr>
      </a:lvl2pPr>
      <a:lvl3pPr algn="ctr" defTabSz="4387850">
        <a:defRPr sz="23000">
          <a:solidFill>
            <a:srgbClr val="194431"/>
          </a:solidFill>
          <a:latin typeface="Calibri"/>
          <a:ea typeface="Calibri"/>
          <a:cs typeface="Calibri"/>
          <a:sym typeface="Calibri"/>
        </a:defRPr>
      </a:lvl3pPr>
      <a:lvl4pPr algn="ctr" defTabSz="4387850">
        <a:defRPr sz="23000">
          <a:solidFill>
            <a:srgbClr val="194431"/>
          </a:solidFill>
          <a:latin typeface="Calibri"/>
          <a:ea typeface="Calibri"/>
          <a:cs typeface="Calibri"/>
          <a:sym typeface="Calibri"/>
        </a:defRPr>
      </a:lvl4pPr>
      <a:lvl5pPr algn="ctr" defTabSz="4387850">
        <a:defRPr sz="23000">
          <a:solidFill>
            <a:srgbClr val="194431"/>
          </a:solidFill>
          <a:latin typeface="Calibri"/>
          <a:ea typeface="Calibri"/>
          <a:cs typeface="Calibri"/>
          <a:sym typeface="Calibri"/>
        </a:defRPr>
      </a:lvl5pPr>
      <a:lvl6pPr indent="457200" algn="ctr" defTabSz="4387850">
        <a:defRPr sz="23000">
          <a:solidFill>
            <a:srgbClr val="194431"/>
          </a:solidFill>
          <a:latin typeface="Calibri"/>
          <a:ea typeface="Calibri"/>
          <a:cs typeface="Calibri"/>
          <a:sym typeface="Calibri"/>
        </a:defRPr>
      </a:lvl6pPr>
      <a:lvl7pPr indent="914400" algn="ctr" defTabSz="4387850">
        <a:defRPr sz="23000">
          <a:solidFill>
            <a:srgbClr val="194431"/>
          </a:solidFill>
          <a:latin typeface="Calibri"/>
          <a:ea typeface="Calibri"/>
          <a:cs typeface="Calibri"/>
          <a:sym typeface="Calibri"/>
        </a:defRPr>
      </a:lvl7pPr>
      <a:lvl8pPr indent="1371600" algn="ctr" defTabSz="4387850">
        <a:defRPr sz="23000">
          <a:solidFill>
            <a:srgbClr val="194431"/>
          </a:solidFill>
          <a:latin typeface="Calibri"/>
          <a:ea typeface="Calibri"/>
          <a:cs typeface="Calibri"/>
          <a:sym typeface="Calibri"/>
        </a:defRPr>
      </a:lvl8pPr>
      <a:lvl9pPr indent="1828800" algn="ctr" defTabSz="4387850">
        <a:defRPr sz="23000">
          <a:solidFill>
            <a:srgbClr val="194431"/>
          </a:solidFill>
          <a:latin typeface="Calibri"/>
          <a:ea typeface="Calibri"/>
          <a:cs typeface="Calibri"/>
          <a:sym typeface="Calibri"/>
        </a:defRPr>
      </a:lvl9pPr>
    </p:titleStyle>
    <p:bodyStyle>
      <a:lvl1pPr marL="1643062" indent="-1643062" defTabSz="4387850">
        <a:spcBef>
          <a:spcPts val="9600"/>
        </a:spcBef>
        <a:buSzPct val="100000"/>
        <a:buFont typeface="Wingdings 2"/>
        <a:buChar char="●"/>
        <a:defRPr sz="11500">
          <a:solidFill>
            <a:srgbClr val="FFFFFF"/>
          </a:solidFill>
          <a:latin typeface="Cambria"/>
          <a:ea typeface="Cambria"/>
          <a:cs typeface="Cambria"/>
          <a:sym typeface="Cambria"/>
        </a:defRPr>
      </a:lvl1pPr>
      <a:lvl2pPr marL="3427966" indent="-1751566" defTabSz="4387850">
        <a:spcBef>
          <a:spcPts val="9600"/>
        </a:spcBef>
        <a:buSzPct val="100000"/>
        <a:buFont typeface="Wingdings 2"/>
        <a:buChar char="●"/>
        <a:defRPr sz="11500">
          <a:solidFill>
            <a:srgbClr val="FFFFFF"/>
          </a:solidFill>
          <a:latin typeface="Cambria"/>
          <a:ea typeface="Cambria"/>
          <a:cs typeface="Cambria"/>
          <a:sym typeface="Cambria"/>
        </a:defRPr>
      </a:lvl2pPr>
      <a:lvl3pPr marL="5296859" indent="-2004384" defTabSz="4387850">
        <a:spcBef>
          <a:spcPts val="9600"/>
        </a:spcBef>
        <a:buSzPct val="100000"/>
        <a:buFont typeface="Wingdings 2"/>
        <a:buChar char="●"/>
        <a:defRPr sz="11500">
          <a:solidFill>
            <a:srgbClr val="FFFFFF"/>
          </a:solidFill>
          <a:latin typeface="Cambria"/>
          <a:ea typeface="Cambria"/>
          <a:cs typeface="Cambria"/>
          <a:sym typeface="Cambria"/>
        </a:defRPr>
      </a:lvl3pPr>
      <a:lvl4pPr marL="7101380" indent="-2134092" defTabSz="4387850">
        <a:spcBef>
          <a:spcPts val="9600"/>
        </a:spcBef>
        <a:buSzPct val="100000"/>
        <a:buFont typeface="Wingdings 2"/>
        <a:buChar char="●"/>
        <a:defRPr sz="11500">
          <a:solidFill>
            <a:srgbClr val="FFFFFF"/>
          </a:solidFill>
          <a:latin typeface="Cambria"/>
          <a:ea typeface="Cambria"/>
          <a:cs typeface="Cambria"/>
          <a:sym typeface="Cambria"/>
        </a:defRPr>
      </a:lvl4pPr>
      <a:lvl5pPr marL="17273410" indent="-10690048" defTabSz="4387850">
        <a:spcBef>
          <a:spcPts val="9600"/>
        </a:spcBef>
        <a:buSzPct val="100000"/>
        <a:buFont typeface="Wingdings 2"/>
        <a:buChar char="●"/>
        <a:defRPr sz="11500">
          <a:solidFill>
            <a:srgbClr val="FFFFFF"/>
          </a:solidFill>
          <a:latin typeface="Cambria"/>
          <a:ea typeface="Cambria"/>
          <a:cs typeface="Cambria"/>
          <a:sym typeface="Cambria"/>
        </a:defRPr>
      </a:lvl5pPr>
      <a:lvl6pPr marL="17730610" indent="-10690048" defTabSz="4387850">
        <a:spcBef>
          <a:spcPts val="9600"/>
        </a:spcBef>
        <a:buSzPct val="100000"/>
        <a:buFont typeface="Wingdings 2"/>
        <a:buChar char="•"/>
        <a:defRPr sz="11500">
          <a:solidFill>
            <a:srgbClr val="FFFFFF"/>
          </a:solidFill>
          <a:latin typeface="Cambria"/>
          <a:ea typeface="Cambria"/>
          <a:cs typeface="Cambria"/>
          <a:sym typeface="Cambria"/>
        </a:defRPr>
      </a:lvl6pPr>
      <a:lvl7pPr marL="18187810" indent="-10690048" defTabSz="4387850">
        <a:spcBef>
          <a:spcPts val="9600"/>
        </a:spcBef>
        <a:buSzPct val="100000"/>
        <a:buFont typeface="Wingdings 2"/>
        <a:buChar char="•"/>
        <a:defRPr sz="11500">
          <a:solidFill>
            <a:srgbClr val="FFFFFF"/>
          </a:solidFill>
          <a:latin typeface="Cambria"/>
          <a:ea typeface="Cambria"/>
          <a:cs typeface="Cambria"/>
          <a:sym typeface="Cambria"/>
        </a:defRPr>
      </a:lvl7pPr>
      <a:lvl8pPr marL="18645010" indent="-10690048" defTabSz="4387850">
        <a:spcBef>
          <a:spcPts val="9600"/>
        </a:spcBef>
        <a:buSzPct val="100000"/>
        <a:buFont typeface="Wingdings 2"/>
        <a:buChar char="•"/>
        <a:defRPr sz="11500">
          <a:solidFill>
            <a:srgbClr val="FFFFFF"/>
          </a:solidFill>
          <a:latin typeface="Cambria"/>
          <a:ea typeface="Cambria"/>
          <a:cs typeface="Cambria"/>
          <a:sym typeface="Cambria"/>
        </a:defRPr>
      </a:lvl8pPr>
      <a:lvl9pPr marL="19102210" indent="-10690048" defTabSz="4387850">
        <a:spcBef>
          <a:spcPts val="9600"/>
        </a:spcBef>
        <a:buSzPct val="100000"/>
        <a:buFont typeface="Wingdings 2"/>
        <a:buChar char="•"/>
        <a:defRPr sz="11500">
          <a:solidFill>
            <a:srgbClr val="FFFFFF"/>
          </a:solidFill>
          <a:latin typeface="Cambria"/>
          <a:ea typeface="Cambria"/>
          <a:cs typeface="Cambria"/>
          <a:sym typeface="Cambria"/>
        </a:defRPr>
      </a:lvl9pPr>
    </p:bodyStyle>
    <p:otherStyle>
      <a:lvl1pPr defTabSz="4387850">
        <a:defRPr sz="8700">
          <a:solidFill>
            <a:schemeClr val="tx1"/>
          </a:solidFill>
          <a:latin typeface="+mn-lt"/>
          <a:ea typeface="+mn-ea"/>
          <a:cs typeface="+mn-cs"/>
          <a:sym typeface="Cambria"/>
        </a:defRPr>
      </a:lvl1pPr>
      <a:lvl2pPr indent="457200" defTabSz="4387850">
        <a:defRPr sz="8700">
          <a:solidFill>
            <a:schemeClr val="tx1"/>
          </a:solidFill>
          <a:latin typeface="+mn-lt"/>
          <a:ea typeface="+mn-ea"/>
          <a:cs typeface="+mn-cs"/>
          <a:sym typeface="Cambria"/>
        </a:defRPr>
      </a:lvl2pPr>
      <a:lvl3pPr indent="914400" defTabSz="4387850">
        <a:defRPr sz="8700">
          <a:solidFill>
            <a:schemeClr val="tx1"/>
          </a:solidFill>
          <a:latin typeface="+mn-lt"/>
          <a:ea typeface="+mn-ea"/>
          <a:cs typeface="+mn-cs"/>
          <a:sym typeface="Cambria"/>
        </a:defRPr>
      </a:lvl3pPr>
      <a:lvl4pPr indent="1371600" defTabSz="4387850">
        <a:defRPr sz="8700">
          <a:solidFill>
            <a:schemeClr val="tx1"/>
          </a:solidFill>
          <a:latin typeface="+mn-lt"/>
          <a:ea typeface="+mn-ea"/>
          <a:cs typeface="+mn-cs"/>
          <a:sym typeface="Cambria"/>
        </a:defRPr>
      </a:lvl4pPr>
      <a:lvl5pPr indent="1828800" defTabSz="4387850">
        <a:defRPr sz="8700">
          <a:solidFill>
            <a:schemeClr val="tx1"/>
          </a:solidFill>
          <a:latin typeface="+mn-lt"/>
          <a:ea typeface="+mn-ea"/>
          <a:cs typeface="+mn-cs"/>
          <a:sym typeface="Cambria"/>
        </a:defRPr>
      </a:lvl5pPr>
      <a:lvl6pPr defTabSz="4387850">
        <a:defRPr sz="8700">
          <a:solidFill>
            <a:schemeClr val="tx1"/>
          </a:solidFill>
          <a:latin typeface="+mn-lt"/>
          <a:ea typeface="+mn-ea"/>
          <a:cs typeface="+mn-cs"/>
          <a:sym typeface="Cambria"/>
        </a:defRPr>
      </a:lvl6pPr>
      <a:lvl7pPr defTabSz="4387850">
        <a:defRPr sz="8700">
          <a:solidFill>
            <a:schemeClr val="tx1"/>
          </a:solidFill>
          <a:latin typeface="+mn-lt"/>
          <a:ea typeface="+mn-ea"/>
          <a:cs typeface="+mn-cs"/>
          <a:sym typeface="Cambria"/>
        </a:defRPr>
      </a:lvl7pPr>
      <a:lvl8pPr defTabSz="4387850">
        <a:defRPr sz="8700">
          <a:solidFill>
            <a:schemeClr val="tx1"/>
          </a:solidFill>
          <a:latin typeface="+mn-lt"/>
          <a:ea typeface="+mn-ea"/>
          <a:cs typeface="+mn-cs"/>
          <a:sym typeface="Cambria"/>
        </a:defRPr>
      </a:lvl8pPr>
      <a:lvl9pPr defTabSz="4387850">
        <a:defRPr sz="8700">
          <a:solidFill>
            <a:schemeClr val="tx1"/>
          </a:solidFill>
          <a:latin typeface="+mn-lt"/>
          <a:ea typeface="+mn-ea"/>
          <a:cs typeface="+mn-cs"/>
          <a:sym typeface="Cambria"/>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jpg"/><Relationship Id="rId6" Type="http://schemas.openxmlformats.org/officeDocument/2006/relationships/image" Target="../media/image6.jpeg"/><Relationship Id="rId7" Type="http://schemas.openxmlformats.org/officeDocument/2006/relationships/image" Target="../media/image7.png"/><Relationship Id="rId8" Type="http://schemas.openxmlformats.org/officeDocument/2006/relationships/image" Target="../media/image8.png"/><Relationship Id="rId9" Type="http://schemas.openxmlformats.org/officeDocument/2006/relationships/image" Target="../media/image9.png"/><Relationship Id="rId10" Type="http://schemas.openxmlformats.org/officeDocument/2006/relationships/image" Target="../media/image10.png"/><Relationship Id="rId11" Type="http://schemas.openxmlformats.org/officeDocument/2006/relationships/image" Target="../media/image11.png"/><Relationship Id="rId1" Type="http://schemas.openxmlformats.org/officeDocument/2006/relationships/slideLayout" Target="../slideLayouts/slideLayout9.xml"/><Relationship Id="rId2" Type="http://schemas.openxmlformats.org/officeDocument/2006/relationships/hyperlink" Target="http://www.acrl.org/ala/mgrps/divs/acrl/standards/standard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Shape 41"/>
          <p:cNvSpPr/>
          <p:nvPr/>
        </p:nvSpPr>
        <p:spPr>
          <a:xfrm>
            <a:off x="5983287" y="14777"/>
            <a:ext cx="31883351" cy="1540649"/>
          </a:xfrm>
          <a:prstGeom prst="rect">
            <a:avLst/>
          </a:prstGeom>
          <a:ln w="12700">
            <a:miter lim="400000"/>
          </a:ln>
          <a:extLst>
            <a:ext uri="{C572A759-6A51-4108-AA02-DFA0A04FC94B}">
              <ma14:wrappingTextBoxFlag xmlns:ma14="http://schemas.microsoft.com/office/mac/drawingml/2011/main" val="1"/>
            </a:ext>
          </a:extLst>
        </p:spPr>
        <p:txBody>
          <a:bodyPr lIns="78768" tIns="78768" rIns="78768" bIns="78768">
            <a:spAutoFit/>
          </a:bodyPr>
          <a:lstStyle>
            <a:lvl1pPr algn="ctr" defTabSz="1574800">
              <a:lnSpc>
                <a:spcPts val="11200"/>
              </a:lnSpc>
              <a:defRPr sz="6600" b="1">
                <a:latin typeface="Calibri"/>
                <a:ea typeface="Calibri"/>
                <a:cs typeface="Calibri"/>
                <a:sym typeface="Calibri"/>
              </a:defRPr>
            </a:lvl1pPr>
          </a:lstStyle>
          <a:p>
            <a:pPr lvl="0">
              <a:defRPr sz="1800" b="0"/>
            </a:pPr>
            <a:r>
              <a:rPr sz="7200" b="1" dirty="0">
                <a:effectLst>
                  <a:glow rad="228600">
                    <a:schemeClr val="accent5">
                      <a:satMod val="175000"/>
                      <a:alpha val="40000"/>
                    </a:schemeClr>
                  </a:glow>
                </a:effectLst>
              </a:rPr>
              <a:t>Expanding Library Services from a Visual Perspective</a:t>
            </a:r>
          </a:p>
        </p:txBody>
      </p:sp>
      <p:sp>
        <p:nvSpPr>
          <p:cNvPr id="42" name="Shape 42"/>
          <p:cNvSpPr/>
          <p:nvPr/>
        </p:nvSpPr>
        <p:spPr>
          <a:xfrm>
            <a:off x="5983287" y="1820532"/>
            <a:ext cx="31483301" cy="1452938"/>
          </a:xfrm>
          <a:prstGeom prst="rect">
            <a:avLst/>
          </a:prstGeom>
          <a:ln w="12700">
            <a:miter lim="400000"/>
          </a:ln>
          <a:extLst>
            <a:ext uri="{C572A759-6A51-4108-AA02-DFA0A04FC94B}">
              <ma14:wrappingTextBoxFlag xmlns:ma14="http://schemas.microsoft.com/office/mac/drawingml/2011/main" val="1"/>
            </a:ext>
          </a:extLst>
        </p:spPr>
        <p:txBody>
          <a:bodyPr lIns="78768" tIns="78768" rIns="78768" bIns="78768">
            <a:spAutoFit/>
          </a:bodyPr>
          <a:lstStyle/>
          <a:p>
            <a:pPr lvl="0" algn="ctr" defTabSz="1574800">
              <a:defRPr sz="1800"/>
            </a:pPr>
            <a:r>
              <a:rPr sz="4400" dirty="0">
                <a:latin typeface="Calibri"/>
                <a:ea typeface="Calibri"/>
                <a:cs typeface="Calibri"/>
                <a:sym typeface="Calibri"/>
              </a:rPr>
              <a:t>Molly Schoen, Visual Resources Curator</a:t>
            </a:r>
          </a:p>
          <a:p>
            <a:pPr lvl="0" algn="ctr" defTabSz="1574800">
              <a:defRPr sz="1800"/>
            </a:pPr>
            <a:r>
              <a:rPr sz="4400" dirty="0">
                <a:latin typeface="Calibri"/>
                <a:ea typeface="Calibri"/>
                <a:cs typeface="Calibri"/>
                <a:sym typeface="Calibri"/>
              </a:rPr>
              <a:t>Fashion Institute of Technology, State University of New York </a:t>
            </a:r>
          </a:p>
        </p:txBody>
      </p:sp>
      <p:grpSp>
        <p:nvGrpSpPr>
          <p:cNvPr id="45" name="Group 45"/>
          <p:cNvGrpSpPr/>
          <p:nvPr/>
        </p:nvGrpSpPr>
        <p:grpSpPr>
          <a:xfrm>
            <a:off x="29544962" y="3984458"/>
            <a:ext cx="13944601" cy="1374141"/>
            <a:chOff x="0" y="0"/>
            <a:chExt cx="13944600" cy="1374139"/>
          </a:xfrm>
        </p:grpSpPr>
        <p:sp>
          <p:nvSpPr>
            <p:cNvPr id="43" name="Shape 43"/>
            <p:cNvSpPr/>
            <p:nvPr/>
          </p:nvSpPr>
          <p:spPr>
            <a:xfrm>
              <a:off x="0" y="267970"/>
              <a:ext cx="13944600" cy="838201"/>
            </a:xfrm>
            <a:prstGeom prst="rect">
              <a:avLst/>
            </a:prstGeom>
            <a:solidFill>
              <a:srgbClr val="F7BF3C"/>
            </a:solidFill>
            <a:ln w="12700" cap="flat">
              <a:noFill/>
              <a:miter lim="400000"/>
            </a:ln>
            <a:effectLst/>
          </p:spPr>
          <p:txBody>
            <a:bodyPr wrap="square" lIns="0" tIns="0" rIns="0" bIns="0" numCol="1" anchor="ctr">
              <a:noAutofit/>
            </a:bodyPr>
            <a:lstStyle/>
            <a:p>
              <a:pPr lvl="0" algn="ctr" defTabSz="4387850">
                <a:defRPr sz="8700" b="1">
                  <a:solidFill>
                    <a:srgbClr val="134A3D"/>
                  </a:solidFill>
                  <a:latin typeface="Calibri"/>
                  <a:ea typeface="Calibri"/>
                  <a:cs typeface="Calibri"/>
                  <a:sym typeface="Calibri"/>
                </a:defRPr>
              </a:pPr>
              <a:endParaRPr/>
            </a:p>
          </p:txBody>
        </p:sp>
        <p:sp>
          <p:nvSpPr>
            <p:cNvPr id="44" name="Shape 44"/>
            <p:cNvSpPr/>
            <p:nvPr/>
          </p:nvSpPr>
          <p:spPr>
            <a:xfrm>
              <a:off x="0" y="-1"/>
              <a:ext cx="13944600" cy="1374141"/>
            </a:xfrm>
            <a:prstGeom prst="rect">
              <a:avLst/>
            </a:prstGeom>
            <a:solidFill>
              <a:srgbClr val="4A1B93"/>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ctr" defTabSz="4387850">
                <a:defRPr sz="8700" b="1">
                  <a:solidFill>
                    <a:srgbClr val="4CE1C0"/>
                  </a:solidFill>
                  <a:latin typeface="Calibri"/>
                  <a:ea typeface="Calibri"/>
                  <a:cs typeface="Calibri"/>
                  <a:sym typeface="Calibri"/>
                </a:defRPr>
              </a:lvl1pPr>
            </a:lstStyle>
            <a:p>
              <a:pPr lvl="0">
                <a:defRPr sz="1800" b="0">
                  <a:solidFill>
                    <a:srgbClr val="000000"/>
                  </a:solidFill>
                </a:defRPr>
              </a:pPr>
              <a:r>
                <a:rPr sz="8700" b="1" dirty="0">
                  <a:solidFill>
                    <a:srgbClr val="F2F2F2"/>
                  </a:solidFill>
                  <a:effectLst>
                    <a:glow rad="101600">
                      <a:schemeClr val="accent5">
                        <a:satMod val="175000"/>
                        <a:alpha val="40000"/>
                      </a:schemeClr>
                    </a:glow>
                  </a:effectLst>
                </a:rPr>
                <a:t>Strategies</a:t>
              </a:r>
            </a:p>
          </p:txBody>
        </p:sp>
      </p:grpSp>
      <p:sp>
        <p:nvSpPr>
          <p:cNvPr id="46" name="Shape 46"/>
          <p:cNvSpPr/>
          <p:nvPr/>
        </p:nvSpPr>
        <p:spPr>
          <a:xfrm>
            <a:off x="15217775" y="17330737"/>
            <a:ext cx="13455650" cy="15186622"/>
          </a:xfrm>
          <a:prstGeom prst="rect">
            <a:avLst/>
          </a:prstGeom>
          <a:ln w="12700">
            <a:miter lim="400000"/>
          </a:ln>
          <a:extLst>
            <a:ext uri="{C572A759-6A51-4108-AA02-DFA0A04FC94B}">
              <ma14:wrappingTextBoxFlag xmlns:ma14="http://schemas.microsoft.com/office/mac/drawingml/2011/main" val="1"/>
            </a:ext>
          </a:extLst>
        </p:spPr>
        <p:txBody>
          <a:bodyPr lIns="67517" tIns="67517" rIns="67517" bIns="67517">
            <a:spAutoFit/>
          </a:bodyPr>
          <a:lstStyle/>
          <a:p>
            <a:pPr lvl="0" defTabSz="1879600">
              <a:defRPr sz="1800"/>
            </a:pPr>
            <a:r>
              <a:rPr sz="2800" dirty="0"/>
              <a:t>Increasing the </a:t>
            </a:r>
            <a:r>
              <a:rPr sz="2800" b="1" dirty="0"/>
              <a:t>visual literacy </a:t>
            </a:r>
            <a:r>
              <a:rPr sz="2800" dirty="0"/>
              <a:t>skills of patrons is our main goal.</a:t>
            </a:r>
          </a:p>
          <a:p>
            <a:pPr lvl="0" defTabSz="1879600">
              <a:defRPr sz="1800"/>
            </a:pPr>
            <a:endParaRPr sz="2800" dirty="0"/>
          </a:p>
          <a:p>
            <a:pPr lvl="0" defTabSz="1879600">
              <a:defRPr sz="1800"/>
            </a:pPr>
            <a:r>
              <a:rPr sz="2800" dirty="0"/>
              <a:t>What </a:t>
            </a:r>
            <a:r>
              <a:rPr lang="en-US" sz="2800" dirty="0" smtClean="0"/>
              <a:t>makes somebody visually literate?</a:t>
            </a:r>
            <a:endParaRPr sz="2800" dirty="0"/>
          </a:p>
          <a:p>
            <a:pPr lvl="0" defTabSz="1879600">
              <a:defRPr sz="1800"/>
            </a:pPr>
            <a:endParaRPr sz="2800" dirty="0"/>
          </a:p>
          <a:p>
            <a:pPr lvl="0" defTabSz="1879600">
              <a:defRPr sz="1800"/>
            </a:pPr>
            <a:endParaRPr sz="2800" dirty="0"/>
          </a:p>
          <a:p>
            <a:pPr lvl="0" defTabSz="1879600">
              <a:defRPr sz="1800"/>
            </a:pPr>
            <a:endParaRPr lang="en-US" sz="2800" dirty="0" smtClean="0"/>
          </a:p>
          <a:p>
            <a:pPr lvl="0" defTabSz="1879600">
              <a:defRPr sz="1800"/>
            </a:pPr>
            <a:endParaRPr lang="en-US" sz="2800" dirty="0"/>
          </a:p>
          <a:p>
            <a:pPr lvl="0" defTabSz="1879600">
              <a:defRPr sz="1800"/>
            </a:pPr>
            <a:endParaRPr lang="en-US" sz="2800" dirty="0" smtClean="0"/>
          </a:p>
          <a:p>
            <a:pPr lvl="0" defTabSz="1879600">
              <a:defRPr sz="1800"/>
            </a:pPr>
            <a:endParaRPr lang="en-US" sz="2800" dirty="0"/>
          </a:p>
          <a:p>
            <a:pPr lvl="0" defTabSz="1879600">
              <a:defRPr sz="1800"/>
            </a:pPr>
            <a:endParaRPr lang="en-US" sz="2800" dirty="0" smtClean="0"/>
          </a:p>
          <a:p>
            <a:pPr lvl="0" defTabSz="1879600">
              <a:defRPr sz="1800"/>
            </a:pPr>
            <a:endParaRPr lang="en-US" sz="2800" dirty="0"/>
          </a:p>
          <a:p>
            <a:pPr lvl="0" defTabSz="1879600">
              <a:defRPr sz="1800"/>
            </a:pPr>
            <a:endParaRPr lang="en-US" sz="2800" dirty="0" smtClean="0"/>
          </a:p>
          <a:p>
            <a:pPr lvl="0" defTabSz="1879600">
              <a:defRPr sz="1800"/>
            </a:pPr>
            <a:endParaRPr lang="en-US" sz="2800" dirty="0"/>
          </a:p>
          <a:p>
            <a:pPr lvl="0" defTabSz="1879600">
              <a:defRPr sz="1800"/>
            </a:pPr>
            <a:endParaRPr lang="en-US" sz="2800" dirty="0" smtClean="0"/>
          </a:p>
          <a:p>
            <a:pPr lvl="0" defTabSz="1879600">
              <a:defRPr sz="1800"/>
            </a:pPr>
            <a:endParaRPr lang="en-US" sz="2800" dirty="0"/>
          </a:p>
          <a:p>
            <a:pPr lvl="0" defTabSz="1879600">
              <a:defRPr sz="1800"/>
            </a:pPr>
            <a:endParaRPr lang="en-US" sz="2800" dirty="0" smtClean="0"/>
          </a:p>
          <a:p>
            <a:pPr lvl="0" defTabSz="1879600">
              <a:defRPr sz="1800"/>
            </a:pPr>
            <a:endParaRPr lang="en-US" sz="2800" dirty="0"/>
          </a:p>
          <a:p>
            <a:pPr lvl="0" defTabSz="1879600">
              <a:defRPr sz="1800"/>
            </a:pPr>
            <a:endParaRPr lang="en-US" sz="2800" dirty="0" smtClean="0"/>
          </a:p>
          <a:p>
            <a:pPr lvl="0" defTabSz="1879600">
              <a:defRPr sz="1800"/>
            </a:pPr>
            <a:endParaRPr lang="en-US" sz="2800" dirty="0"/>
          </a:p>
          <a:p>
            <a:pPr lvl="0" defTabSz="1879600">
              <a:defRPr sz="1800"/>
            </a:pPr>
            <a:endParaRPr lang="en-US" sz="2800" dirty="0" smtClean="0"/>
          </a:p>
          <a:p>
            <a:pPr lvl="0" defTabSz="1879600">
              <a:defRPr sz="1800"/>
            </a:pPr>
            <a:endParaRPr lang="en-US" sz="2800" dirty="0"/>
          </a:p>
          <a:p>
            <a:pPr lvl="0" defTabSz="1879600">
              <a:defRPr sz="1800"/>
            </a:pPr>
            <a:endParaRPr lang="en-US" sz="2800" dirty="0" smtClean="0"/>
          </a:p>
          <a:p>
            <a:pPr lvl="0" defTabSz="1879600">
              <a:defRPr sz="1800"/>
            </a:pPr>
            <a:endParaRPr lang="en-US" sz="2800" dirty="0"/>
          </a:p>
          <a:p>
            <a:pPr lvl="0" defTabSz="1879600">
              <a:defRPr sz="1800"/>
            </a:pPr>
            <a:endParaRPr lang="en-US" sz="2800" dirty="0" smtClean="0"/>
          </a:p>
          <a:p>
            <a:pPr lvl="0" defTabSz="1879600">
              <a:defRPr sz="1800"/>
            </a:pPr>
            <a:endParaRPr lang="en-US" sz="2800" dirty="0"/>
          </a:p>
          <a:p>
            <a:pPr lvl="0" defTabSz="1879600">
              <a:defRPr sz="1800"/>
            </a:pPr>
            <a:r>
              <a:rPr lang="en-US" sz="1800" i="1" dirty="0" smtClean="0"/>
              <a:t>Visual </a:t>
            </a:r>
            <a:r>
              <a:rPr lang="en-US" sz="1800" i="1" dirty="0"/>
              <a:t>Literacy Competency Standards for Higher Education</a:t>
            </a:r>
            <a:r>
              <a:rPr lang="en-US" sz="1800" dirty="0"/>
              <a:t>. Association of College &amp; Research Libraries, </a:t>
            </a:r>
            <a:r>
              <a:rPr lang="en-US" sz="1800" dirty="0" smtClean="0"/>
              <a:t>2011. </a:t>
            </a:r>
          </a:p>
          <a:p>
            <a:pPr lvl="0" defTabSz="1879600">
              <a:defRPr sz="1800"/>
            </a:pPr>
            <a:r>
              <a:rPr lang="en-US" sz="1800" dirty="0" smtClean="0"/>
              <a:t>http</a:t>
            </a:r>
            <a:r>
              <a:rPr lang="en-US" sz="1800" dirty="0"/>
              <a:t>://</a:t>
            </a:r>
            <a:r>
              <a:rPr lang="en-US" sz="1800" dirty="0" err="1"/>
              <a:t>www.ala.org</a:t>
            </a:r>
            <a:r>
              <a:rPr lang="en-US" sz="1800" dirty="0"/>
              <a:t>/</a:t>
            </a:r>
            <a:r>
              <a:rPr lang="en-US" sz="1800" dirty="0" err="1"/>
              <a:t>acrl</a:t>
            </a:r>
            <a:r>
              <a:rPr lang="en-US" sz="1800" dirty="0"/>
              <a:t>/standards/</a:t>
            </a:r>
            <a:r>
              <a:rPr lang="en-US" sz="1800" dirty="0" err="1"/>
              <a:t>visualliteracy</a:t>
            </a:r>
            <a:r>
              <a:rPr lang="en-US" sz="1800" u="sng" dirty="0" smtClean="0">
                <a:hlinkClick r:id="rId2"/>
              </a:rPr>
              <a:t>.</a:t>
            </a:r>
            <a:endParaRPr lang="en-US" sz="1800" u="sng" dirty="0" smtClean="0"/>
          </a:p>
          <a:p>
            <a:pPr lvl="0" defTabSz="1879600">
              <a:defRPr sz="1800"/>
            </a:pPr>
            <a:endParaRPr lang="en-US" sz="1800" u="sng" dirty="0"/>
          </a:p>
          <a:p>
            <a:pPr lvl="0" defTabSz="1879600">
              <a:defRPr sz="1800"/>
            </a:pPr>
            <a:r>
              <a:rPr sz="2800" dirty="0" smtClean="0"/>
              <a:t>Our </a:t>
            </a:r>
            <a:r>
              <a:rPr sz="2800" dirty="0"/>
              <a:t>objective at FIT: patrons will learn how to…</a:t>
            </a:r>
          </a:p>
          <a:p>
            <a:pPr lvl="0" defTabSz="4387850">
              <a:defRPr sz="1800"/>
            </a:pPr>
            <a:r>
              <a:rPr sz="2800" dirty="0" smtClean="0"/>
              <a:t>-</a:t>
            </a:r>
            <a:r>
              <a:rPr lang="en-US" sz="2800" dirty="0"/>
              <a:t> </a:t>
            </a:r>
            <a:r>
              <a:rPr sz="2800" dirty="0" smtClean="0"/>
              <a:t>find </a:t>
            </a:r>
            <a:r>
              <a:rPr sz="2800" i="1" dirty="0"/>
              <a:t>high quality</a:t>
            </a:r>
            <a:r>
              <a:rPr sz="2800" dirty="0"/>
              <a:t> visual materials</a:t>
            </a:r>
          </a:p>
          <a:p>
            <a:pPr lvl="0" defTabSz="4387850">
              <a:defRPr sz="1800"/>
            </a:pPr>
            <a:r>
              <a:rPr sz="2800" dirty="0" smtClean="0"/>
              <a:t>-</a:t>
            </a:r>
            <a:r>
              <a:rPr lang="en-US" sz="2800" dirty="0" smtClean="0"/>
              <a:t> </a:t>
            </a:r>
            <a:r>
              <a:rPr sz="2800" dirty="0" smtClean="0"/>
              <a:t> </a:t>
            </a:r>
            <a:r>
              <a:rPr sz="2800" dirty="0"/>
              <a:t>evaluate the accuracy and authority of images and videos (have they been photoshopped or are they true to the original?)</a:t>
            </a:r>
          </a:p>
          <a:p>
            <a:pPr lvl="0" defTabSz="4387850">
              <a:defRPr sz="1800"/>
            </a:pPr>
            <a:r>
              <a:rPr sz="2800" dirty="0" smtClean="0"/>
              <a:t>- </a:t>
            </a:r>
            <a:r>
              <a:rPr sz="2800" dirty="0"/>
              <a:t>know when and how to cite multimedia sources</a:t>
            </a:r>
          </a:p>
          <a:p>
            <a:pPr lvl="0" defTabSz="4387850">
              <a:defRPr sz="1800"/>
            </a:pPr>
            <a:r>
              <a:rPr sz="2800" dirty="0" smtClean="0"/>
              <a:t>- </a:t>
            </a:r>
            <a:r>
              <a:rPr sz="2800" dirty="0"/>
              <a:t>determine what constitutes fair use vs. plagiarism or copyright infringement</a:t>
            </a:r>
          </a:p>
          <a:p>
            <a:pPr lvl="0" defTabSz="4387850">
              <a:defRPr sz="1800"/>
            </a:pPr>
            <a:r>
              <a:rPr sz="2800" dirty="0" smtClean="0"/>
              <a:t>- </a:t>
            </a:r>
            <a:r>
              <a:rPr sz="2800" dirty="0"/>
              <a:t>understand the differences between different types of visual media (ie, JPEG vs TIFF) and what is most suitable for their needs. </a:t>
            </a:r>
          </a:p>
        </p:txBody>
      </p:sp>
      <p:sp>
        <p:nvSpPr>
          <p:cNvPr id="47" name="Shape 47"/>
          <p:cNvSpPr/>
          <p:nvPr/>
        </p:nvSpPr>
        <p:spPr>
          <a:xfrm>
            <a:off x="992187" y="5680319"/>
            <a:ext cx="13111163" cy="440120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defTabSz="4387850">
              <a:defRPr sz="1800"/>
            </a:pPr>
            <a:r>
              <a:rPr sz="2800" b="1" dirty="0"/>
              <a:t>What are Visual Resource Centers?</a:t>
            </a:r>
          </a:p>
          <a:p>
            <a:pPr lvl="0" defTabSz="4387850">
              <a:defRPr sz="1800"/>
            </a:pPr>
            <a:endParaRPr sz="2800" b="1" dirty="0"/>
          </a:p>
          <a:p>
            <a:pPr lvl="0" defTabSz="4387850">
              <a:defRPr sz="1800"/>
            </a:pPr>
            <a:r>
              <a:rPr sz="2800" dirty="0"/>
              <a:t>Visual resource centers, or VRCs, fulfill the image-related needs of faculty and students. They are often located within studio art, art history, and architecture departments, or they may be part of a larger academic library. VRCs often have unique digital collections that support their departments. Visual resources staff regularly digitize slides, negatives, print photographs, book images, and more. Materials are cataloged to ensure accuracy and accessibility.</a:t>
            </a:r>
          </a:p>
          <a:p>
            <a:pPr lvl="0" defTabSz="4387850">
              <a:defRPr sz="1800"/>
            </a:pPr>
            <a:endParaRPr sz="2800" dirty="0"/>
          </a:p>
          <a:p>
            <a:pPr lvl="0" defTabSz="4387850">
              <a:defRPr sz="1800"/>
            </a:pPr>
            <a:endParaRPr sz="2800" dirty="0"/>
          </a:p>
        </p:txBody>
      </p:sp>
      <p:sp>
        <p:nvSpPr>
          <p:cNvPr id="48" name="Shape 48"/>
          <p:cNvSpPr/>
          <p:nvPr/>
        </p:nvSpPr>
        <p:spPr>
          <a:xfrm>
            <a:off x="992188" y="17535525"/>
            <a:ext cx="7166458" cy="4401205"/>
          </a:xfrm>
          <a:prstGeom prst="rect">
            <a:avLst/>
          </a:prstGeom>
          <a:ln w="12700">
            <a:miter lim="400000"/>
          </a:ln>
          <a:extLst>
            <a:ext uri="{C572A759-6A51-4108-AA02-DFA0A04FC94B}">
              <ma14:wrappingTextBoxFlag xmlns:ma14="http://schemas.microsoft.com/office/mac/drawingml/2011/main" val="1"/>
            </a:ext>
          </a:extLst>
        </p:spPr>
        <p:txBody>
          <a:bodyPr wrap="square" lIns="45719" rIns="45719">
            <a:spAutoFit/>
          </a:bodyPr>
          <a:lstStyle/>
          <a:p>
            <a:pPr lvl="0" defTabSz="4387850">
              <a:defRPr sz="1800"/>
            </a:pPr>
            <a:r>
              <a:rPr lang="en-US" sz="2800" b="1" dirty="0"/>
              <a:t>Education:</a:t>
            </a:r>
          </a:p>
          <a:p>
            <a:pPr lvl="0" defTabSz="4387850">
              <a:defRPr sz="1800"/>
            </a:pPr>
            <a:r>
              <a:rPr lang="en-US" sz="2800" i="1" dirty="0"/>
              <a:t>One-shot sessions and one-on-one tutoring</a:t>
            </a:r>
          </a:p>
          <a:p>
            <a:pPr lvl="0" defTabSz="4387850">
              <a:defRPr sz="1800"/>
            </a:pPr>
            <a:r>
              <a:rPr lang="en-US" sz="2800" dirty="0"/>
              <a:t>— Show different images of the same artwork</a:t>
            </a:r>
          </a:p>
          <a:p>
            <a:pPr marL="457200" lvl="1" indent="-457200" defTabSz="4387850">
              <a:buFontTx/>
              <a:buChar char="-"/>
              <a:defRPr sz="1800"/>
            </a:pPr>
            <a:r>
              <a:rPr lang="en-US" sz="2800" dirty="0" smtClean="0"/>
              <a:t>Which </a:t>
            </a:r>
            <a:r>
              <a:rPr lang="en-US" sz="2800" dirty="0"/>
              <a:t>are the truest representations</a:t>
            </a:r>
            <a:r>
              <a:rPr lang="en-US" sz="2800" dirty="0" smtClean="0"/>
              <a:t>?</a:t>
            </a:r>
          </a:p>
          <a:p>
            <a:pPr marL="457200" lvl="1" indent="-457200" defTabSz="4387850">
              <a:buFontTx/>
              <a:buChar char="-"/>
              <a:defRPr sz="1800"/>
            </a:pPr>
            <a:r>
              <a:rPr lang="en-US" sz="2800" dirty="0" smtClean="0"/>
              <a:t>Which </a:t>
            </a:r>
            <a:r>
              <a:rPr lang="en-US" sz="2800" dirty="0"/>
              <a:t>have been altered or faked?</a:t>
            </a:r>
          </a:p>
          <a:p>
            <a:pPr lvl="0" defTabSz="4387850">
              <a:defRPr sz="1800"/>
            </a:pPr>
            <a:r>
              <a:rPr lang="en-US" sz="2800" dirty="0"/>
              <a:t>— Teach importance of copyright from case studies</a:t>
            </a:r>
          </a:p>
          <a:p>
            <a:pPr lvl="1" defTabSz="4387850">
              <a:defRPr sz="1800"/>
            </a:pPr>
            <a:r>
              <a:rPr lang="en-US" sz="2800" dirty="0"/>
              <a:t>- ex: did Shepherd </a:t>
            </a:r>
            <a:r>
              <a:rPr lang="en-US" sz="2800" dirty="0" err="1"/>
              <a:t>Fairey</a:t>
            </a:r>
            <a:r>
              <a:rPr lang="en-US" sz="2800" dirty="0"/>
              <a:t> plagiarize an </a:t>
            </a:r>
            <a:r>
              <a:rPr lang="en-US" sz="2800" dirty="0" smtClean="0"/>
              <a:t>Associated </a:t>
            </a:r>
            <a:r>
              <a:rPr lang="en-US" sz="2800" dirty="0"/>
              <a:t>Press photo of Obama for his “</a:t>
            </a:r>
            <a:r>
              <a:rPr lang="en-US" sz="2800" dirty="0" smtClean="0"/>
              <a:t>Hope” </a:t>
            </a:r>
            <a:r>
              <a:rPr lang="en-US" sz="2800" dirty="0"/>
              <a:t>poster</a:t>
            </a:r>
            <a:r>
              <a:rPr lang="en-US" sz="2800" dirty="0" smtClean="0"/>
              <a:t>?</a:t>
            </a:r>
            <a:endParaRPr lang="en-US" sz="2800" dirty="0"/>
          </a:p>
        </p:txBody>
      </p:sp>
      <p:sp>
        <p:nvSpPr>
          <p:cNvPr id="49" name="Shape 49"/>
          <p:cNvSpPr/>
          <p:nvPr/>
        </p:nvSpPr>
        <p:spPr>
          <a:xfrm>
            <a:off x="15298991" y="5680319"/>
            <a:ext cx="13112751" cy="11295398"/>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defTabSz="4387850">
              <a:defRPr sz="1800"/>
            </a:pPr>
            <a:r>
              <a:rPr sz="2800" dirty="0"/>
              <a:t>Students and faculty are using, creating, and interacting with visual media more than ever before. Yet many are not aware of the implications of using these materials in their academic lives, as they are with citing text and avoiding plagiairism.</a:t>
            </a:r>
          </a:p>
          <a:p>
            <a:pPr lvl="0" defTabSz="4387850">
              <a:defRPr sz="1800"/>
            </a:pPr>
            <a:endParaRPr sz="2800" dirty="0"/>
          </a:p>
          <a:p>
            <a:pPr lvl="0" defTabSz="4387850">
              <a:defRPr sz="1800"/>
            </a:pPr>
            <a:endParaRPr lang="en-US" sz="4400" dirty="0" smtClean="0"/>
          </a:p>
          <a:p>
            <a:pPr lvl="0" defTabSz="4387850">
              <a:defRPr sz="1800"/>
            </a:pPr>
            <a:endParaRPr lang="en-US" sz="4400" dirty="0"/>
          </a:p>
          <a:p>
            <a:pPr lvl="0" defTabSz="4387850">
              <a:defRPr sz="1800"/>
            </a:pPr>
            <a:endParaRPr lang="en-US" sz="4400" dirty="0" smtClean="0"/>
          </a:p>
          <a:p>
            <a:pPr lvl="0" defTabSz="4387850">
              <a:defRPr sz="1800"/>
            </a:pPr>
            <a:endParaRPr lang="en-US" sz="4400" dirty="0"/>
          </a:p>
          <a:p>
            <a:pPr lvl="0" defTabSz="4387850">
              <a:defRPr sz="1800"/>
            </a:pPr>
            <a:endParaRPr lang="en-US" sz="4400" dirty="0" smtClean="0"/>
          </a:p>
          <a:p>
            <a:pPr lvl="0" defTabSz="4387850">
              <a:defRPr sz="1800"/>
            </a:pPr>
            <a:endParaRPr lang="en-US" sz="4400" dirty="0"/>
          </a:p>
          <a:p>
            <a:pPr lvl="0" defTabSz="4387850">
              <a:defRPr sz="1800"/>
            </a:pPr>
            <a:endParaRPr lang="en-US" sz="4400" dirty="0" smtClean="0"/>
          </a:p>
          <a:p>
            <a:pPr lvl="0" defTabSz="4387850">
              <a:defRPr sz="1800"/>
            </a:pPr>
            <a:endParaRPr lang="en-US" sz="4400" dirty="0"/>
          </a:p>
          <a:p>
            <a:pPr lvl="0" defTabSz="4387850">
              <a:defRPr sz="1800"/>
            </a:pPr>
            <a:endParaRPr lang="en-US" sz="4400" dirty="0" smtClean="0"/>
          </a:p>
          <a:p>
            <a:pPr lvl="0" defTabSz="4387850">
              <a:defRPr sz="1800"/>
            </a:pPr>
            <a:r>
              <a:rPr sz="4400" dirty="0" smtClean="0"/>
              <a:t>How </a:t>
            </a:r>
            <a:r>
              <a:rPr sz="4400" dirty="0"/>
              <a:t>do libraries accommodate the research needs of patrons when they are </a:t>
            </a:r>
            <a:r>
              <a:rPr lang="en-US" sz="4400" dirty="0" smtClean="0"/>
              <a:t>dealing with </a:t>
            </a:r>
            <a:r>
              <a:rPr sz="4400" dirty="0" smtClean="0"/>
              <a:t>non</a:t>
            </a:r>
            <a:r>
              <a:rPr sz="4400" dirty="0"/>
              <a:t>-</a:t>
            </a:r>
            <a:r>
              <a:rPr sz="4400" dirty="0" smtClean="0"/>
              <a:t>text </a:t>
            </a:r>
            <a:r>
              <a:rPr sz="4400" dirty="0"/>
              <a:t>resources?</a:t>
            </a:r>
          </a:p>
          <a:p>
            <a:pPr lvl="0" defTabSz="4387850">
              <a:defRPr sz="1800"/>
            </a:pPr>
            <a:endParaRPr sz="4400" dirty="0"/>
          </a:p>
          <a:p>
            <a:pPr lvl="0" defTabSz="4387850">
              <a:defRPr sz="1800"/>
            </a:pPr>
            <a:endParaRPr sz="4400" dirty="0"/>
          </a:p>
        </p:txBody>
      </p:sp>
      <p:sp>
        <p:nvSpPr>
          <p:cNvPr id="50" name="Shape 50"/>
          <p:cNvSpPr/>
          <p:nvPr/>
        </p:nvSpPr>
        <p:spPr>
          <a:xfrm>
            <a:off x="15455106" y="24641175"/>
            <a:ext cx="13112751" cy="88913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defTabSz="4387850">
              <a:defRPr sz="1800"/>
            </a:pPr>
            <a:endParaRPr sz="2800"/>
          </a:p>
        </p:txBody>
      </p:sp>
      <p:sp>
        <p:nvSpPr>
          <p:cNvPr id="51" name="Shape 51"/>
          <p:cNvSpPr/>
          <p:nvPr/>
        </p:nvSpPr>
        <p:spPr>
          <a:xfrm>
            <a:off x="29544962" y="19840939"/>
            <a:ext cx="13681644" cy="1344983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defTabSz="4387850">
              <a:defRPr sz="1800"/>
            </a:pPr>
            <a:r>
              <a:rPr sz="2800" i="1" dirty="0" smtClean="0"/>
              <a:t>Findings</a:t>
            </a:r>
            <a:r>
              <a:rPr sz="2800" i="1" dirty="0"/>
              <a:t>:</a:t>
            </a:r>
            <a:r>
              <a:rPr sz="2800" dirty="0"/>
              <a:t> we don’t need to know everything about copyright to assist faculty and students, we just need to know where to look.</a:t>
            </a:r>
          </a:p>
          <a:p>
            <a:pPr lvl="0" defTabSz="4387850">
              <a:defRPr sz="1800"/>
            </a:pPr>
            <a:endParaRPr lang="en-US" sz="2800" b="1" dirty="0" smtClean="0"/>
          </a:p>
          <a:p>
            <a:pPr lvl="0" defTabSz="4387850">
              <a:defRPr sz="1800"/>
            </a:pPr>
            <a:r>
              <a:rPr sz="2800" b="1" dirty="0" smtClean="0"/>
              <a:t>Expanding </a:t>
            </a:r>
            <a:r>
              <a:rPr sz="2800" b="1" dirty="0"/>
              <a:t>Digital Media Services</a:t>
            </a:r>
          </a:p>
          <a:p>
            <a:pPr lvl="0" defTabSz="4387850">
              <a:defRPr sz="1800"/>
            </a:pPr>
            <a:r>
              <a:rPr sz="2800" dirty="0"/>
              <a:t>— High quality PDF creation</a:t>
            </a:r>
          </a:p>
          <a:p>
            <a:pPr marL="661736" lvl="2" indent="-280736" defTabSz="4387850">
              <a:buSzPct val="100000"/>
              <a:buChar char="-"/>
              <a:defRPr sz="1800"/>
            </a:pPr>
            <a:r>
              <a:rPr sz="2800" dirty="0"/>
              <a:t>searchable text</a:t>
            </a:r>
          </a:p>
          <a:p>
            <a:pPr marL="661736" lvl="1" indent="-280736" defTabSz="4387850">
              <a:buSzPct val="100000"/>
              <a:buChar char="-"/>
              <a:defRPr sz="1800"/>
            </a:pPr>
            <a:r>
              <a:rPr sz="2800" dirty="0"/>
              <a:t>high resolution images in color</a:t>
            </a:r>
          </a:p>
          <a:p>
            <a:pPr lvl="0" defTabSz="4387850">
              <a:defRPr sz="1800"/>
            </a:pPr>
            <a:r>
              <a:rPr sz="2800" dirty="0" smtClean="0"/>
              <a:t>—</a:t>
            </a:r>
            <a:r>
              <a:rPr lang="en-US" sz="2800" dirty="0" smtClean="0"/>
              <a:t> </a:t>
            </a:r>
            <a:r>
              <a:rPr sz="2800" dirty="0" smtClean="0"/>
              <a:t>Graphic </a:t>
            </a:r>
            <a:r>
              <a:rPr sz="2800" dirty="0"/>
              <a:t>design</a:t>
            </a:r>
          </a:p>
          <a:p>
            <a:pPr marL="1042736" lvl="2" indent="-280736" defTabSz="4387850">
              <a:buSzPct val="100000"/>
              <a:buChar char="-"/>
              <a:defRPr sz="1800"/>
            </a:pPr>
            <a:r>
              <a:rPr sz="2800" dirty="0"/>
              <a:t>in tune with FIT’s style guides</a:t>
            </a:r>
          </a:p>
          <a:p>
            <a:pPr marL="1042736" lvl="2" indent="-280736" defTabSz="4387850">
              <a:buSzPct val="100000"/>
              <a:buChar char="-"/>
              <a:defRPr sz="1800"/>
            </a:pPr>
            <a:r>
              <a:rPr sz="2800" dirty="0"/>
              <a:t>uses only cleared images, not ones “lifted” from the internet</a:t>
            </a:r>
          </a:p>
          <a:p>
            <a:pPr lvl="0" defTabSz="4387850">
              <a:defRPr sz="1800"/>
            </a:pPr>
            <a:r>
              <a:rPr sz="2800" dirty="0"/>
              <a:t>—Digitizing video and film clip creation</a:t>
            </a:r>
          </a:p>
          <a:p>
            <a:pPr marL="1042736" lvl="2" indent="-280736" defTabSz="4387850">
              <a:buSzPct val="100000"/>
              <a:buChar char="-"/>
              <a:defRPr sz="1800"/>
            </a:pPr>
            <a:r>
              <a:rPr sz="2800" dirty="0"/>
              <a:t>files are hosted on a password-protected site, so faculty don’t have to worry about copyright</a:t>
            </a:r>
          </a:p>
          <a:p>
            <a:pPr marL="1042736" lvl="2" indent="-280736" defTabSz="4387850">
              <a:buSzPct val="100000"/>
              <a:buChar char="-"/>
              <a:defRPr sz="1800"/>
            </a:pPr>
            <a:r>
              <a:rPr sz="2800" dirty="0"/>
              <a:t>students can access videos 24/7</a:t>
            </a:r>
          </a:p>
          <a:p>
            <a:pPr lvl="0" defTabSz="4387850">
              <a:defRPr sz="1800"/>
            </a:pPr>
            <a:endParaRPr sz="2800" dirty="0"/>
          </a:p>
          <a:p>
            <a:pPr lvl="0" defTabSz="4387850">
              <a:defRPr sz="1800"/>
            </a:pPr>
            <a:r>
              <a:rPr sz="2800" i="1" dirty="0"/>
              <a:t>Findings</a:t>
            </a:r>
            <a:r>
              <a:rPr sz="2800" dirty="0"/>
              <a:t>: faculty are appreciative that we can digitize items with a quick turnaround time. Because we have high grade equipment and professional expertise, our scans are better than ones faculty make for themselves. Students appreciate doing readings from our highlight-able, copy and paste-able PDFs instead of relying on crooked, low-res scans done by copy machines</a:t>
            </a:r>
            <a:r>
              <a:rPr sz="2800" dirty="0" smtClean="0"/>
              <a:t>.</a:t>
            </a:r>
            <a:endParaRPr lang="en-US" sz="2800" dirty="0" smtClean="0"/>
          </a:p>
          <a:p>
            <a:pPr lvl="0" defTabSz="4387850">
              <a:defRPr sz="1800"/>
            </a:pPr>
            <a:endParaRPr lang="en-US" sz="2800" dirty="0"/>
          </a:p>
          <a:p>
            <a:pPr lvl="0" defTabSz="4387850">
              <a:defRPr sz="1800"/>
            </a:pPr>
            <a:r>
              <a:rPr lang="en-US" sz="2800" b="1" dirty="0"/>
              <a:t>Collaborations:</a:t>
            </a:r>
          </a:p>
          <a:p>
            <a:pPr lvl="0" defTabSz="4387850">
              <a:defRPr sz="1800"/>
            </a:pPr>
            <a:r>
              <a:rPr lang="en-US" sz="2800" dirty="0"/>
              <a:t>We have collaborated with the Library, the IT department, the Writing Center, and the College of Liberal Arts to increase the understanding of visual literacy across campus.</a:t>
            </a:r>
          </a:p>
          <a:p>
            <a:pPr lvl="0" defTabSz="4387850">
              <a:defRPr sz="1800"/>
            </a:pPr>
            <a:endParaRPr lang="en-US" sz="2800" dirty="0"/>
          </a:p>
          <a:p>
            <a:pPr lvl="0" defTabSz="4387850">
              <a:defRPr sz="1800"/>
            </a:pPr>
            <a:r>
              <a:rPr lang="en-US" sz="2800" i="1" dirty="0"/>
              <a:t>Findings: </a:t>
            </a:r>
            <a:r>
              <a:rPr lang="en-US" sz="2800" dirty="0"/>
              <a:t>In part because FIT is a school of art and design, and in part because smartphones and other technologies have increased image use and creation, people from all over campus—not just in History of Art—are interested in learning how to better work with visual materials.</a:t>
            </a:r>
            <a:endParaRPr lang="en-US" sz="2800" i="1" dirty="0"/>
          </a:p>
          <a:p>
            <a:pPr lvl="0" defTabSz="4387850">
              <a:defRPr sz="1800"/>
            </a:pPr>
            <a:endParaRPr sz="2800" dirty="0"/>
          </a:p>
        </p:txBody>
      </p:sp>
      <p:grpSp>
        <p:nvGrpSpPr>
          <p:cNvPr id="54" name="Group 54"/>
          <p:cNvGrpSpPr/>
          <p:nvPr/>
        </p:nvGrpSpPr>
        <p:grpSpPr>
          <a:xfrm>
            <a:off x="15011400" y="3984457"/>
            <a:ext cx="13944600" cy="1374143"/>
            <a:chOff x="0" y="-1"/>
            <a:chExt cx="13944600" cy="1374141"/>
          </a:xfrm>
        </p:grpSpPr>
        <p:sp>
          <p:nvSpPr>
            <p:cNvPr id="52" name="Shape 52"/>
            <p:cNvSpPr/>
            <p:nvPr/>
          </p:nvSpPr>
          <p:spPr>
            <a:xfrm>
              <a:off x="0" y="267970"/>
              <a:ext cx="13944600" cy="838201"/>
            </a:xfrm>
            <a:prstGeom prst="rect">
              <a:avLst/>
            </a:prstGeom>
            <a:solidFill>
              <a:srgbClr val="F7BF3C"/>
            </a:solidFill>
            <a:ln w="12700" cap="flat">
              <a:noFill/>
              <a:miter lim="400000"/>
            </a:ln>
            <a:effectLst/>
          </p:spPr>
          <p:txBody>
            <a:bodyPr wrap="square" lIns="0" tIns="0" rIns="0" bIns="0" numCol="1" anchor="ctr">
              <a:noAutofit/>
            </a:bodyPr>
            <a:lstStyle/>
            <a:p>
              <a:pPr lvl="0" algn="ctr" defTabSz="4387850">
                <a:defRPr sz="8700" b="1">
                  <a:solidFill>
                    <a:srgbClr val="134A3D"/>
                  </a:solidFill>
                  <a:latin typeface="Calibri"/>
                  <a:ea typeface="Calibri"/>
                  <a:cs typeface="Calibri"/>
                  <a:sym typeface="Calibri"/>
                </a:defRPr>
              </a:pPr>
              <a:endParaRPr/>
            </a:p>
          </p:txBody>
        </p:sp>
        <p:sp>
          <p:nvSpPr>
            <p:cNvPr id="53" name="Shape 53"/>
            <p:cNvSpPr/>
            <p:nvPr/>
          </p:nvSpPr>
          <p:spPr>
            <a:xfrm>
              <a:off x="0" y="-1"/>
              <a:ext cx="13944600" cy="1374141"/>
            </a:xfrm>
            <a:prstGeom prst="rect">
              <a:avLst/>
            </a:prstGeom>
            <a:solidFill>
              <a:srgbClr val="4A1B93"/>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ctr" defTabSz="4387850">
                <a:defRPr sz="8700" b="1">
                  <a:solidFill>
                    <a:srgbClr val="4CE1C0"/>
                  </a:solidFill>
                  <a:latin typeface="Calibri"/>
                  <a:ea typeface="Calibri"/>
                  <a:cs typeface="Calibri"/>
                  <a:sym typeface="Calibri"/>
                </a:defRPr>
              </a:lvl1pPr>
            </a:lstStyle>
            <a:p>
              <a:pPr lvl="0">
                <a:defRPr sz="1800" b="0">
                  <a:solidFill>
                    <a:srgbClr val="000000"/>
                  </a:solidFill>
                </a:defRPr>
              </a:pPr>
              <a:r>
                <a:rPr sz="8700" b="1" dirty="0">
                  <a:solidFill>
                    <a:srgbClr val="F2F2F2"/>
                  </a:solidFill>
                  <a:effectLst>
                    <a:glow rad="101600">
                      <a:schemeClr val="accent5">
                        <a:satMod val="175000"/>
                        <a:alpha val="40000"/>
                      </a:schemeClr>
                    </a:glow>
                  </a:effectLst>
                </a:rPr>
                <a:t>Introduction</a:t>
              </a:r>
            </a:p>
          </p:txBody>
        </p:sp>
      </p:grpSp>
      <p:grpSp>
        <p:nvGrpSpPr>
          <p:cNvPr id="57" name="Group 57"/>
          <p:cNvGrpSpPr/>
          <p:nvPr/>
        </p:nvGrpSpPr>
        <p:grpSpPr>
          <a:xfrm>
            <a:off x="477837" y="3909042"/>
            <a:ext cx="13944601" cy="1374141"/>
            <a:chOff x="0" y="0"/>
            <a:chExt cx="13944600" cy="1374139"/>
          </a:xfrm>
        </p:grpSpPr>
        <p:sp>
          <p:nvSpPr>
            <p:cNvPr id="55" name="Shape 55"/>
            <p:cNvSpPr/>
            <p:nvPr/>
          </p:nvSpPr>
          <p:spPr>
            <a:xfrm>
              <a:off x="0" y="267970"/>
              <a:ext cx="13944600" cy="838201"/>
            </a:xfrm>
            <a:prstGeom prst="rect">
              <a:avLst/>
            </a:prstGeom>
            <a:solidFill>
              <a:srgbClr val="F7BF3C"/>
            </a:solidFill>
            <a:ln w="12700" cap="flat">
              <a:noFill/>
              <a:miter lim="400000"/>
            </a:ln>
            <a:effectLst/>
          </p:spPr>
          <p:txBody>
            <a:bodyPr wrap="square" lIns="0" tIns="0" rIns="0" bIns="0" numCol="1" anchor="ctr">
              <a:noAutofit/>
            </a:bodyPr>
            <a:lstStyle/>
            <a:p>
              <a:pPr lvl="0" algn="ctr" defTabSz="4387850">
                <a:defRPr sz="8700" b="1">
                  <a:solidFill>
                    <a:srgbClr val="134A3D"/>
                  </a:solidFill>
                  <a:latin typeface="Calibri"/>
                  <a:ea typeface="Calibri"/>
                  <a:cs typeface="Calibri"/>
                  <a:sym typeface="Calibri"/>
                </a:defRPr>
              </a:pPr>
              <a:endParaRPr/>
            </a:p>
          </p:txBody>
        </p:sp>
        <p:sp>
          <p:nvSpPr>
            <p:cNvPr id="56" name="Shape 56"/>
            <p:cNvSpPr/>
            <p:nvPr/>
          </p:nvSpPr>
          <p:spPr>
            <a:xfrm>
              <a:off x="0" y="-1"/>
              <a:ext cx="13944600" cy="1374141"/>
            </a:xfrm>
            <a:prstGeom prst="rect">
              <a:avLst/>
            </a:prstGeom>
            <a:solidFill>
              <a:srgbClr val="4A1B93"/>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ctr" defTabSz="4387850">
                <a:defRPr sz="8700" b="1">
                  <a:solidFill>
                    <a:srgbClr val="4CE1C0"/>
                  </a:solidFill>
                  <a:latin typeface="Calibri"/>
                  <a:ea typeface="Calibri"/>
                  <a:cs typeface="Calibri"/>
                  <a:sym typeface="Calibri"/>
                </a:defRPr>
              </a:lvl1pPr>
            </a:lstStyle>
            <a:p>
              <a:pPr lvl="0">
                <a:defRPr sz="1800" b="0">
                  <a:solidFill>
                    <a:srgbClr val="000000"/>
                  </a:solidFill>
                </a:defRPr>
              </a:pPr>
              <a:r>
                <a:rPr sz="8700" b="1" dirty="0">
                  <a:solidFill>
                    <a:schemeClr val="bg1">
                      <a:lumMod val="95000"/>
                    </a:schemeClr>
                  </a:solidFill>
                  <a:effectLst>
                    <a:glow rad="101600">
                      <a:schemeClr val="accent5">
                        <a:satMod val="175000"/>
                        <a:alpha val="40000"/>
                      </a:schemeClr>
                    </a:glow>
                  </a:effectLst>
                </a:rPr>
                <a:t>Background</a:t>
              </a:r>
            </a:p>
          </p:txBody>
        </p:sp>
      </p:grpSp>
      <p:pic>
        <p:nvPicPr>
          <p:cNvPr id="58" name="Fashion_Institute_of_Technology_Logo_High_Quality.png"/>
          <p:cNvPicPr/>
          <p:nvPr/>
        </p:nvPicPr>
        <p:blipFill>
          <a:blip r:embed="rId3">
            <a:extLst/>
          </a:blip>
          <a:stretch>
            <a:fillRect/>
          </a:stretch>
        </p:blipFill>
        <p:spPr>
          <a:xfrm>
            <a:off x="992187" y="224124"/>
            <a:ext cx="4560512" cy="3648409"/>
          </a:xfrm>
          <a:prstGeom prst="rect">
            <a:avLst/>
          </a:prstGeom>
          <a:ln w="12700">
            <a:miter lim="400000"/>
          </a:ln>
        </p:spPr>
      </p:pic>
      <p:grpSp>
        <p:nvGrpSpPr>
          <p:cNvPr id="61" name="Group 61"/>
          <p:cNvGrpSpPr/>
          <p:nvPr/>
        </p:nvGrpSpPr>
        <p:grpSpPr>
          <a:xfrm>
            <a:off x="15011400" y="15770623"/>
            <a:ext cx="13944600" cy="1374141"/>
            <a:chOff x="0" y="0"/>
            <a:chExt cx="13944600" cy="1374139"/>
          </a:xfrm>
        </p:grpSpPr>
        <p:sp>
          <p:nvSpPr>
            <p:cNvPr id="59" name="Shape 59"/>
            <p:cNvSpPr/>
            <p:nvPr/>
          </p:nvSpPr>
          <p:spPr>
            <a:xfrm>
              <a:off x="0" y="267970"/>
              <a:ext cx="13944600" cy="838201"/>
            </a:xfrm>
            <a:prstGeom prst="rect">
              <a:avLst/>
            </a:prstGeom>
            <a:solidFill>
              <a:srgbClr val="F7BF3C"/>
            </a:solidFill>
            <a:ln w="12700" cap="flat">
              <a:noFill/>
              <a:miter lim="400000"/>
            </a:ln>
            <a:effectLst/>
          </p:spPr>
          <p:txBody>
            <a:bodyPr wrap="square" lIns="0" tIns="0" rIns="0" bIns="0" numCol="1" anchor="ctr">
              <a:noAutofit/>
            </a:bodyPr>
            <a:lstStyle/>
            <a:p>
              <a:pPr lvl="0" algn="ctr" defTabSz="4387850">
                <a:defRPr sz="8700" b="1">
                  <a:solidFill>
                    <a:srgbClr val="134A3D"/>
                  </a:solidFill>
                  <a:latin typeface="Calibri"/>
                  <a:ea typeface="Calibri"/>
                  <a:cs typeface="Calibri"/>
                  <a:sym typeface="Calibri"/>
                </a:defRPr>
              </a:pPr>
              <a:endParaRPr/>
            </a:p>
          </p:txBody>
        </p:sp>
        <p:sp>
          <p:nvSpPr>
            <p:cNvPr id="60" name="Shape 60"/>
            <p:cNvSpPr/>
            <p:nvPr/>
          </p:nvSpPr>
          <p:spPr>
            <a:xfrm>
              <a:off x="0" y="-1"/>
              <a:ext cx="13944600" cy="1374141"/>
            </a:xfrm>
            <a:prstGeom prst="rect">
              <a:avLst/>
            </a:prstGeom>
            <a:solidFill>
              <a:srgbClr val="4A1B93"/>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ctr" defTabSz="4387850">
                <a:defRPr sz="8700" b="1">
                  <a:solidFill>
                    <a:srgbClr val="4CE1C0"/>
                  </a:solidFill>
                  <a:latin typeface="Calibri"/>
                  <a:ea typeface="Calibri"/>
                  <a:cs typeface="Calibri"/>
                  <a:sym typeface="Calibri"/>
                </a:defRPr>
              </a:lvl1pPr>
            </a:lstStyle>
            <a:p>
              <a:pPr lvl="0">
                <a:defRPr sz="1800" b="0">
                  <a:solidFill>
                    <a:srgbClr val="000000"/>
                  </a:solidFill>
                </a:defRPr>
              </a:pPr>
              <a:r>
                <a:rPr sz="8700" b="1" dirty="0">
                  <a:solidFill>
                    <a:srgbClr val="F2F2F2"/>
                  </a:solidFill>
                  <a:effectLst>
                    <a:glow rad="101600">
                      <a:schemeClr val="accent5">
                        <a:satMod val="175000"/>
                        <a:alpha val="40000"/>
                      </a:schemeClr>
                    </a:glow>
                  </a:effectLst>
                </a:rPr>
                <a:t>Objectives</a:t>
              </a:r>
            </a:p>
          </p:txBody>
        </p:sp>
      </p:grpSp>
      <p:grpSp>
        <p:nvGrpSpPr>
          <p:cNvPr id="64" name="Group 64"/>
          <p:cNvGrpSpPr/>
          <p:nvPr/>
        </p:nvGrpSpPr>
        <p:grpSpPr>
          <a:xfrm>
            <a:off x="422275" y="15770623"/>
            <a:ext cx="13944600" cy="1374141"/>
            <a:chOff x="0" y="0"/>
            <a:chExt cx="13944600" cy="1374139"/>
          </a:xfrm>
        </p:grpSpPr>
        <p:sp>
          <p:nvSpPr>
            <p:cNvPr id="62" name="Shape 62"/>
            <p:cNvSpPr/>
            <p:nvPr/>
          </p:nvSpPr>
          <p:spPr>
            <a:xfrm>
              <a:off x="0" y="267970"/>
              <a:ext cx="13944600" cy="838201"/>
            </a:xfrm>
            <a:prstGeom prst="rect">
              <a:avLst/>
            </a:prstGeom>
            <a:solidFill>
              <a:srgbClr val="F7BF3C"/>
            </a:solidFill>
            <a:ln w="12700" cap="flat">
              <a:noFill/>
              <a:miter lim="400000"/>
            </a:ln>
            <a:effectLst/>
          </p:spPr>
          <p:txBody>
            <a:bodyPr wrap="square" lIns="0" tIns="0" rIns="0" bIns="0" numCol="1" anchor="ctr">
              <a:noAutofit/>
            </a:bodyPr>
            <a:lstStyle/>
            <a:p>
              <a:pPr lvl="0" algn="ctr" defTabSz="4387850">
                <a:defRPr sz="8700" b="1">
                  <a:solidFill>
                    <a:srgbClr val="134A3D"/>
                  </a:solidFill>
                  <a:latin typeface="Calibri"/>
                  <a:ea typeface="Calibri"/>
                  <a:cs typeface="Calibri"/>
                  <a:sym typeface="Calibri"/>
                </a:defRPr>
              </a:pPr>
              <a:endParaRPr/>
            </a:p>
          </p:txBody>
        </p:sp>
        <p:sp>
          <p:nvSpPr>
            <p:cNvPr id="63" name="Shape 63"/>
            <p:cNvSpPr/>
            <p:nvPr/>
          </p:nvSpPr>
          <p:spPr>
            <a:xfrm>
              <a:off x="0" y="-1"/>
              <a:ext cx="13944600" cy="1374141"/>
            </a:xfrm>
            <a:prstGeom prst="rect">
              <a:avLst/>
            </a:prstGeom>
            <a:solidFill>
              <a:srgbClr val="4A1B93"/>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ctr" defTabSz="4387850">
                <a:defRPr sz="8700" b="1">
                  <a:solidFill>
                    <a:srgbClr val="4CE1C0"/>
                  </a:solidFill>
                  <a:latin typeface="Calibri"/>
                  <a:ea typeface="Calibri"/>
                  <a:cs typeface="Calibri"/>
                  <a:sym typeface="Calibri"/>
                </a:defRPr>
              </a:lvl1pPr>
            </a:lstStyle>
            <a:p>
              <a:pPr lvl="0">
                <a:defRPr sz="1800" b="0">
                  <a:solidFill>
                    <a:srgbClr val="000000"/>
                  </a:solidFill>
                </a:defRPr>
              </a:pPr>
              <a:r>
                <a:rPr sz="8700" b="1" dirty="0">
                  <a:solidFill>
                    <a:srgbClr val="F2F2F2"/>
                  </a:solidFill>
                  <a:effectLst>
                    <a:glow rad="101600">
                      <a:schemeClr val="accent5">
                        <a:satMod val="175000"/>
                        <a:alpha val="40000"/>
                      </a:schemeClr>
                    </a:glow>
                  </a:effectLst>
                </a:rPr>
                <a:t>Strategies</a:t>
              </a:r>
            </a:p>
          </p:txBody>
        </p:sp>
      </p:grpSp>
      <p:pic>
        <p:nvPicPr>
          <p:cNvPr id="65" name="vr-logo-text-02.png"/>
          <p:cNvPicPr/>
          <p:nvPr/>
        </p:nvPicPr>
        <p:blipFill>
          <a:blip r:embed="rId4">
            <a:extLst/>
          </a:blip>
          <a:stretch>
            <a:fillRect/>
          </a:stretch>
        </p:blipFill>
        <p:spPr>
          <a:xfrm>
            <a:off x="35674829" y="4573"/>
            <a:ext cx="7323713" cy="3979884"/>
          </a:xfrm>
          <a:prstGeom prst="rect">
            <a:avLst/>
          </a:prstGeom>
          <a:ln w="12700">
            <a:miter lim="400000"/>
          </a:ln>
        </p:spPr>
      </p:pic>
      <p:pic>
        <p:nvPicPr>
          <p:cNvPr id="2" name="Picture 1" descr="c8sx6bxg-FILEID-1.99.43.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04414" y="9850620"/>
            <a:ext cx="6598936" cy="4401439"/>
          </a:xfrm>
          <a:prstGeom prst="rect">
            <a:avLst/>
          </a:prstGeom>
        </p:spPr>
      </p:pic>
      <p:sp>
        <p:nvSpPr>
          <p:cNvPr id="3" name="TextBox 2"/>
          <p:cNvSpPr txBox="1"/>
          <p:nvPr/>
        </p:nvSpPr>
        <p:spPr>
          <a:xfrm>
            <a:off x="992188" y="9619714"/>
            <a:ext cx="6358290" cy="587016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lvl="0" defTabSz="4387850">
              <a:defRPr sz="1800"/>
            </a:pPr>
            <a:r>
              <a:rPr lang="en-US" sz="2800" b="1" dirty="0"/>
              <a:t>Visual Resources at FIT</a:t>
            </a:r>
          </a:p>
          <a:p>
            <a:pPr lvl="0" defTabSz="4387850">
              <a:defRPr sz="1800"/>
            </a:pPr>
            <a:endParaRPr lang="en-US" sz="2800" b="1" dirty="0"/>
          </a:p>
          <a:p>
            <a:pPr lvl="0" defTabSz="4387850">
              <a:defRPr sz="1800"/>
            </a:pPr>
            <a:r>
              <a:rPr lang="en-US" sz="2800" dirty="0"/>
              <a:t>At the Fashion Institute of Technology, Visual Resources operates within the History of Art department. Like many other VRCs, we had our beginnings as a 35mm slide library, which has since gone digital. We have been able to expand our services as the need for scans has decreased, since more and more museums are hosting their collections online.</a:t>
            </a:r>
          </a:p>
          <a:p>
            <a:pPr marL="0" marR="0" indent="0" algn="l" defTabSz="914400" rtl="0" fontAlgn="auto" latinLnBrk="1" hangingPunct="0">
              <a:lnSpc>
                <a:spcPct val="100000"/>
              </a:lnSpc>
              <a:spcBef>
                <a:spcPts val="0"/>
              </a:spcBef>
              <a:spcAft>
                <a:spcPts val="0"/>
              </a:spcAft>
              <a:buClrTx/>
              <a:buSzTx/>
              <a:buFontTx/>
              <a:buNone/>
              <a:tabLst/>
            </a:pPr>
            <a:endParaRPr kumimoji="0" lang="en-US" sz="2800" b="0" i="0" u="none" strike="noStrike" cap="none" spc="0" normalizeH="0" baseline="0" dirty="0">
              <a:ln>
                <a:noFill/>
              </a:ln>
              <a:solidFill>
                <a:srgbClr val="000000"/>
              </a:solidFill>
              <a:effectLst/>
              <a:uFillTx/>
              <a:sym typeface="Cambria"/>
            </a:endParaRPr>
          </a:p>
        </p:txBody>
      </p:sp>
      <p:pic>
        <p:nvPicPr>
          <p:cNvPr id="29" name="Picture 28" descr="hopechange-a49f82f172750d58f37aed7d8068adb266cb64c3-s900-c85.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666323" y="17858960"/>
            <a:ext cx="5437027" cy="4077770"/>
          </a:xfrm>
          <a:prstGeom prst="rect">
            <a:avLst/>
          </a:prstGeom>
        </p:spPr>
      </p:pic>
      <p:pic>
        <p:nvPicPr>
          <p:cNvPr id="4" name="Picture 3" descr="dsgfadf.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16053" y="25987413"/>
            <a:ext cx="7564267" cy="5625325"/>
          </a:xfrm>
          <a:prstGeom prst="rect">
            <a:avLst/>
          </a:prstGeom>
        </p:spPr>
      </p:pic>
      <p:pic>
        <p:nvPicPr>
          <p:cNvPr id="5" name="Picture 4" descr="vislit.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026382" y="17535525"/>
            <a:ext cx="15176526" cy="10623568"/>
          </a:xfrm>
          <a:prstGeom prst="rect">
            <a:avLst/>
          </a:prstGeom>
        </p:spPr>
      </p:pic>
      <p:sp>
        <p:nvSpPr>
          <p:cNvPr id="6" name="TextBox 5"/>
          <p:cNvSpPr txBox="1"/>
          <p:nvPr/>
        </p:nvSpPr>
        <p:spPr>
          <a:xfrm>
            <a:off x="992187" y="22026154"/>
            <a:ext cx="14008239" cy="453970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lvl="0" defTabSz="4387850">
              <a:defRPr sz="1800"/>
            </a:pPr>
            <a:r>
              <a:rPr lang="en-US" sz="2800" dirty="0" smtClean="0"/>
              <a:t>— </a:t>
            </a:r>
            <a:r>
              <a:rPr lang="en-US" sz="2800" dirty="0"/>
              <a:t>Show advanced search options for Google Images, Wikimedia, etc.</a:t>
            </a:r>
          </a:p>
          <a:p>
            <a:pPr marL="661736" lvl="1" indent="-280736" defTabSz="4387850">
              <a:buSzPct val="100000"/>
              <a:buChar char="-"/>
              <a:defRPr sz="1800"/>
            </a:pPr>
            <a:r>
              <a:rPr lang="en-US" sz="2800" dirty="0"/>
              <a:t>filter by size</a:t>
            </a:r>
          </a:p>
          <a:p>
            <a:pPr marL="661736" lvl="1" indent="-280736" defTabSz="4387850">
              <a:buSzPct val="100000"/>
              <a:buChar char="-"/>
              <a:defRPr sz="1800"/>
            </a:pPr>
            <a:r>
              <a:rPr lang="en-US" sz="2800" dirty="0"/>
              <a:t>filter by domain (.</a:t>
            </a:r>
            <a:r>
              <a:rPr lang="en-US" sz="2800" dirty="0" err="1"/>
              <a:t>edu</a:t>
            </a:r>
            <a:r>
              <a:rPr lang="en-US" sz="2800" dirty="0"/>
              <a:t>, .org)</a:t>
            </a:r>
          </a:p>
          <a:p>
            <a:pPr marL="661736" lvl="1" indent="-280736" defTabSz="4387850">
              <a:buSzPct val="100000"/>
              <a:buChar char="-"/>
              <a:defRPr sz="1800"/>
            </a:pPr>
            <a:r>
              <a:rPr lang="en-US" sz="2800" dirty="0"/>
              <a:t>filter by Creative Commons license</a:t>
            </a:r>
          </a:p>
          <a:p>
            <a:pPr lvl="0" defTabSz="4387850">
              <a:defRPr sz="1800"/>
            </a:pPr>
            <a:r>
              <a:rPr lang="en-US" sz="2800" dirty="0" smtClean="0"/>
              <a:t>— Reverse </a:t>
            </a:r>
            <a:r>
              <a:rPr lang="en-US" sz="2800" dirty="0"/>
              <a:t>image searching</a:t>
            </a:r>
          </a:p>
          <a:p>
            <a:pPr lvl="1" defTabSz="4387850">
              <a:defRPr sz="1800"/>
            </a:pPr>
            <a:r>
              <a:rPr lang="en-US" sz="2800" dirty="0"/>
              <a:t>- identify unknown or unlabeled images or objects</a:t>
            </a:r>
          </a:p>
          <a:p>
            <a:pPr lvl="1" defTabSz="4387850">
              <a:defRPr sz="1800"/>
            </a:pPr>
            <a:r>
              <a:rPr lang="en-US" sz="2800" dirty="0"/>
              <a:t>- track down the creator of an image</a:t>
            </a:r>
          </a:p>
          <a:p>
            <a:pPr marL="661736" lvl="1" indent="-280736" defTabSz="4387850">
              <a:buSzPct val="100000"/>
              <a:buChar char="-"/>
              <a:defRPr sz="1800"/>
            </a:pPr>
            <a:r>
              <a:rPr lang="en-US" sz="2800" dirty="0"/>
              <a:t>see if anyone else is using your artwork without your permission</a:t>
            </a:r>
          </a:p>
          <a:p>
            <a:pPr lvl="0" defTabSz="4387850">
              <a:defRPr sz="1800"/>
            </a:pPr>
            <a:endParaRPr lang="en-US" sz="2800" dirty="0"/>
          </a:p>
          <a:p>
            <a:pPr marL="0" marR="0" indent="0" algn="l" defTabSz="914400" rtl="0" fontAlgn="auto" latinLnBrk="1" hangingPunct="0">
              <a:lnSpc>
                <a:spcPct val="100000"/>
              </a:lnSpc>
              <a:spcBef>
                <a:spcPts val="0"/>
              </a:spcBef>
              <a:spcAft>
                <a:spcPts val="0"/>
              </a:spcAft>
              <a:buClrTx/>
              <a:buSzTx/>
              <a:buFontTx/>
              <a:buNone/>
              <a:tabLst/>
            </a:pPr>
            <a:endParaRPr kumimoji="0" lang="en-US" sz="3700" b="0" i="0" u="none" strike="noStrike" cap="none" spc="0" normalizeH="0" baseline="0" dirty="0">
              <a:ln>
                <a:noFill/>
              </a:ln>
              <a:solidFill>
                <a:srgbClr val="000000"/>
              </a:solidFill>
              <a:effectLst/>
              <a:uFillTx/>
              <a:latin typeface="Cambria"/>
              <a:ea typeface="Cambria"/>
              <a:cs typeface="Cambria"/>
              <a:sym typeface="Cambria"/>
            </a:endParaRPr>
          </a:p>
        </p:txBody>
      </p:sp>
      <p:sp>
        <p:nvSpPr>
          <p:cNvPr id="7" name="TextBox 6"/>
          <p:cNvSpPr txBox="1"/>
          <p:nvPr/>
        </p:nvSpPr>
        <p:spPr>
          <a:xfrm>
            <a:off x="992187" y="25530309"/>
            <a:ext cx="5319217" cy="526297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lvl="0" defTabSz="4387850">
              <a:defRPr sz="1800"/>
            </a:pPr>
            <a:endParaRPr lang="en-US" sz="2800" dirty="0"/>
          </a:p>
          <a:p>
            <a:pPr lvl="0" defTabSz="4387850">
              <a:defRPr sz="1800"/>
            </a:pPr>
            <a:r>
              <a:rPr lang="en-US" sz="2800" i="1" dirty="0"/>
              <a:t>Findings:</a:t>
            </a:r>
            <a:r>
              <a:rPr lang="en-US" sz="2800" dirty="0"/>
              <a:t> students are not generally aware of how to use images ethically. They do not know how or when to cite other people’s work, or how to find the original creator of an image that’s been shared and reposted. A one-shot session can encourage them to consider research strategies for visual materials just as seriously as they do for text-based </a:t>
            </a:r>
            <a:r>
              <a:rPr lang="en-US" sz="2800" dirty="0" smtClean="0"/>
              <a:t>items.</a:t>
            </a:r>
            <a:endParaRPr kumimoji="0" lang="en-US" sz="2800" b="0" i="0" u="none" strike="noStrike" cap="none" spc="0" normalizeH="0" baseline="0" dirty="0">
              <a:ln>
                <a:noFill/>
              </a:ln>
              <a:solidFill>
                <a:srgbClr val="000000"/>
              </a:solidFill>
              <a:effectLst/>
              <a:uFillTx/>
              <a:sym typeface="Cambria"/>
            </a:endParaRPr>
          </a:p>
        </p:txBody>
      </p:sp>
      <p:pic>
        <p:nvPicPr>
          <p:cNvPr id="8" name="Picture 7" descr="speechbub.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762980" y="6453957"/>
            <a:ext cx="11765082" cy="7255134"/>
          </a:xfrm>
          <a:prstGeom prst="rect">
            <a:avLst/>
          </a:prstGeom>
        </p:spPr>
      </p:pic>
      <p:pic>
        <p:nvPicPr>
          <p:cNvPr id="9" name="Picture 8" descr="Screen Shot 2017-05-05 at 11.34.00 AM.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674828" y="5680319"/>
            <a:ext cx="7607341" cy="6604823"/>
          </a:xfrm>
          <a:prstGeom prst="rect">
            <a:avLst/>
          </a:prstGeom>
        </p:spPr>
      </p:pic>
      <p:sp>
        <p:nvSpPr>
          <p:cNvPr id="10" name="Rectangle 9"/>
          <p:cNvSpPr/>
          <p:nvPr/>
        </p:nvSpPr>
        <p:spPr>
          <a:xfrm>
            <a:off x="29600525" y="5680319"/>
            <a:ext cx="5710038" cy="7417415"/>
          </a:xfrm>
          <a:prstGeom prst="rect">
            <a:avLst/>
          </a:prstGeom>
        </p:spPr>
        <p:txBody>
          <a:bodyPr wrap="square">
            <a:spAutoFit/>
          </a:bodyPr>
          <a:lstStyle/>
          <a:p>
            <a:pPr lvl="0" defTabSz="4387850">
              <a:defRPr sz="1800"/>
            </a:pPr>
            <a:r>
              <a:rPr lang="en-US" sz="2800" b="1" dirty="0"/>
              <a:t>Copyright Consulting:</a:t>
            </a:r>
          </a:p>
          <a:p>
            <a:pPr lvl="0" defTabSz="4387850">
              <a:defRPr sz="1800"/>
            </a:pPr>
            <a:r>
              <a:rPr lang="en-US" sz="2800" dirty="0"/>
              <a:t>—</a:t>
            </a:r>
            <a:r>
              <a:rPr lang="en-US" sz="2800" dirty="0" smtClean="0"/>
              <a:t> </a:t>
            </a:r>
            <a:r>
              <a:rPr lang="en-US" sz="2800" dirty="0"/>
              <a:t>Advise on fair use</a:t>
            </a:r>
          </a:p>
          <a:p>
            <a:pPr lvl="0" defTabSz="4387850">
              <a:defRPr sz="1800"/>
            </a:pPr>
            <a:r>
              <a:rPr lang="en-US" sz="2800" dirty="0"/>
              <a:t>— Explain types of Creative Commons licenses</a:t>
            </a:r>
          </a:p>
          <a:p>
            <a:pPr lvl="0" defTabSz="4387850">
              <a:defRPr sz="1800"/>
            </a:pPr>
            <a:r>
              <a:rPr lang="en-US" sz="2800" dirty="0" smtClean="0"/>
              <a:t>— Provide </a:t>
            </a:r>
            <a:r>
              <a:rPr lang="en-US" sz="2800" dirty="0"/>
              <a:t>examples of copyright permission </a:t>
            </a:r>
            <a:r>
              <a:rPr lang="en-US" sz="2800" dirty="0" smtClean="0"/>
              <a:t>letters</a:t>
            </a:r>
          </a:p>
          <a:p>
            <a:pPr lvl="0" defTabSz="4387850">
              <a:defRPr sz="1800"/>
            </a:pPr>
            <a:r>
              <a:rPr lang="en-US" sz="2800" dirty="0" smtClean="0"/>
              <a:t>— Resources </a:t>
            </a:r>
            <a:r>
              <a:rPr lang="en-US" sz="2800" dirty="0"/>
              <a:t>to use: </a:t>
            </a:r>
          </a:p>
          <a:p>
            <a:pPr marL="457200" lvl="1" indent="-457200" defTabSz="4387850">
              <a:buFont typeface="Arial"/>
              <a:buChar char="•"/>
              <a:defRPr sz="1800"/>
            </a:pPr>
            <a:r>
              <a:rPr lang="en-US" sz="2800" dirty="0"/>
              <a:t>CAA Code of Best Practices on Fair Use in the Visual Arts</a:t>
            </a:r>
          </a:p>
          <a:p>
            <a:pPr marL="457200" lvl="1" indent="-457200" defTabSz="4387850">
              <a:buFont typeface="Arial"/>
              <a:buChar char="•"/>
              <a:defRPr sz="1800"/>
            </a:pPr>
            <a:r>
              <a:rPr lang="en-US" sz="2800" dirty="0"/>
              <a:t>Stanford Copyright and Fair Use Center</a:t>
            </a:r>
          </a:p>
          <a:p>
            <a:pPr marL="457200" lvl="1" indent="-457200" defTabSz="4387850">
              <a:buFont typeface="Arial"/>
              <a:buChar char="•"/>
              <a:defRPr sz="1800"/>
            </a:pPr>
            <a:r>
              <a:rPr lang="en-US" sz="2800" dirty="0"/>
              <a:t>Fair Use at Columbia University</a:t>
            </a:r>
          </a:p>
          <a:p>
            <a:pPr marL="457200" lvl="1" indent="-457200" defTabSz="4387850">
              <a:buFont typeface="Arial"/>
              <a:buChar char="•"/>
              <a:defRPr sz="1800"/>
            </a:pPr>
            <a:r>
              <a:rPr lang="en-US" sz="2800" dirty="0"/>
              <a:t>Center for the Study of the Public Domain,</a:t>
            </a:r>
          </a:p>
          <a:p>
            <a:pPr marL="457200" lvl="1" indent="-457200" defTabSz="4387850">
              <a:buFont typeface="Arial"/>
              <a:buChar char="•"/>
              <a:defRPr sz="1800"/>
            </a:pPr>
            <a:r>
              <a:rPr lang="en-US" sz="2800" dirty="0"/>
              <a:t>Visual Resources Association’s Digital Image Rights Calculator.</a:t>
            </a:r>
          </a:p>
          <a:p>
            <a:pPr lvl="0" defTabSz="4387850">
              <a:defRPr sz="1800"/>
            </a:pPr>
            <a:endParaRPr lang="en-US" sz="2800" dirty="0"/>
          </a:p>
        </p:txBody>
      </p:sp>
      <p:sp>
        <p:nvSpPr>
          <p:cNvPr id="12" name="TextBox 11"/>
          <p:cNvSpPr txBox="1"/>
          <p:nvPr/>
        </p:nvSpPr>
        <p:spPr>
          <a:xfrm>
            <a:off x="32778700" y="32508530"/>
            <a:ext cx="10985500" cy="307775"/>
          </a:xfrm>
          <a:prstGeom prst="rect">
            <a:avLst/>
          </a:prstGeom>
          <a:solidFill>
            <a:schemeClr val="tx1">
              <a:lumMod val="75000"/>
              <a:lumOff val="25000"/>
            </a:schemeClr>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l" rtl="0" latinLnBrk="1" hangingPunct="0"/>
            <a:r>
              <a:rPr lang="en-US" sz="1400" i="1" dirty="0">
                <a:solidFill>
                  <a:schemeClr val="bg1"/>
                </a:solidFill>
              </a:rPr>
              <a:t>See corresponding handout for </a:t>
            </a:r>
            <a:r>
              <a:rPr lang="en-US" sz="1400" i="1" dirty="0" smtClean="0">
                <a:solidFill>
                  <a:schemeClr val="bg1"/>
                </a:solidFill>
              </a:rPr>
              <a:t>image </a:t>
            </a:r>
            <a:r>
              <a:rPr lang="en-US" sz="1400" i="1" dirty="0">
                <a:solidFill>
                  <a:schemeClr val="bg1"/>
                </a:solidFill>
              </a:rPr>
              <a:t>citations and </a:t>
            </a:r>
            <a:r>
              <a:rPr lang="en-US" sz="1400" i="1" dirty="0" smtClean="0">
                <a:solidFill>
                  <a:schemeClr val="bg1"/>
                </a:solidFill>
              </a:rPr>
              <a:t>references, or email </a:t>
            </a:r>
            <a:r>
              <a:rPr lang="en-US" sz="1400" i="1" dirty="0" smtClean="0">
                <a:solidFill>
                  <a:srgbClr val="FFFFFF"/>
                </a:solidFill>
              </a:rPr>
              <a:t>mollyjschoen@gmail.com</a:t>
            </a:r>
            <a:r>
              <a:rPr lang="en-US" sz="1400" i="1" dirty="0" smtClean="0">
                <a:solidFill>
                  <a:schemeClr val="bg1"/>
                </a:solidFill>
              </a:rPr>
              <a:t>. Poster made for the 2017 ACRL-NEC conference.</a:t>
            </a:r>
            <a:endParaRPr lang="en-US" sz="1400" i="1" dirty="0">
              <a:solidFill>
                <a:schemeClr val="bg1"/>
              </a:solidFill>
            </a:endParaRPr>
          </a:p>
        </p:txBody>
      </p:sp>
      <p:pic>
        <p:nvPicPr>
          <p:cNvPr id="13" name="Picture 12" descr="fairusechart.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0577921" y="12686623"/>
            <a:ext cx="11556972" cy="7154316"/>
          </a:xfrm>
          <a:prstGeom prst="rect">
            <a:avLst/>
          </a:prstGeom>
        </p:spPr>
      </p:pic>
    </p:spTree>
  </p:cSld>
  <p:clrMapOvr>
    <a:masterClrMapping/>
  </p:clrMapOvr>
  <p:transition xmlns:p14="http://schemas.microsoft.com/office/powerpoint/2010/main" spd="med"/>
</p:sld>
</file>

<file path=ppt/theme/theme1.xml><?xml version="1.0" encoding="utf-8"?>
<a:theme xmlns:a="http://schemas.openxmlformats.org/drawingml/2006/main" name="Default">
  <a:themeElements>
    <a:clrScheme name="Infusion">
      <a:dk1>
        <a:sysClr val="windowText" lastClr="000000"/>
      </a:dk1>
      <a:lt1>
        <a:sysClr val="window" lastClr="FFFFFF"/>
      </a:lt1>
      <a:dk2>
        <a:srgbClr val="2F1F58"/>
      </a:dk2>
      <a:lt2>
        <a:srgbClr val="B7A9E0"/>
      </a:lt2>
      <a:accent1>
        <a:srgbClr val="8C73D0"/>
      </a:accent1>
      <a:accent2>
        <a:srgbClr val="C2E8C4"/>
      </a:accent2>
      <a:accent3>
        <a:srgbClr val="C5A6E8"/>
      </a:accent3>
      <a:accent4>
        <a:srgbClr val="B45EC7"/>
      </a:accent4>
      <a:accent5>
        <a:srgbClr val="9FDAFB"/>
      </a:accent5>
      <a:accent6>
        <a:srgbClr val="95C5B0"/>
      </a:accent6>
      <a:hlink>
        <a:srgbClr val="744AE0"/>
      </a:hlink>
      <a:folHlink>
        <a:srgbClr val="8D8AD1"/>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8C000"/>
          </a:solidFill>
          <a:prstDash val="solid"/>
          <a:bevel/>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3700" b="0" i="0" u="none" strike="noStrike" cap="none" spc="0" normalizeH="0" baseline="0">
            <a:ln>
              <a:noFill/>
            </a:ln>
            <a:solidFill>
              <a:srgbClr val="000000"/>
            </a:solidFill>
            <a:effectLst/>
            <a:uFillTx/>
            <a:latin typeface="Cambria"/>
            <a:ea typeface="Cambria"/>
            <a:cs typeface="Cambria"/>
            <a:sym typeface="Cambri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8C0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3700" b="0" i="0" u="none" strike="noStrike" cap="none" spc="0" normalizeH="0" baseline="0">
            <a:ln>
              <a:noFill/>
            </a:ln>
            <a:solidFill>
              <a:srgbClr val="000000"/>
            </a:solidFill>
            <a:effectLst/>
            <a:uFillTx/>
            <a:latin typeface="Cambria"/>
            <a:ea typeface="Cambria"/>
            <a:cs typeface="Cambria"/>
            <a:sym typeface="Cambri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F8C000"/>
      </a:accent1>
      <a:accent2>
        <a:srgbClr val="F88600"/>
      </a:accent2>
      <a:accent3>
        <a:srgbClr val="8F8F8F"/>
      </a:accent3>
      <a:accent4>
        <a:srgbClr val="707070"/>
      </a:accent4>
      <a:accent5>
        <a:srgbClr val="FADAAA"/>
      </a:accent5>
      <a:accent6>
        <a:srgbClr val="E17900"/>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8C000"/>
          </a:solidFill>
          <a:prstDash val="solid"/>
          <a:bevel/>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3700" b="0" i="0" u="none" strike="noStrike" cap="none" spc="0" normalizeH="0" baseline="0">
            <a:ln>
              <a:noFill/>
            </a:ln>
            <a:solidFill>
              <a:srgbClr val="000000"/>
            </a:solidFill>
            <a:effectLst/>
            <a:uFillTx/>
            <a:latin typeface="Cambria"/>
            <a:ea typeface="Cambria"/>
            <a:cs typeface="Cambria"/>
            <a:sym typeface="Cambri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8C000"/>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3700" b="0" i="0" u="none" strike="noStrike" cap="none" spc="0" normalizeH="0" baseline="0">
            <a:ln>
              <a:noFill/>
            </a:ln>
            <a:solidFill>
              <a:srgbClr val="000000"/>
            </a:solidFill>
            <a:effectLst/>
            <a:uFillTx/>
            <a:latin typeface="Cambria"/>
            <a:ea typeface="Cambria"/>
            <a:cs typeface="Cambria"/>
            <a:sym typeface="Cambri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145</TotalTime>
  <Words>920</Words>
  <Application>Microsoft Macintosh PowerPoint</Application>
  <PresentationFormat>Custom</PresentationFormat>
  <Paragraphs>107</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Molly Schoen</cp:lastModifiedBy>
  <cp:revision>13</cp:revision>
  <cp:lastPrinted>2017-05-05T16:30:57Z</cp:lastPrinted>
  <dcterms:modified xsi:type="dcterms:W3CDTF">2017-05-05T16:43:22Z</dcterms:modified>
</cp:coreProperties>
</file>