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4"/>
    <p:sldMasterId id="2147483672" r:id="rId5"/>
    <p:sldMasterId id="214748367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Lst>
  <p:sldSz cy="6858000" cx="9144000"/>
  <p:notesSz cx="6858000" cy="9144000"/>
  <p:embeddedFontLst>
    <p:embeddedFont>
      <p:font typeface="Constantia"/>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font" Target="fonts/Constantia-regular.fntdata"/><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font" Target="fonts/Constantia-italic.fntdata"/><Relationship Id="rId10" Type="http://schemas.openxmlformats.org/officeDocument/2006/relationships/slide" Target="slides/slide3.xml"/><Relationship Id="rId54" Type="http://schemas.openxmlformats.org/officeDocument/2006/relationships/font" Target="fonts/Constantia-bold.fntdata"/><Relationship Id="rId13" Type="http://schemas.openxmlformats.org/officeDocument/2006/relationships/slide" Target="slides/slide6.xml"/><Relationship Id="rId12" Type="http://schemas.openxmlformats.org/officeDocument/2006/relationships/slide" Target="slides/slide5.xml"/><Relationship Id="rId56" Type="http://schemas.openxmlformats.org/officeDocument/2006/relationships/font" Target="fonts/Constantia-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1ceb8bdb2d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11ceb8bdb2d_0_6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26ab1f78a0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26ab1f78a0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26ab1f78a0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26ab1f78a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26b4ca01f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26b4ca01f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26b4ca01f8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126b4ca01f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26b4ca01f8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26b4ca01f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26b4ca01f8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26b4ca01f8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2ec7bd60f5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2ec7bd60f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26b4ca01f8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26b4ca01f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26b4ca01f8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26b4ca01f8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26abd5d950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126abd5d95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12ec7bd60f5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12ec7bd60f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2ec7bd60f5_0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12ec7bd60f5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12ec7bd60f5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g12ec7bd60f5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26ab1f78a0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26ab1f78a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26abd5d950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26abd5d95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127432ff8e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g127432ff8e7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12c7f651b4c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12c7f651b4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12ec7bd60f5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12ec7bd60f5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12c7f651b4c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12c7f651b4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2ec7bd60f5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2ec7bd60f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26abd5d950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26abd5d95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26ab1f78a0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126ab1f78a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26ab1f78a0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26ab1f78a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rgbClr val="439FD7"/>
            </a:gs>
            <a:gs pos="25000">
              <a:srgbClr val="4397CA"/>
            </a:gs>
            <a:gs pos="100000">
              <a:srgbClr val="00466A"/>
            </a:gs>
          </a:gsLst>
          <a:path path="circle">
            <a:fillToRect b="50%" l="50%" r="50%" t="50%"/>
          </a:path>
          <a:tileRect/>
        </a:gradFill>
      </p:bgPr>
    </p:bg>
    <p:spTree>
      <p:nvGrpSpPr>
        <p:cNvPr id="16" name="Shape 16"/>
        <p:cNvGrpSpPr/>
        <p:nvPr/>
      </p:nvGrpSpPr>
      <p:grpSpPr>
        <a:xfrm>
          <a:off x="0" y="0"/>
          <a:ext cx="0" cy="0"/>
          <a:chOff x="0" y="0"/>
          <a:chExt cx="0" cy="0"/>
        </a:xfrm>
      </p:grpSpPr>
      <p:sp>
        <p:nvSpPr>
          <p:cNvPr id="17" name="Google Shape;17;p2"/>
          <p:cNvSpPr txBox="1"/>
          <p:nvPr>
            <p:ph type="ctrTitle"/>
          </p:nvPr>
        </p:nvSpPr>
        <p:spPr>
          <a:xfrm>
            <a:off x="533400" y="1371600"/>
            <a:ext cx="7851648" cy="1828800"/>
          </a:xfrm>
          <a:prstGeom prst="rect">
            <a:avLst/>
          </a:prstGeom>
          <a:noFill/>
          <a:ln>
            <a:noFill/>
          </a:ln>
        </p:spPr>
        <p:txBody>
          <a:bodyPr anchorCtr="0" anchor="b" bIns="0" lIns="0" spcFirstLastPara="1" rIns="18275" wrap="square" tIns="0">
            <a:normAutofit/>
          </a:bodyPr>
          <a:lstStyle>
            <a:lvl1pPr lvl="0" algn="r">
              <a:spcBef>
                <a:spcPts val="0"/>
              </a:spcBef>
              <a:spcAft>
                <a:spcPts val="0"/>
              </a:spcAft>
              <a:buClr>
                <a:srgbClr val="4CE0EA"/>
              </a:buClr>
              <a:buSzPts val="5600"/>
              <a:buFont typeface="Calibri"/>
              <a:buNone/>
              <a:defRPr b="1" sz="5600">
                <a:solidFill>
                  <a:srgbClr val="4CE0EA"/>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2"/>
          <p:cNvSpPr txBox="1"/>
          <p:nvPr>
            <p:ph idx="1" type="subTitle"/>
          </p:nvPr>
        </p:nvSpPr>
        <p:spPr>
          <a:xfrm>
            <a:off x="533400" y="3228536"/>
            <a:ext cx="7854696" cy="1752600"/>
          </a:xfrm>
          <a:prstGeom prst="rect">
            <a:avLst/>
          </a:prstGeom>
          <a:noFill/>
          <a:ln>
            <a:noFill/>
          </a:ln>
        </p:spPr>
        <p:txBody>
          <a:bodyPr anchorCtr="0" anchor="t" bIns="45700" lIns="0" spcFirstLastPara="1" rIns="18275" wrap="square" tIns="45700">
            <a:normAutofit/>
          </a:bodyPr>
          <a:lstStyle>
            <a:lvl1pPr lvl="0" marR="45720" algn="r">
              <a:spcBef>
                <a:spcPts val="520"/>
              </a:spcBef>
              <a:spcAft>
                <a:spcPts val="0"/>
              </a:spcAft>
              <a:buSzPts val="2470"/>
              <a:buNone/>
              <a:defRPr>
                <a:solidFill>
                  <a:schemeClr val="lt1"/>
                </a:solidFill>
              </a:defRPr>
            </a:lvl1pPr>
            <a:lvl2pPr lvl="1" algn="ctr">
              <a:spcBef>
                <a:spcPts val="360"/>
              </a:spcBef>
              <a:spcAft>
                <a:spcPts val="0"/>
              </a:spcAft>
              <a:buSzPts val="1530"/>
              <a:buNone/>
              <a:defRPr/>
            </a:lvl2pPr>
            <a:lvl3pPr lvl="2" algn="ctr">
              <a:spcBef>
                <a:spcPts val="360"/>
              </a:spcBef>
              <a:spcAft>
                <a:spcPts val="0"/>
              </a:spcAft>
              <a:buSzPts val="1260"/>
              <a:buNone/>
              <a:defRPr/>
            </a:lvl3pPr>
            <a:lvl4pPr lvl="3" algn="ctr">
              <a:spcBef>
                <a:spcPts val="360"/>
              </a:spcBef>
              <a:spcAft>
                <a:spcPts val="0"/>
              </a:spcAft>
              <a:buSzPts val="1170"/>
              <a:buNone/>
              <a:defRPr/>
            </a:lvl4pPr>
            <a:lvl5pPr lvl="4" algn="ctr">
              <a:spcBef>
                <a:spcPts val="360"/>
              </a:spcBef>
              <a:spcAft>
                <a:spcPts val="0"/>
              </a:spcAft>
              <a:buSzPts val="1170"/>
              <a:buNone/>
              <a:defRPr/>
            </a:lvl5pPr>
            <a:lvl6pPr lvl="5" algn="ctr">
              <a:spcBef>
                <a:spcPts val="360"/>
              </a:spcBef>
              <a:spcAft>
                <a:spcPts val="0"/>
              </a:spcAft>
              <a:buSzPts val="1440"/>
              <a:buNone/>
              <a:defRPr/>
            </a:lvl6pPr>
            <a:lvl7pPr lvl="6" algn="ctr">
              <a:spcBef>
                <a:spcPts val="360"/>
              </a:spcBef>
              <a:spcAft>
                <a:spcPts val="0"/>
              </a:spcAft>
              <a:buSzPts val="144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p:txBody>
      </p:sp>
      <p:sp>
        <p:nvSpPr>
          <p:cNvPr id="19" name="Google Shape;19;p2"/>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83" name="Shape 83"/>
        <p:cNvGrpSpPr/>
        <p:nvPr/>
      </p:nvGrpSpPr>
      <p:grpSpPr>
        <a:xfrm>
          <a:off x="0" y="0"/>
          <a:ext cx="0" cy="0"/>
          <a:chOff x="0" y="0"/>
          <a:chExt cx="0" cy="0"/>
        </a:xfrm>
      </p:grpSpPr>
      <p:sp>
        <p:nvSpPr>
          <p:cNvPr id="84" name="Google Shape;84;p12"/>
          <p:cNvSpPr/>
          <p:nvPr/>
        </p:nvSpPr>
        <p:spPr>
          <a:xfrm flipH="1" rot="-10380000">
            <a:off x="3165753" y="1108077"/>
            <a:ext cx="5257800" cy="4114800"/>
          </a:xfrm>
          <a:prstGeom prst="snipRoundRect">
            <a:avLst>
              <a:gd fmla="val 0" name="adj1"/>
              <a:gd fmla="val 3646" name="adj2"/>
            </a:avLst>
          </a:prstGeom>
          <a:solidFill>
            <a:srgbClr val="FFFFFF"/>
          </a:solidFill>
          <a:ln cap="rnd" cmpd="sng" w="9525">
            <a:solidFill>
              <a:srgbClr val="C0C0C0"/>
            </a:solidFill>
            <a:prstDash val="solid"/>
            <a:round/>
            <a:headEnd len="sm" w="sm" type="none"/>
            <a:tailEnd len="sm" w="sm" type="none"/>
          </a:ln>
          <a:effectLst>
            <a:outerShdw blurRad="63500" sx="98500" kx="100000" rotWithShape="0" algn="tl" dir="7500000" dist="38500" sy="100080">
              <a:srgbClr val="000000">
                <a:alpha val="2470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85" name="Google Shape;85;p12"/>
          <p:cNvSpPr/>
          <p:nvPr/>
        </p:nvSpPr>
        <p:spPr>
          <a:xfrm flipH="1" rot="-10380000">
            <a:off x="8004134" y="5359769"/>
            <a:ext cx="155448" cy="155448"/>
          </a:xfrm>
          <a:prstGeom prst="rtTriangle">
            <a:avLst/>
          </a:prstGeom>
          <a:solidFill>
            <a:srgbClr val="FFFFFF"/>
          </a:solidFill>
          <a:ln cap="flat" cmpd="sng" w="12700">
            <a:solidFill>
              <a:srgbClr val="FFFFFF"/>
            </a:solidFill>
            <a:prstDash val="solid"/>
            <a:bevel/>
            <a:headEnd len="sm" w="sm" type="none"/>
            <a:tailEnd len="sm" w="sm" type="none"/>
          </a:ln>
          <a:effectLst>
            <a:outerShdw blurRad="19685" rotWithShape="0" algn="tl" dir="12900000" dist="6350">
              <a:srgbClr val="000000">
                <a:alpha val="4666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86" name="Google Shape;86;p12"/>
          <p:cNvSpPr txBox="1"/>
          <p:nvPr>
            <p:ph type="title"/>
          </p:nvPr>
        </p:nvSpPr>
        <p:spPr>
          <a:xfrm>
            <a:off x="609600" y="1176996"/>
            <a:ext cx="2212848" cy="1582621"/>
          </a:xfrm>
          <a:prstGeom prst="rect">
            <a:avLst/>
          </a:prstGeom>
          <a:noFill/>
          <a:ln>
            <a:noFill/>
          </a:ln>
        </p:spPr>
        <p:txBody>
          <a:bodyPr anchorCtr="0" anchor="b" bIns="45700" lIns="45700" spcFirstLastPara="1" rIns="45700" wrap="square" tIns="45700">
            <a:normAutofit/>
          </a:bodyPr>
          <a:lstStyle>
            <a:lvl1pPr lvl="0" algn="l">
              <a:spcBef>
                <a:spcPts val="0"/>
              </a:spcBef>
              <a:spcAft>
                <a:spcPts val="0"/>
              </a:spcAft>
              <a:buClr>
                <a:schemeClr val="dk2"/>
              </a:buClr>
              <a:buSzPts val="2000"/>
              <a:buFont typeface="Calibri"/>
              <a:buNone/>
              <a:defRPr b="1" sz="20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12"/>
          <p:cNvSpPr txBox="1"/>
          <p:nvPr>
            <p:ph idx="1" type="body"/>
          </p:nvPr>
        </p:nvSpPr>
        <p:spPr>
          <a:xfrm>
            <a:off x="609600" y="2828785"/>
            <a:ext cx="2209800" cy="2179320"/>
          </a:xfrm>
          <a:prstGeom prst="rect">
            <a:avLst/>
          </a:prstGeom>
          <a:noFill/>
          <a:ln>
            <a:noFill/>
          </a:ln>
        </p:spPr>
        <p:txBody>
          <a:bodyPr anchorCtr="0" anchor="t" bIns="45700" lIns="64000" spcFirstLastPara="1" rIns="45700" wrap="square" tIns="45700">
            <a:normAutofit/>
          </a:bodyPr>
          <a:lstStyle>
            <a:lvl1pPr indent="-228600" lvl="0" marL="457200" algn="l">
              <a:spcBef>
                <a:spcPts val="250"/>
              </a:spcBef>
              <a:spcAft>
                <a:spcPts val="0"/>
              </a:spcAft>
              <a:buSzPts val="1235"/>
              <a:buFont typeface="Constantia"/>
              <a:buNone/>
              <a:defRPr sz="1300"/>
            </a:lvl1pPr>
            <a:lvl2pPr indent="-293369" lvl="1" marL="914400" algn="l">
              <a:spcBef>
                <a:spcPts val="240"/>
              </a:spcBef>
              <a:spcAft>
                <a:spcPts val="0"/>
              </a:spcAft>
              <a:buSzPts val="1020"/>
              <a:buChar char="⚫"/>
              <a:defRPr sz="1200"/>
            </a:lvl2pPr>
            <a:lvl3pPr indent="-273050" lvl="2" marL="1371600" algn="l">
              <a:spcBef>
                <a:spcPts val="200"/>
              </a:spcBef>
              <a:spcAft>
                <a:spcPts val="0"/>
              </a:spcAft>
              <a:buSzPts val="700"/>
              <a:buChar char="⚫"/>
              <a:defRPr sz="1000"/>
            </a:lvl3pPr>
            <a:lvl4pPr indent="-265747" lvl="3" marL="1828800" algn="l">
              <a:spcBef>
                <a:spcPts val="180"/>
              </a:spcBef>
              <a:spcAft>
                <a:spcPts val="0"/>
              </a:spcAft>
              <a:buSzPts val="585"/>
              <a:buChar char="⚫"/>
              <a:defRPr sz="900"/>
            </a:lvl4pPr>
            <a:lvl5pPr indent="-265747" lvl="4" marL="2286000" algn="l">
              <a:spcBef>
                <a:spcPts val="180"/>
              </a:spcBef>
              <a:spcAft>
                <a:spcPts val="0"/>
              </a:spcAft>
              <a:buSzPts val="585"/>
              <a:buChar char="⚫"/>
              <a:defRPr sz="9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8" name="Google Shape;88;p12"/>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2"/>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2"/>
          <p:cNvSpPr txBox="1"/>
          <p:nvPr>
            <p:ph idx="12" type="sldNum"/>
          </p:nvPr>
        </p:nvSpPr>
        <p:spPr>
          <a:xfrm>
            <a:off x="8077200" y="6356350"/>
            <a:ext cx="6096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91" name="Google Shape;91;p12"/>
          <p:cNvSpPr/>
          <p:nvPr>
            <p:ph idx="2" type="pic"/>
          </p:nvPr>
        </p:nvSpPr>
        <p:spPr>
          <a:xfrm rot="420000">
            <a:off x="3485793" y="1199517"/>
            <a:ext cx="4617720" cy="3931920"/>
          </a:xfrm>
          <a:prstGeom prst="rect">
            <a:avLst/>
          </a:prstGeom>
          <a:solidFill>
            <a:schemeClr val="lt2"/>
          </a:solidFill>
          <a:ln cap="rnd" cmpd="sng" w="9525">
            <a:solidFill>
              <a:srgbClr val="C0C0C0"/>
            </a:solidFill>
            <a:prstDash val="solid"/>
            <a:round/>
            <a:headEnd len="sm" w="sm" type="none"/>
            <a:tailEnd len="sm" w="sm" type="none"/>
          </a:ln>
        </p:spPr>
      </p:sp>
      <p:sp>
        <p:nvSpPr>
          <p:cNvPr id="92" name="Google Shape;92;p12"/>
          <p:cNvSpPr/>
          <p:nvPr/>
        </p:nvSpPr>
        <p:spPr>
          <a:xfrm flipH="1" rot="10800000">
            <a:off x="-9525" y="5816600"/>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93" name="Google Shape;93;p12"/>
          <p:cNvSpPr/>
          <p:nvPr/>
        </p:nvSpPr>
        <p:spPr>
          <a:xfrm flipH="1" rot="10800000">
            <a:off x="4381500" y="6219825"/>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4" name="Shape 94"/>
        <p:cNvGrpSpPr/>
        <p:nvPr/>
      </p:nvGrpSpPr>
      <p:grpSpPr>
        <a:xfrm>
          <a:off x="0" y="0"/>
          <a:ext cx="0" cy="0"/>
          <a:chOff x="0" y="0"/>
          <a:chExt cx="0" cy="0"/>
        </a:xfrm>
      </p:grpSpPr>
      <p:sp>
        <p:nvSpPr>
          <p:cNvPr id="95" name="Google Shape;95;p13"/>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13"/>
          <p:cNvSpPr txBox="1"/>
          <p:nvPr>
            <p:ph idx="1" type="body"/>
          </p:nvPr>
        </p:nvSpPr>
        <p:spPr>
          <a:xfrm rot="5400000">
            <a:off x="2377440" y="15240"/>
            <a:ext cx="4389120" cy="8229600"/>
          </a:xfrm>
          <a:prstGeom prst="rect">
            <a:avLst/>
          </a:prstGeom>
          <a:noFill/>
          <a:ln>
            <a:noFill/>
          </a:ln>
        </p:spPr>
        <p:txBody>
          <a:bodyPr anchorCtr="0" anchor="t" bIns="45700" lIns="91425" spcFirstLastPara="1" rIns="91425" wrap="square" tIns="45700">
            <a:norm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97" name="Google Shape;97;p13"/>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3"/>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3"/>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00" name="Shape 100"/>
        <p:cNvGrpSpPr/>
        <p:nvPr/>
      </p:nvGrpSpPr>
      <p:grpSpPr>
        <a:xfrm>
          <a:off x="0" y="0"/>
          <a:ext cx="0" cy="0"/>
          <a:chOff x="0" y="0"/>
          <a:chExt cx="0" cy="0"/>
        </a:xfrm>
      </p:grpSpPr>
      <p:sp>
        <p:nvSpPr>
          <p:cNvPr id="101" name="Google Shape;101;p14"/>
          <p:cNvSpPr txBox="1"/>
          <p:nvPr>
            <p:ph type="title"/>
          </p:nvPr>
        </p:nvSpPr>
        <p:spPr>
          <a:xfrm rot="5400000">
            <a:off x="5052219" y="2491582"/>
            <a:ext cx="5211763" cy="20574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14"/>
          <p:cNvSpPr txBox="1"/>
          <p:nvPr>
            <p:ph idx="1" type="body"/>
          </p:nvPr>
        </p:nvSpPr>
        <p:spPr>
          <a:xfrm rot="5400000">
            <a:off x="861219" y="510382"/>
            <a:ext cx="5211763" cy="6019800"/>
          </a:xfrm>
          <a:prstGeom prst="rect">
            <a:avLst/>
          </a:prstGeom>
          <a:noFill/>
          <a:ln>
            <a:noFill/>
          </a:ln>
        </p:spPr>
        <p:txBody>
          <a:bodyPr anchorCtr="0" anchor="t" bIns="45700" lIns="91425" spcFirstLastPara="1" rIns="91425" wrap="square" tIns="45700">
            <a:norm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03" name="Google Shape;103;p14"/>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14"/>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4"/>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0" name="Shape 110"/>
        <p:cNvGrpSpPr/>
        <p:nvPr/>
      </p:nvGrpSpPr>
      <p:grpSpPr>
        <a:xfrm>
          <a:off x="0" y="0"/>
          <a:ext cx="0" cy="0"/>
          <a:chOff x="0" y="0"/>
          <a:chExt cx="0" cy="0"/>
        </a:xfrm>
      </p:grpSpPr>
      <p:sp>
        <p:nvSpPr>
          <p:cNvPr id="111" name="Google Shape;111;p16"/>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2" name="Shape 112"/>
        <p:cNvGrpSpPr/>
        <p:nvPr/>
      </p:nvGrpSpPr>
      <p:grpSpPr>
        <a:xfrm>
          <a:off x="0" y="0"/>
          <a:ext cx="0" cy="0"/>
          <a:chOff x="0" y="0"/>
          <a:chExt cx="0" cy="0"/>
        </a:xfrm>
      </p:grpSpPr>
      <p:sp>
        <p:nvSpPr>
          <p:cNvPr id="113" name="Google Shape;113;p17"/>
          <p:cNvSpPr txBox="1"/>
          <p:nvPr>
            <p:ph type="ctrTitle"/>
          </p:nvPr>
        </p:nvSpPr>
        <p:spPr>
          <a:xfrm>
            <a:off x="311708" y="992767"/>
            <a:ext cx="8520600" cy="2736900"/>
          </a:xfrm>
          <a:prstGeom prst="rect">
            <a:avLst/>
          </a:prstGeom>
          <a:noFill/>
          <a:ln>
            <a:noFill/>
          </a:ln>
        </p:spPr>
        <p:txBody>
          <a:bodyPr anchorCtr="0" anchor="b" bIns="91425" lIns="91425" spcFirstLastPara="1" rIns="91425" wrap="square" tIns="91425">
            <a:normAutofit/>
          </a:bodyPr>
          <a:lstStyle>
            <a:lvl1pPr lvl="0" rtl="0" algn="ctr">
              <a:lnSpc>
                <a:spcPct val="100000"/>
              </a:lnSpc>
              <a:spcBef>
                <a:spcPts val="0"/>
              </a:spcBef>
              <a:spcAft>
                <a:spcPts val="0"/>
              </a:spcAft>
              <a:buSzPts val="5200"/>
              <a:buNone/>
              <a:defRPr sz="5200"/>
            </a:lvl1pPr>
            <a:lvl2pPr lvl="1" rtl="0" algn="ctr">
              <a:lnSpc>
                <a:spcPct val="100000"/>
              </a:lnSpc>
              <a:spcBef>
                <a:spcPts val="0"/>
              </a:spcBef>
              <a:spcAft>
                <a:spcPts val="0"/>
              </a:spcAft>
              <a:buSzPts val="5200"/>
              <a:buNone/>
              <a:defRPr sz="5200"/>
            </a:lvl2pPr>
            <a:lvl3pPr lvl="2" rtl="0" algn="ctr">
              <a:lnSpc>
                <a:spcPct val="100000"/>
              </a:lnSpc>
              <a:spcBef>
                <a:spcPts val="0"/>
              </a:spcBef>
              <a:spcAft>
                <a:spcPts val="0"/>
              </a:spcAft>
              <a:buSzPts val="5200"/>
              <a:buNone/>
              <a:defRPr sz="5200"/>
            </a:lvl3pPr>
            <a:lvl4pPr lvl="3" rtl="0" algn="ctr">
              <a:lnSpc>
                <a:spcPct val="100000"/>
              </a:lnSpc>
              <a:spcBef>
                <a:spcPts val="0"/>
              </a:spcBef>
              <a:spcAft>
                <a:spcPts val="0"/>
              </a:spcAft>
              <a:buSzPts val="5200"/>
              <a:buNone/>
              <a:defRPr sz="5200"/>
            </a:lvl4pPr>
            <a:lvl5pPr lvl="4" rtl="0" algn="ctr">
              <a:lnSpc>
                <a:spcPct val="100000"/>
              </a:lnSpc>
              <a:spcBef>
                <a:spcPts val="0"/>
              </a:spcBef>
              <a:spcAft>
                <a:spcPts val="0"/>
              </a:spcAft>
              <a:buSzPts val="5200"/>
              <a:buNone/>
              <a:defRPr sz="5200"/>
            </a:lvl5pPr>
            <a:lvl6pPr lvl="5" rtl="0" algn="ctr">
              <a:lnSpc>
                <a:spcPct val="100000"/>
              </a:lnSpc>
              <a:spcBef>
                <a:spcPts val="0"/>
              </a:spcBef>
              <a:spcAft>
                <a:spcPts val="0"/>
              </a:spcAft>
              <a:buSzPts val="5200"/>
              <a:buNone/>
              <a:defRPr sz="5200"/>
            </a:lvl6pPr>
            <a:lvl7pPr lvl="6" rtl="0" algn="ctr">
              <a:lnSpc>
                <a:spcPct val="100000"/>
              </a:lnSpc>
              <a:spcBef>
                <a:spcPts val="0"/>
              </a:spcBef>
              <a:spcAft>
                <a:spcPts val="0"/>
              </a:spcAft>
              <a:buSzPts val="5200"/>
              <a:buNone/>
              <a:defRPr sz="5200"/>
            </a:lvl7pPr>
            <a:lvl8pPr lvl="7" rtl="0" algn="ctr">
              <a:lnSpc>
                <a:spcPct val="100000"/>
              </a:lnSpc>
              <a:spcBef>
                <a:spcPts val="0"/>
              </a:spcBef>
              <a:spcAft>
                <a:spcPts val="0"/>
              </a:spcAft>
              <a:buSzPts val="5200"/>
              <a:buNone/>
              <a:defRPr sz="5200"/>
            </a:lvl8pPr>
            <a:lvl9pPr lvl="8" rtl="0" algn="ctr">
              <a:lnSpc>
                <a:spcPct val="100000"/>
              </a:lnSpc>
              <a:spcBef>
                <a:spcPts val="0"/>
              </a:spcBef>
              <a:spcAft>
                <a:spcPts val="0"/>
              </a:spcAft>
              <a:buSzPts val="5200"/>
              <a:buNone/>
              <a:defRPr sz="5200"/>
            </a:lvl9pPr>
          </a:lstStyle>
          <a:p/>
        </p:txBody>
      </p:sp>
      <p:sp>
        <p:nvSpPr>
          <p:cNvPr id="114" name="Google Shape;114;p17"/>
          <p:cNvSpPr txBox="1"/>
          <p:nvPr>
            <p:ph idx="1" type="subTitle"/>
          </p:nvPr>
        </p:nvSpPr>
        <p:spPr>
          <a:xfrm>
            <a:off x="311700" y="3778833"/>
            <a:ext cx="8520600" cy="1056900"/>
          </a:xfrm>
          <a:prstGeom prst="rect">
            <a:avLst/>
          </a:prstGeom>
          <a:noFill/>
          <a:ln>
            <a:noFill/>
          </a:ln>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15" name="Google Shape;115;p17"/>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6" name="Shape 116"/>
        <p:cNvGrpSpPr/>
        <p:nvPr/>
      </p:nvGrpSpPr>
      <p:grpSpPr>
        <a:xfrm>
          <a:off x="0" y="0"/>
          <a:ext cx="0" cy="0"/>
          <a:chOff x="0" y="0"/>
          <a:chExt cx="0" cy="0"/>
        </a:xfrm>
      </p:grpSpPr>
      <p:sp>
        <p:nvSpPr>
          <p:cNvPr id="117" name="Google Shape;117;p18"/>
          <p:cNvSpPr txBox="1"/>
          <p:nvPr>
            <p:ph type="title"/>
          </p:nvPr>
        </p:nvSpPr>
        <p:spPr>
          <a:xfrm>
            <a:off x="311700" y="2867800"/>
            <a:ext cx="8520600" cy="11223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SzPts val="3600"/>
              <a:buNone/>
              <a:defRPr sz="3600"/>
            </a:lvl1pPr>
            <a:lvl2pPr lvl="1" rtl="0" algn="ctr">
              <a:lnSpc>
                <a:spcPct val="100000"/>
              </a:lnSpc>
              <a:spcBef>
                <a:spcPts val="0"/>
              </a:spcBef>
              <a:spcAft>
                <a:spcPts val="0"/>
              </a:spcAft>
              <a:buSzPts val="3600"/>
              <a:buNone/>
              <a:defRPr sz="3600"/>
            </a:lvl2pPr>
            <a:lvl3pPr lvl="2" rtl="0" algn="ctr">
              <a:lnSpc>
                <a:spcPct val="100000"/>
              </a:lnSpc>
              <a:spcBef>
                <a:spcPts val="0"/>
              </a:spcBef>
              <a:spcAft>
                <a:spcPts val="0"/>
              </a:spcAft>
              <a:buSzPts val="3600"/>
              <a:buNone/>
              <a:defRPr sz="3600"/>
            </a:lvl3pPr>
            <a:lvl4pPr lvl="3" rtl="0" algn="ctr">
              <a:lnSpc>
                <a:spcPct val="100000"/>
              </a:lnSpc>
              <a:spcBef>
                <a:spcPts val="0"/>
              </a:spcBef>
              <a:spcAft>
                <a:spcPts val="0"/>
              </a:spcAft>
              <a:buSzPts val="3600"/>
              <a:buNone/>
              <a:defRPr sz="3600"/>
            </a:lvl4pPr>
            <a:lvl5pPr lvl="4" rtl="0" algn="ctr">
              <a:lnSpc>
                <a:spcPct val="100000"/>
              </a:lnSpc>
              <a:spcBef>
                <a:spcPts val="0"/>
              </a:spcBef>
              <a:spcAft>
                <a:spcPts val="0"/>
              </a:spcAft>
              <a:buSzPts val="3600"/>
              <a:buNone/>
              <a:defRPr sz="3600"/>
            </a:lvl5pPr>
            <a:lvl6pPr lvl="5" rtl="0" algn="ctr">
              <a:lnSpc>
                <a:spcPct val="100000"/>
              </a:lnSpc>
              <a:spcBef>
                <a:spcPts val="0"/>
              </a:spcBef>
              <a:spcAft>
                <a:spcPts val="0"/>
              </a:spcAft>
              <a:buSzPts val="3600"/>
              <a:buNone/>
              <a:defRPr sz="3600"/>
            </a:lvl6pPr>
            <a:lvl7pPr lvl="6" rtl="0" algn="ctr">
              <a:lnSpc>
                <a:spcPct val="100000"/>
              </a:lnSpc>
              <a:spcBef>
                <a:spcPts val="0"/>
              </a:spcBef>
              <a:spcAft>
                <a:spcPts val="0"/>
              </a:spcAft>
              <a:buSzPts val="3600"/>
              <a:buNone/>
              <a:defRPr sz="3600"/>
            </a:lvl7pPr>
            <a:lvl8pPr lvl="7" rtl="0" algn="ctr">
              <a:lnSpc>
                <a:spcPct val="100000"/>
              </a:lnSpc>
              <a:spcBef>
                <a:spcPts val="0"/>
              </a:spcBef>
              <a:spcAft>
                <a:spcPts val="0"/>
              </a:spcAft>
              <a:buSzPts val="3600"/>
              <a:buNone/>
              <a:defRPr sz="3600"/>
            </a:lvl8pPr>
            <a:lvl9pPr lvl="8" rtl="0" algn="ctr">
              <a:lnSpc>
                <a:spcPct val="100000"/>
              </a:lnSpc>
              <a:spcBef>
                <a:spcPts val="0"/>
              </a:spcBef>
              <a:spcAft>
                <a:spcPts val="0"/>
              </a:spcAft>
              <a:buSzPts val="3600"/>
              <a:buNone/>
              <a:defRPr sz="3600"/>
            </a:lvl9pPr>
          </a:lstStyle>
          <a:p/>
        </p:txBody>
      </p:sp>
      <p:sp>
        <p:nvSpPr>
          <p:cNvPr id="118" name="Google Shape;118;p18"/>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9" name="Shape 119"/>
        <p:cNvGrpSpPr/>
        <p:nvPr/>
      </p:nvGrpSpPr>
      <p:grpSpPr>
        <a:xfrm>
          <a:off x="0" y="0"/>
          <a:ext cx="0" cy="0"/>
          <a:chOff x="0" y="0"/>
          <a:chExt cx="0" cy="0"/>
        </a:xfrm>
      </p:grpSpPr>
      <p:sp>
        <p:nvSpPr>
          <p:cNvPr id="120" name="Google Shape;120;p19"/>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21" name="Google Shape;121;p19"/>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122" name="Google Shape;122;p19"/>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23" name="Shape 123"/>
        <p:cNvGrpSpPr/>
        <p:nvPr/>
      </p:nvGrpSpPr>
      <p:grpSpPr>
        <a:xfrm>
          <a:off x="0" y="0"/>
          <a:ext cx="0" cy="0"/>
          <a:chOff x="0" y="0"/>
          <a:chExt cx="0" cy="0"/>
        </a:xfrm>
      </p:grpSpPr>
      <p:sp>
        <p:nvSpPr>
          <p:cNvPr id="124" name="Google Shape;124;p20"/>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25" name="Google Shape;125;p20"/>
          <p:cNvSpPr txBox="1"/>
          <p:nvPr>
            <p:ph idx="1" type="body"/>
          </p:nvPr>
        </p:nvSpPr>
        <p:spPr>
          <a:xfrm>
            <a:off x="311700" y="1536633"/>
            <a:ext cx="3999900" cy="4555200"/>
          </a:xfrm>
          <a:prstGeom prst="rect">
            <a:avLst/>
          </a:prstGeom>
          <a:noFill/>
          <a:ln>
            <a:noFill/>
          </a:ln>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04800" lvl="5" marL="2743200" rtl="0" algn="l">
              <a:lnSpc>
                <a:spcPct val="115000"/>
              </a:lnSpc>
              <a:spcBef>
                <a:spcPts val="0"/>
              </a:spcBef>
              <a:spcAft>
                <a:spcPts val="0"/>
              </a:spcAft>
              <a:buSzPts val="1200"/>
              <a:buChar char="■"/>
              <a:defRPr sz="1200"/>
            </a:lvl6pPr>
            <a:lvl7pPr indent="-304800" lvl="6" marL="3200400" rtl="0" algn="l">
              <a:lnSpc>
                <a:spcPct val="115000"/>
              </a:lnSpc>
              <a:spcBef>
                <a:spcPts val="0"/>
              </a:spcBef>
              <a:spcAft>
                <a:spcPts val="0"/>
              </a:spcAft>
              <a:buSzPts val="1200"/>
              <a:buChar char="●"/>
              <a:defRPr sz="1200"/>
            </a:lvl7pPr>
            <a:lvl8pPr indent="-304800" lvl="7" marL="3657600" rtl="0" algn="l">
              <a:lnSpc>
                <a:spcPct val="115000"/>
              </a:lnSpc>
              <a:spcBef>
                <a:spcPts val="0"/>
              </a:spcBef>
              <a:spcAft>
                <a:spcPts val="0"/>
              </a:spcAft>
              <a:buSzPts val="1200"/>
              <a:buChar char="○"/>
              <a:defRPr sz="1200"/>
            </a:lvl8pPr>
            <a:lvl9pPr indent="-304800" lvl="8" marL="4114800" rtl="0" algn="l">
              <a:lnSpc>
                <a:spcPct val="115000"/>
              </a:lnSpc>
              <a:spcBef>
                <a:spcPts val="0"/>
              </a:spcBef>
              <a:spcAft>
                <a:spcPts val="0"/>
              </a:spcAft>
              <a:buSzPts val="1200"/>
              <a:buChar char="■"/>
              <a:defRPr sz="1200"/>
            </a:lvl9pPr>
          </a:lstStyle>
          <a:p/>
        </p:txBody>
      </p:sp>
      <p:sp>
        <p:nvSpPr>
          <p:cNvPr id="126" name="Google Shape;126;p20"/>
          <p:cNvSpPr txBox="1"/>
          <p:nvPr>
            <p:ph idx="2" type="body"/>
          </p:nvPr>
        </p:nvSpPr>
        <p:spPr>
          <a:xfrm>
            <a:off x="4832400" y="1536633"/>
            <a:ext cx="3999900" cy="4555200"/>
          </a:xfrm>
          <a:prstGeom prst="rect">
            <a:avLst/>
          </a:prstGeom>
          <a:noFill/>
          <a:ln>
            <a:noFill/>
          </a:ln>
        </p:spPr>
        <p:txBody>
          <a:bodyPr anchorCtr="0" anchor="t" bIns="91425" lIns="91425" spcFirstLastPara="1" rIns="91425" wrap="square" tIns="91425">
            <a:normAutofit/>
          </a:bodyPr>
          <a:lstStyle>
            <a:lvl1pPr indent="-317500" lvl="0" marL="457200" rtl="0" algn="l">
              <a:lnSpc>
                <a:spcPct val="115000"/>
              </a:lnSpc>
              <a:spcBef>
                <a:spcPts val="0"/>
              </a:spcBef>
              <a:spcAft>
                <a:spcPts val="0"/>
              </a:spcAft>
              <a:buSzPts val="1400"/>
              <a:buChar char="●"/>
              <a:defRPr sz="14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04800" lvl="5" marL="2743200" rtl="0" algn="l">
              <a:lnSpc>
                <a:spcPct val="115000"/>
              </a:lnSpc>
              <a:spcBef>
                <a:spcPts val="0"/>
              </a:spcBef>
              <a:spcAft>
                <a:spcPts val="0"/>
              </a:spcAft>
              <a:buSzPts val="1200"/>
              <a:buChar char="■"/>
              <a:defRPr sz="1200"/>
            </a:lvl6pPr>
            <a:lvl7pPr indent="-304800" lvl="6" marL="3200400" rtl="0" algn="l">
              <a:lnSpc>
                <a:spcPct val="115000"/>
              </a:lnSpc>
              <a:spcBef>
                <a:spcPts val="0"/>
              </a:spcBef>
              <a:spcAft>
                <a:spcPts val="0"/>
              </a:spcAft>
              <a:buSzPts val="1200"/>
              <a:buChar char="●"/>
              <a:defRPr sz="1200"/>
            </a:lvl7pPr>
            <a:lvl8pPr indent="-304800" lvl="7" marL="3657600" rtl="0" algn="l">
              <a:lnSpc>
                <a:spcPct val="115000"/>
              </a:lnSpc>
              <a:spcBef>
                <a:spcPts val="0"/>
              </a:spcBef>
              <a:spcAft>
                <a:spcPts val="0"/>
              </a:spcAft>
              <a:buSzPts val="1200"/>
              <a:buChar char="○"/>
              <a:defRPr sz="1200"/>
            </a:lvl8pPr>
            <a:lvl9pPr indent="-304800" lvl="8" marL="4114800" rtl="0" algn="l">
              <a:lnSpc>
                <a:spcPct val="115000"/>
              </a:lnSpc>
              <a:spcBef>
                <a:spcPts val="0"/>
              </a:spcBef>
              <a:spcAft>
                <a:spcPts val="0"/>
              </a:spcAft>
              <a:buSzPts val="1200"/>
              <a:buChar char="■"/>
              <a:defRPr sz="1200"/>
            </a:lvl9pPr>
          </a:lstStyle>
          <a:p/>
        </p:txBody>
      </p:sp>
      <p:sp>
        <p:nvSpPr>
          <p:cNvPr id="127" name="Google Shape;127;p20"/>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8" name="Shape 128"/>
        <p:cNvGrpSpPr/>
        <p:nvPr/>
      </p:nvGrpSpPr>
      <p:grpSpPr>
        <a:xfrm>
          <a:off x="0" y="0"/>
          <a:ext cx="0" cy="0"/>
          <a:chOff x="0" y="0"/>
          <a:chExt cx="0" cy="0"/>
        </a:xfrm>
      </p:grpSpPr>
      <p:sp>
        <p:nvSpPr>
          <p:cNvPr id="129" name="Google Shape;129;p21"/>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30" name="Google Shape;130;p21"/>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31" name="Shape 131"/>
        <p:cNvGrpSpPr/>
        <p:nvPr/>
      </p:nvGrpSpPr>
      <p:grpSpPr>
        <a:xfrm>
          <a:off x="0" y="0"/>
          <a:ext cx="0" cy="0"/>
          <a:chOff x="0" y="0"/>
          <a:chExt cx="0" cy="0"/>
        </a:xfrm>
      </p:grpSpPr>
      <p:sp>
        <p:nvSpPr>
          <p:cNvPr id="132" name="Google Shape;132;p22"/>
          <p:cNvSpPr txBox="1"/>
          <p:nvPr>
            <p:ph type="title"/>
          </p:nvPr>
        </p:nvSpPr>
        <p:spPr>
          <a:xfrm>
            <a:off x="311700" y="740800"/>
            <a:ext cx="2808000" cy="1007700"/>
          </a:xfrm>
          <a:prstGeom prst="rect">
            <a:avLst/>
          </a:prstGeom>
          <a:noFill/>
          <a:ln>
            <a:noFill/>
          </a:ln>
        </p:spPr>
        <p:txBody>
          <a:bodyPr anchorCtr="0" anchor="b" bIns="91425" lIns="91425" spcFirstLastPara="1" rIns="91425" wrap="square" tIns="91425">
            <a:normAutofit/>
          </a:bodyPr>
          <a:lstStyle>
            <a:lvl1pPr lvl="0" rtl="0" algn="l">
              <a:lnSpc>
                <a:spcPct val="100000"/>
              </a:lnSpc>
              <a:spcBef>
                <a:spcPts val="0"/>
              </a:spcBef>
              <a:spcAft>
                <a:spcPts val="0"/>
              </a:spcAft>
              <a:buSzPts val="2400"/>
              <a:buNone/>
              <a:defRPr sz="2400"/>
            </a:lvl1pPr>
            <a:lvl2pPr lvl="1" rtl="0" algn="l">
              <a:lnSpc>
                <a:spcPct val="100000"/>
              </a:lnSpc>
              <a:spcBef>
                <a:spcPts val="0"/>
              </a:spcBef>
              <a:spcAft>
                <a:spcPts val="0"/>
              </a:spcAft>
              <a:buSzPts val="2400"/>
              <a:buNone/>
              <a:defRPr sz="2400"/>
            </a:lvl2pPr>
            <a:lvl3pPr lvl="2" rtl="0" algn="l">
              <a:lnSpc>
                <a:spcPct val="100000"/>
              </a:lnSpc>
              <a:spcBef>
                <a:spcPts val="0"/>
              </a:spcBef>
              <a:spcAft>
                <a:spcPts val="0"/>
              </a:spcAft>
              <a:buSzPts val="2400"/>
              <a:buNone/>
              <a:defRPr sz="2400"/>
            </a:lvl3pPr>
            <a:lvl4pPr lvl="3" rtl="0" algn="l">
              <a:lnSpc>
                <a:spcPct val="100000"/>
              </a:lnSpc>
              <a:spcBef>
                <a:spcPts val="0"/>
              </a:spcBef>
              <a:spcAft>
                <a:spcPts val="0"/>
              </a:spcAft>
              <a:buSzPts val="2400"/>
              <a:buNone/>
              <a:defRPr sz="2400"/>
            </a:lvl4pPr>
            <a:lvl5pPr lvl="4" rtl="0" algn="l">
              <a:lnSpc>
                <a:spcPct val="100000"/>
              </a:lnSpc>
              <a:spcBef>
                <a:spcPts val="0"/>
              </a:spcBef>
              <a:spcAft>
                <a:spcPts val="0"/>
              </a:spcAft>
              <a:buSzPts val="2400"/>
              <a:buNone/>
              <a:defRPr sz="2400"/>
            </a:lvl5pPr>
            <a:lvl6pPr lvl="5" rtl="0" algn="l">
              <a:lnSpc>
                <a:spcPct val="100000"/>
              </a:lnSpc>
              <a:spcBef>
                <a:spcPts val="0"/>
              </a:spcBef>
              <a:spcAft>
                <a:spcPts val="0"/>
              </a:spcAft>
              <a:buSzPts val="2400"/>
              <a:buNone/>
              <a:defRPr sz="2400"/>
            </a:lvl6pPr>
            <a:lvl7pPr lvl="6" rtl="0" algn="l">
              <a:lnSpc>
                <a:spcPct val="100000"/>
              </a:lnSpc>
              <a:spcBef>
                <a:spcPts val="0"/>
              </a:spcBef>
              <a:spcAft>
                <a:spcPts val="0"/>
              </a:spcAft>
              <a:buSzPts val="2400"/>
              <a:buNone/>
              <a:defRPr sz="2400"/>
            </a:lvl7pPr>
            <a:lvl8pPr lvl="7" rtl="0" algn="l">
              <a:lnSpc>
                <a:spcPct val="100000"/>
              </a:lnSpc>
              <a:spcBef>
                <a:spcPts val="0"/>
              </a:spcBef>
              <a:spcAft>
                <a:spcPts val="0"/>
              </a:spcAft>
              <a:buSzPts val="2400"/>
              <a:buNone/>
              <a:defRPr sz="2400"/>
            </a:lvl8pPr>
            <a:lvl9pPr lvl="8" rtl="0" algn="l">
              <a:lnSpc>
                <a:spcPct val="100000"/>
              </a:lnSpc>
              <a:spcBef>
                <a:spcPts val="0"/>
              </a:spcBef>
              <a:spcAft>
                <a:spcPts val="0"/>
              </a:spcAft>
              <a:buSzPts val="2400"/>
              <a:buNone/>
              <a:defRPr sz="2400"/>
            </a:lvl9pPr>
          </a:lstStyle>
          <a:p/>
        </p:txBody>
      </p:sp>
      <p:sp>
        <p:nvSpPr>
          <p:cNvPr id="133" name="Google Shape;133;p22"/>
          <p:cNvSpPr txBox="1"/>
          <p:nvPr>
            <p:ph idx="1" type="body"/>
          </p:nvPr>
        </p:nvSpPr>
        <p:spPr>
          <a:xfrm>
            <a:off x="311700" y="1852800"/>
            <a:ext cx="2808000" cy="4239300"/>
          </a:xfrm>
          <a:prstGeom prst="rect">
            <a:avLst/>
          </a:prstGeom>
          <a:noFill/>
          <a:ln>
            <a:noFill/>
          </a:ln>
        </p:spPr>
        <p:txBody>
          <a:bodyPr anchorCtr="0" anchor="t" bIns="91425" lIns="91425" spcFirstLastPara="1" rIns="91425" wrap="square" tIns="91425">
            <a:normAutofit/>
          </a:bodyPr>
          <a:lstStyle>
            <a:lvl1pPr indent="-304800" lvl="0" marL="457200" rtl="0" algn="l">
              <a:lnSpc>
                <a:spcPct val="115000"/>
              </a:lnSpc>
              <a:spcBef>
                <a:spcPts val="0"/>
              </a:spcBef>
              <a:spcAft>
                <a:spcPts val="0"/>
              </a:spcAft>
              <a:buSzPts val="1200"/>
              <a:buChar char="●"/>
              <a:defRPr sz="12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04800" lvl="5" marL="2743200" rtl="0" algn="l">
              <a:lnSpc>
                <a:spcPct val="115000"/>
              </a:lnSpc>
              <a:spcBef>
                <a:spcPts val="0"/>
              </a:spcBef>
              <a:spcAft>
                <a:spcPts val="0"/>
              </a:spcAft>
              <a:buSzPts val="1200"/>
              <a:buChar char="■"/>
              <a:defRPr sz="1200"/>
            </a:lvl6pPr>
            <a:lvl7pPr indent="-304800" lvl="6" marL="3200400" rtl="0" algn="l">
              <a:lnSpc>
                <a:spcPct val="115000"/>
              </a:lnSpc>
              <a:spcBef>
                <a:spcPts val="0"/>
              </a:spcBef>
              <a:spcAft>
                <a:spcPts val="0"/>
              </a:spcAft>
              <a:buSzPts val="1200"/>
              <a:buChar char="●"/>
              <a:defRPr sz="1200"/>
            </a:lvl7pPr>
            <a:lvl8pPr indent="-304800" lvl="7" marL="3657600" rtl="0" algn="l">
              <a:lnSpc>
                <a:spcPct val="115000"/>
              </a:lnSpc>
              <a:spcBef>
                <a:spcPts val="0"/>
              </a:spcBef>
              <a:spcAft>
                <a:spcPts val="0"/>
              </a:spcAft>
              <a:buSzPts val="1200"/>
              <a:buChar char="○"/>
              <a:defRPr sz="1200"/>
            </a:lvl8pPr>
            <a:lvl9pPr indent="-304800" lvl="8" marL="4114800" rtl="0" algn="l">
              <a:lnSpc>
                <a:spcPct val="115000"/>
              </a:lnSpc>
              <a:spcBef>
                <a:spcPts val="0"/>
              </a:spcBef>
              <a:spcAft>
                <a:spcPts val="0"/>
              </a:spcAft>
              <a:buSzPts val="1200"/>
              <a:buChar char="■"/>
              <a:defRPr sz="1200"/>
            </a:lvl9pPr>
          </a:lstStyle>
          <a:p/>
        </p:txBody>
      </p:sp>
      <p:sp>
        <p:nvSpPr>
          <p:cNvPr id="134" name="Google Shape;134;p22"/>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4"/>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4"/>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6" name="Google Shape;36;p4"/>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4"/>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4"/>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35" name="Shape 135"/>
        <p:cNvGrpSpPr/>
        <p:nvPr/>
      </p:nvGrpSpPr>
      <p:grpSpPr>
        <a:xfrm>
          <a:off x="0" y="0"/>
          <a:ext cx="0" cy="0"/>
          <a:chOff x="0" y="0"/>
          <a:chExt cx="0" cy="0"/>
        </a:xfrm>
      </p:grpSpPr>
      <p:sp>
        <p:nvSpPr>
          <p:cNvPr id="136" name="Google Shape;136;p23"/>
          <p:cNvSpPr txBox="1"/>
          <p:nvPr>
            <p:ph type="title"/>
          </p:nvPr>
        </p:nvSpPr>
        <p:spPr>
          <a:xfrm>
            <a:off x="490250" y="600200"/>
            <a:ext cx="6367800" cy="54543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0"/>
              </a:spcBef>
              <a:spcAft>
                <a:spcPts val="0"/>
              </a:spcAft>
              <a:buSzPts val="4800"/>
              <a:buNone/>
              <a:defRPr sz="4800"/>
            </a:lvl1pPr>
            <a:lvl2pPr lvl="1" rtl="0" algn="l">
              <a:lnSpc>
                <a:spcPct val="100000"/>
              </a:lnSpc>
              <a:spcBef>
                <a:spcPts val="0"/>
              </a:spcBef>
              <a:spcAft>
                <a:spcPts val="0"/>
              </a:spcAft>
              <a:buSzPts val="4800"/>
              <a:buNone/>
              <a:defRPr sz="4800"/>
            </a:lvl2pPr>
            <a:lvl3pPr lvl="2" rtl="0" algn="l">
              <a:lnSpc>
                <a:spcPct val="100000"/>
              </a:lnSpc>
              <a:spcBef>
                <a:spcPts val="0"/>
              </a:spcBef>
              <a:spcAft>
                <a:spcPts val="0"/>
              </a:spcAft>
              <a:buSzPts val="4800"/>
              <a:buNone/>
              <a:defRPr sz="4800"/>
            </a:lvl3pPr>
            <a:lvl4pPr lvl="3" rtl="0" algn="l">
              <a:lnSpc>
                <a:spcPct val="100000"/>
              </a:lnSpc>
              <a:spcBef>
                <a:spcPts val="0"/>
              </a:spcBef>
              <a:spcAft>
                <a:spcPts val="0"/>
              </a:spcAft>
              <a:buSzPts val="4800"/>
              <a:buNone/>
              <a:defRPr sz="4800"/>
            </a:lvl4pPr>
            <a:lvl5pPr lvl="4" rtl="0" algn="l">
              <a:lnSpc>
                <a:spcPct val="100000"/>
              </a:lnSpc>
              <a:spcBef>
                <a:spcPts val="0"/>
              </a:spcBef>
              <a:spcAft>
                <a:spcPts val="0"/>
              </a:spcAft>
              <a:buSzPts val="4800"/>
              <a:buNone/>
              <a:defRPr sz="4800"/>
            </a:lvl5pPr>
            <a:lvl6pPr lvl="5" rtl="0" algn="l">
              <a:lnSpc>
                <a:spcPct val="100000"/>
              </a:lnSpc>
              <a:spcBef>
                <a:spcPts val="0"/>
              </a:spcBef>
              <a:spcAft>
                <a:spcPts val="0"/>
              </a:spcAft>
              <a:buSzPts val="4800"/>
              <a:buNone/>
              <a:defRPr sz="4800"/>
            </a:lvl6pPr>
            <a:lvl7pPr lvl="6" rtl="0" algn="l">
              <a:lnSpc>
                <a:spcPct val="100000"/>
              </a:lnSpc>
              <a:spcBef>
                <a:spcPts val="0"/>
              </a:spcBef>
              <a:spcAft>
                <a:spcPts val="0"/>
              </a:spcAft>
              <a:buSzPts val="4800"/>
              <a:buNone/>
              <a:defRPr sz="4800"/>
            </a:lvl7pPr>
            <a:lvl8pPr lvl="7" rtl="0" algn="l">
              <a:lnSpc>
                <a:spcPct val="100000"/>
              </a:lnSpc>
              <a:spcBef>
                <a:spcPts val="0"/>
              </a:spcBef>
              <a:spcAft>
                <a:spcPts val="0"/>
              </a:spcAft>
              <a:buSzPts val="4800"/>
              <a:buNone/>
              <a:defRPr sz="4800"/>
            </a:lvl8pPr>
            <a:lvl9pPr lvl="8" rtl="0" algn="l">
              <a:lnSpc>
                <a:spcPct val="100000"/>
              </a:lnSpc>
              <a:spcBef>
                <a:spcPts val="0"/>
              </a:spcBef>
              <a:spcAft>
                <a:spcPts val="0"/>
              </a:spcAft>
              <a:buSzPts val="4800"/>
              <a:buNone/>
              <a:defRPr sz="4800"/>
            </a:lvl9pPr>
          </a:lstStyle>
          <a:p/>
        </p:txBody>
      </p:sp>
      <p:sp>
        <p:nvSpPr>
          <p:cNvPr id="137" name="Google Shape;137;p23"/>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38" name="Shape 138"/>
        <p:cNvGrpSpPr/>
        <p:nvPr/>
      </p:nvGrpSpPr>
      <p:grpSpPr>
        <a:xfrm>
          <a:off x="0" y="0"/>
          <a:ext cx="0" cy="0"/>
          <a:chOff x="0" y="0"/>
          <a:chExt cx="0" cy="0"/>
        </a:xfrm>
      </p:grpSpPr>
      <p:sp>
        <p:nvSpPr>
          <p:cNvPr id="139" name="Google Shape;139;p24"/>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24"/>
          <p:cNvSpPr txBox="1"/>
          <p:nvPr>
            <p:ph type="title"/>
          </p:nvPr>
        </p:nvSpPr>
        <p:spPr>
          <a:xfrm>
            <a:off x="265500" y="1644233"/>
            <a:ext cx="4045200" cy="1976400"/>
          </a:xfrm>
          <a:prstGeom prst="rect">
            <a:avLst/>
          </a:prstGeom>
          <a:noFill/>
          <a:ln>
            <a:noFill/>
          </a:ln>
        </p:spPr>
        <p:txBody>
          <a:bodyPr anchorCtr="0" anchor="b" bIns="91425" lIns="91425" spcFirstLastPara="1" rIns="91425" wrap="square" tIns="91425">
            <a:normAutofit/>
          </a:bodyPr>
          <a:lstStyle>
            <a:lvl1pPr lvl="0" rtl="0" algn="ctr">
              <a:lnSpc>
                <a:spcPct val="100000"/>
              </a:lnSpc>
              <a:spcBef>
                <a:spcPts val="0"/>
              </a:spcBef>
              <a:spcAft>
                <a:spcPts val="0"/>
              </a:spcAft>
              <a:buSzPts val="4200"/>
              <a:buNone/>
              <a:defRPr sz="4200"/>
            </a:lvl1pPr>
            <a:lvl2pPr lvl="1" rtl="0" algn="ctr">
              <a:lnSpc>
                <a:spcPct val="100000"/>
              </a:lnSpc>
              <a:spcBef>
                <a:spcPts val="0"/>
              </a:spcBef>
              <a:spcAft>
                <a:spcPts val="0"/>
              </a:spcAft>
              <a:buSzPts val="4200"/>
              <a:buNone/>
              <a:defRPr sz="4200"/>
            </a:lvl2pPr>
            <a:lvl3pPr lvl="2" rtl="0" algn="ctr">
              <a:lnSpc>
                <a:spcPct val="100000"/>
              </a:lnSpc>
              <a:spcBef>
                <a:spcPts val="0"/>
              </a:spcBef>
              <a:spcAft>
                <a:spcPts val="0"/>
              </a:spcAft>
              <a:buSzPts val="4200"/>
              <a:buNone/>
              <a:defRPr sz="4200"/>
            </a:lvl3pPr>
            <a:lvl4pPr lvl="3" rtl="0" algn="ctr">
              <a:lnSpc>
                <a:spcPct val="100000"/>
              </a:lnSpc>
              <a:spcBef>
                <a:spcPts val="0"/>
              </a:spcBef>
              <a:spcAft>
                <a:spcPts val="0"/>
              </a:spcAft>
              <a:buSzPts val="4200"/>
              <a:buNone/>
              <a:defRPr sz="4200"/>
            </a:lvl4pPr>
            <a:lvl5pPr lvl="4" rtl="0" algn="ctr">
              <a:lnSpc>
                <a:spcPct val="100000"/>
              </a:lnSpc>
              <a:spcBef>
                <a:spcPts val="0"/>
              </a:spcBef>
              <a:spcAft>
                <a:spcPts val="0"/>
              </a:spcAft>
              <a:buSzPts val="4200"/>
              <a:buNone/>
              <a:defRPr sz="4200"/>
            </a:lvl5pPr>
            <a:lvl6pPr lvl="5" rtl="0" algn="ctr">
              <a:lnSpc>
                <a:spcPct val="100000"/>
              </a:lnSpc>
              <a:spcBef>
                <a:spcPts val="0"/>
              </a:spcBef>
              <a:spcAft>
                <a:spcPts val="0"/>
              </a:spcAft>
              <a:buSzPts val="4200"/>
              <a:buNone/>
              <a:defRPr sz="4200"/>
            </a:lvl6pPr>
            <a:lvl7pPr lvl="6" rtl="0" algn="ctr">
              <a:lnSpc>
                <a:spcPct val="100000"/>
              </a:lnSpc>
              <a:spcBef>
                <a:spcPts val="0"/>
              </a:spcBef>
              <a:spcAft>
                <a:spcPts val="0"/>
              </a:spcAft>
              <a:buSzPts val="4200"/>
              <a:buNone/>
              <a:defRPr sz="4200"/>
            </a:lvl7pPr>
            <a:lvl8pPr lvl="7" rtl="0" algn="ctr">
              <a:lnSpc>
                <a:spcPct val="100000"/>
              </a:lnSpc>
              <a:spcBef>
                <a:spcPts val="0"/>
              </a:spcBef>
              <a:spcAft>
                <a:spcPts val="0"/>
              </a:spcAft>
              <a:buSzPts val="4200"/>
              <a:buNone/>
              <a:defRPr sz="4200"/>
            </a:lvl8pPr>
            <a:lvl9pPr lvl="8" rtl="0" algn="ctr">
              <a:lnSpc>
                <a:spcPct val="100000"/>
              </a:lnSpc>
              <a:spcBef>
                <a:spcPts val="0"/>
              </a:spcBef>
              <a:spcAft>
                <a:spcPts val="0"/>
              </a:spcAft>
              <a:buSzPts val="4200"/>
              <a:buNone/>
              <a:defRPr sz="4200"/>
            </a:lvl9pPr>
          </a:lstStyle>
          <a:p/>
        </p:txBody>
      </p:sp>
      <p:sp>
        <p:nvSpPr>
          <p:cNvPr id="141" name="Google Shape;141;p24"/>
          <p:cNvSpPr txBox="1"/>
          <p:nvPr>
            <p:ph idx="1" type="subTitle"/>
          </p:nvPr>
        </p:nvSpPr>
        <p:spPr>
          <a:xfrm>
            <a:off x="265500" y="3737433"/>
            <a:ext cx="4045200" cy="1646700"/>
          </a:xfrm>
          <a:prstGeom prst="rect">
            <a:avLst/>
          </a:prstGeom>
          <a:noFill/>
          <a:ln>
            <a:noFill/>
          </a:ln>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42" name="Google Shape;142;p24"/>
          <p:cNvSpPr txBox="1"/>
          <p:nvPr>
            <p:ph idx="2" type="body"/>
          </p:nvPr>
        </p:nvSpPr>
        <p:spPr>
          <a:xfrm>
            <a:off x="4939500" y="965433"/>
            <a:ext cx="3837000" cy="4926900"/>
          </a:xfrm>
          <a:prstGeom prst="rect">
            <a:avLst/>
          </a:prstGeom>
          <a:noFill/>
          <a:ln>
            <a:noFill/>
          </a:ln>
        </p:spPr>
        <p:txBody>
          <a:bodyPr anchorCtr="0" anchor="ctr"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143" name="Google Shape;143;p24"/>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44" name="Shape 144"/>
        <p:cNvGrpSpPr/>
        <p:nvPr/>
      </p:nvGrpSpPr>
      <p:grpSpPr>
        <a:xfrm>
          <a:off x="0" y="0"/>
          <a:ext cx="0" cy="0"/>
          <a:chOff x="0" y="0"/>
          <a:chExt cx="0" cy="0"/>
        </a:xfrm>
      </p:grpSpPr>
      <p:sp>
        <p:nvSpPr>
          <p:cNvPr id="145" name="Google Shape;145;p25"/>
          <p:cNvSpPr txBox="1"/>
          <p:nvPr>
            <p:ph idx="1" type="body"/>
          </p:nvPr>
        </p:nvSpPr>
        <p:spPr>
          <a:xfrm>
            <a:off x="311700" y="5640767"/>
            <a:ext cx="5998800" cy="806700"/>
          </a:xfrm>
          <a:prstGeom prst="rect">
            <a:avLst/>
          </a:prstGeom>
          <a:noFill/>
          <a:ln>
            <a:noFill/>
          </a:ln>
        </p:spPr>
        <p:txBody>
          <a:bodyPr anchorCtr="0" anchor="ctr" bIns="91425" lIns="91425" spcFirstLastPara="1" rIns="91425" wrap="square" tIns="91425">
            <a:normAutofit/>
          </a:bodyPr>
          <a:lstStyle>
            <a:lvl1pPr indent="-228600" lvl="0" marL="457200" rtl="0" algn="l">
              <a:lnSpc>
                <a:spcPct val="100000"/>
              </a:lnSpc>
              <a:spcBef>
                <a:spcPts val="0"/>
              </a:spcBef>
              <a:spcAft>
                <a:spcPts val="0"/>
              </a:spcAft>
              <a:buSzPts val="1800"/>
              <a:buNone/>
              <a:defRPr/>
            </a:lvl1pPr>
          </a:lstStyle>
          <a:p/>
        </p:txBody>
      </p:sp>
      <p:sp>
        <p:nvSpPr>
          <p:cNvPr id="146" name="Google Shape;146;p25"/>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47" name="Shape 147"/>
        <p:cNvGrpSpPr/>
        <p:nvPr/>
      </p:nvGrpSpPr>
      <p:grpSpPr>
        <a:xfrm>
          <a:off x="0" y="0"/>
          <a:ext cx="0" cy="0"/>
          <a:chOff x="0" y="0"/>
          <a:chExt cx="0" cy="0"/>
        </a:xfrm>
      </p:grpSpPr>
      <p:sp>
        <p:nvSpPr>
          <p:cNvPr id="148" name="Google Shape;148;p26"/>
          <p:cNvSpPr txBox="1"/>
          <p:nvPr>
            <p:ph hasCustomPrompt="1" type="title"/>
          </p:nvPr>
        </p:nvSpPr>
        <p:spPr>
          <a:xfrm>
            <a:off x="311700" y="1474833"/>
            <a:ext cx="8520600" cy="2618100"/>
          </a:xfrm>
          <a:prstGeom prst="rect">
            <a:avLst/>
          </a:prstGeom>
          <a:noFill/>
          <a:ln>
            <a:noFill/>
          </a:ln>
        </p:spPr>
        <p:txBody>
          <a:bodyPr anchorCtr="0" anchor="b" bIns="91425" lIns="91425" spcFirstLastPara="1" rIns="91425" wrap="square" tIns="91425">
            <a:normAutofit/>
          </a:bodyPr>
          <a:lstStyle>
            <a:lvl1pPr lvl="0" rtl="0" algn="ctr">
              <a:lnSpc>
                <a:spcPct val="100000"/>
              </a:lnSpc>
              <a:spcBef>
                <a:spcPts val="0"/>
              </a:spcBef>
              <a:spcAft>
                <a:spcPts val="0"/>
              </a:spcAft>
              <a:buSzPts val="12000"/>
              <a:buNone/>
              <a:defRPr sz="12000"/>
            </a:lvl1pPr>
            <a:lvl2pPr lvl="1" rtl="0" algn="ctr">
              <a:lnSpc>
                <a:spcPct val="100000"/>
              </a:lnSpc>
              <a:spcBef>
                <a:spcPts val="0"/>
              </a:spcBef>
              <a:spcAft>
                <a:spcPts val="0"/>
              </a:spcAft>
              <a:buSzPts val="12000"/>
              <a:buNone/>
              <a:defRPr sz="12000"/>
            </a:lvl2pPr>
            <a:lvl3pPr lvl="2" rtl="0" algn="ctr">
              <a:lnSpc>
                <a:spcPct val="100000"/>
              </a:lnSpc>
              <a:spcBef>
                <a:spcPts val="0"/>
              </a:spcBef>
              <a:spcAft>
                <a:spcPts val="0"/>
              </a:spcAft>
              <a:buSzPts val="12000"/>
              <a:buNone/>
              <a:defRPr sz="12000"/>
            </a:lvl3pPr>
            <a:lvl4pPr lvl="3" rtl="0" algn="ctr">
              <a:lnSpc>
                <a:spcPct val="100000"/>
              </a:lnSpc>
              <a:spcBef>
                <a:spcPts val="0"/>
              </a:spcBef>
              <a:spcAft>
                <a:spcPts val="0"/>
              </a:spcAft>
              <a:buSzPts val="12000"/>
              <a:buNone/>
              <a:defRPr sz="12000"/>
            </a:lvl4pPr>
            <a:lvl5pPr lvl="4" rtl="0" algn="ctr">
              <a:lnSpc>
                <a:spcPct val="100000"/>
              </a:lnSpc>
              <a:spcBef>
                <a:spcPts val="0"/>
              </a:spcBef>
              <a:spcAft>
                <a:spcPts val="0"/>
              </a:spcAft>
              <a:buSzPts val="12000"/>
              <a:buNone/>
              <a:defRPr sz="12000"/>
            </a:lvl5pPr>
            <a:lvl6pPr lvl="5" rtl="0" algn="ctr">
              <a:lnSpc>
                <a:spcPct val="100000"/>
              </a:lnSpc>
              <a:spcBef>
                <a:spcPts val="0"/>
              </a:spcBef>
              <a:spcAft>
                <a:spcPts val="0"/>
              </a:spcAft>
              <a:buSzPts val="12000"/>
              <a:buNone/>
              <a:defRPr sz="12000"/>
            </a:lvl6pPr>
            <a:lvl7pPr lvl="6" rtl="0" algn="ctr">
              <a:lnSpc>
                <a:spcPct val="100000"/>
              </a:lnSpc>
              <a:spcBef>
                <a:spcPts val="0"/>
              </a:spcBef>
              <a:spcAft>
                <a:spcPts val="0"/>
              </a:spcAft>
              <a:buSzPts val="12000"/>
              <a:buNone/>
              <a:defRPr sz="12000"/>
            </a:lvl7pPr>
            <a:lvl8pPr lvl="7" rtl="0" algn="ctr">
              <a:lnSpc>
                <a:spcPct val="100000"/>
              </a:lnSpc>
              <a:spcBef>
                <a:spcPts val="0"/>
              </a:spcBef>
              <a:spcAft>
                <a:spcPts val="0"/>
              </a:spcAft>
              <a:buSzPts val="12000"/>
              <a:buNone/>
              <a:defRPr sz="12000"/>
            </a:lvl8pPr>
            <a:lvl9pPr lvl="8" rtl="0" algn="ctr">
              <a:lnSpc>
                <a:spcPct val="100000"/>
              </a:lnSpc>
              <a:spcBef>
                <a:spcPts val="0"/>
              </a:spcBef>
              <a:spcAft>
                <a:spcPts val="0"/>
              </a:spcAft>
              <a:buSzPts val="12000"/>
              <a:buNone/>
              <a:defRPr sz="12000"/>
            </a:lvl9pPr>
          </a:lstStyle>
          <a:p>
            <a:r>
              <a:t>xx%</a:t>
            </a:r>
          </a:p>
        </p:txBody>
      </p:sp>
      <p:sp>
        <p:nvSpPr>
          <p:cNvPr id="149" name="Google Shape;149;p26"/>
          <p:cNvSpPr txBox="1"/>
          <p:nvPr>
            <p:ph idx="1" type="body"/>
          </p:nvPr>
        </p:nvSpPr>
        <p:spPr>
          <a:xfrm>
            <a:off x="311700" y="4202967"/>
            <a:ext cx="8520600" cy="1734300"/>
          </a:xfrm>
          <a:prstGeom prst="rect">
            <a:avLst/>
          </a:prstGeom>
          <a:noFill/>
          <a:ln>
            <a:noFill/>
          </a:ln>
        </p:spPr>
        <p:txBody>
          <a:bodyPr anchorCtr="0" anchor="t" bIns="91425" lIns="91425" spcFirstLastPara="1" rIns="91425" wrap="square" tIns="91425">
            <a:normAutofit/>
          </a:bodyPr>
          <a:lstStyle>
            <a:lvl1pPr indent="-342900" lvl="0" marL="457200" rtl="0" algn="ctr">
              <a:lnSpc>
                <a:spcPct val="115000"/>
              </a:lnSpc>
              <a:spcBef>
                <a:spcPts val="0"/>
              </a:spcBef>
              <a:spcAft>
                <a:spcPts val="0"/>
              </a:spcAft>
              <a:buSzPts val="1800"/>
              <a:buChar char="●"/>
              <a:defRPr/>
            </a:lvl1pPr>
            <a:lvl2pPr indent="-317500" lvl="1" marL="914400" rtl="0" algn="ctr">
              <a:lnSpc>
                <a:spcPct val="115000"/>
              </a:lnSpc>
              <a:spcBef>
                <a:spcPts val="0"/>
              </a:spcBef>
              <a:spcAft>
                <a:spcPts val="0"/>
              </a:spcAft>
              <a:buSzPts val="1400"/>
              <a:buChar char="○"/>
              <a:defRPr/>
            </a:lvl2pPr>
            <a:lvl3pPr indent="-317500" lvl="2" marL="1371600" rtl="0" algn="ctr">
              <a:lnSpc>
                <a:spcPct val="115000"/>
              </a:lnSpc>
              <a:spcBef>
                <a:spcPts val="0"/>
              </a:spcBef>
              <a:spcAft>
                <a:spcPts val="0"/>
              </a:spcAft>
              <a:buSzPts val="1400"/>
              <a:buChar char="■"/>
              <a:defRPr/>
            </a:lvl3pPr>
            <a:lvl4pPr indent="-317500" lvl="3" marL="1828800" rtl="0" algn="ctr">
              <a:lnSpc>
                <a:spcPct val="115000"/>
              </a:lnSpc>
              <a:spcBef>
                <a:spcPts val="0"/>
              </a:spcBef>
              <a:spcAft>
                <a:spcPts val="0"/>
              </a:spcAft>
              <a:buSzPts val="1400"/>
              <a:buChar char="●"/>
              <a:defRPr/>
            </a:lvl4pPr>
            <a:lvl5pPr indent="-317500" lvl="4" marL="2286000" rtl="0" algn="ctr">
              <a:lnSpc>
                <a:spcPct val="115000"/>
              </a:lnSpc>
              <a:spcBef>
                <a:spcPts val="0"/>
              </a:spcBef>
              <a:spcAft>
                <a:spcPts val="0"/>
              </a:spcAft>
              <a:buSzPts val="1400"/>
              <a:buChar char="○"/>
              <a:defRPr/>
            </a:lvl5pPr>
            <a:lvl6pPr indent="-317500" lvl="5" marL="2743200" rtl="0" algn="ctr">
              <a:lnSpc>
                <a:spcPct val="115000"/>
              </a:lnSpc>
              <a:spcBef>
                <a:spcPts val="0"/>
              </a:spcBef>
              <a:spcAft>
                <a:spcPts val="0"/>
              </a:spcAft>
              <a:buSzPts val="1400"/>
              <a:buChar char="■"/>
              <a:defRPr/>
            </a:lvl6pPr>
            <a:lvl7pPr indent="-317500" lvl="6" marL="3200400" rtl="0" algn="ctr">
              <a:lnSpc>
                <a:spcPct val="115000"/>
              </a:lnSpc>
              <a:spcBef>
                <a:spcPts val="0"/>
              </a:spcBef>
              <a:spcAft>
                <a:spcPts val="0"/>
              </a:spcAft>
              <a:buSzPts val="1400"/>
              <a:buChar char="●"/>
              <a:defRPr/>
            </a:lvl7pPr>
            <a:lvl8pPr indent="-317500" lvl="7" marL="3657600" rtl="0" algn="ctr">
              <a:lnSpc>
                <a:spcPct val="115000"/>
              </a:lnSpc>
              <a:spcBef>
                <a:spcPts val="0"/>
              </a:spcBef>
              <a:spcAft>
                <a:spcPts val="0"/>
              </a:spcAft>
              <a:buSzPts val="1400"/>
              <a:buChar char="○"/>
              <a:defRPr/>
            </a:lvl8pPr>
            <a:lvl9pPr indent="-317500" lvl="8" marL="4114800" rtl="0" algn="ctr">
              <a:lnSpc>
                <a:spcPct val="115000"/>
              </a:lnSpc>
              <a:spcBef>
                <a:spcPts val="0"/>
              </a:spcBef>
              <a:spcAft>
                <a:spcPts val="0"/>
              </a:spcAft>
              <a:buSzPts val="1400"/>
              <a:buChar char="■"/>
              <a:defRPr/>
            </a:lvl9pPr>
          </a:lstStyle>
          <a:p/>
        </p:txBody>
      </p:sp>
      <p:sp>
        <p:nvSpPr>
          <p:cNvPr id="150" name="Google Shape;150;p26"/>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gradFill>
          <a:gsLst>
            <a:gs pos="0">
              <a:srgbClr val="439FD7"/>
            </a:gs>
            <a:gs pos="25000">
              <a:srgbClr val="4397CA"/>
            </a:gs>
            <a:gs pos="100000">
              <a:srgbClr val="00466A"/>
            </a:gs>
          </a:gsLst>
          <a:path path="circle">
            <a:fillToRect b="50%" l="50%" r="50%" t="50%"/>
          </a:path>
          <a:tileRect/>
        </a:gradFill>
      </p:bgPr>
    </p:bg>
    <p:spTree>
      <p:nvGrpSpPr>
        <p:cNvPr id="39" name="Shape 39"/>
        <p:cNvGrpSpPr/>
        <p:nvPr/>
      </p:nvGrpSpPr>
      <p:grpSpPr>
        <a:xfrm>
          <a:off x="0" y="0"/>
          <a:ext cx="0" cy="0"/>
          <a:chOff x="0" y="0"/>
          <a:chExt cx="0" cy="0"/>
        </a:xfrm>
      </p:grpSpPr>
      <p:sp>
        <p:nvSpPr>
          <p:cNvPr id="40" name="Google Shape;40;p5"/>
          <p:cNvSpPr txBox="1"/>
          <p:nvPr>
            <p:ph type="ctrTitle"/>
          </p:nvPr>
        </p:nvSpPr>
        <p:spPr>
          <a:xfrm>
            <a:off x="533400" y="1371600"/>
            <a:ext cx="7851648" cy="1828800"/>
          </a:xfrm>
          <a:prstGeom prst="rect">
            <a:avLst/>
          </a:prstGeom>
          <a:noFill/>
          <a:ln>
            <a:noFill/>
          </a:ln>
        </p:spPr>
        <p:txBody>
          <a:bodyPr anchorCtr="0" anchor="b" bIns="0" lIns="0" spcFirstLastPara="1" rIns="18275" wrap="square" tIns="0">
            <a:normAutofit/>
          </a:bodyPr>
          <a:lstStyle>
            <a:lvl1pPr lvl="0" algn="r">
              <a:spcBef>
                <a:spcPts val="0"/>
              </a:spcBef>
              <a:spcAft>
                <a:spcPts val="0"/>
              </a:spcAft>
              <a:buClr>
                <a:srgbClr val="4CE0EA"/>
              </a:buClr>
              <a:buSzPts val="5600"/>
              <a:buFont typeface="Calibri"/>
              <a:buNone/>
              <a:defRPr b="1" sz="5600">
                <a:solidFill>
                  <a:srgbClr val="4CE0EA"/>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5"/>
          <p:cNvSpPr txBox="1"/>
          <p:nvPr>
            <p:ph idx="1" type="subTitle"/>
          </p:nvPr>
        </p:nvSpPr>
        <p:spPr>
          <a:xfrm>
            <a:off x="533400" y="3228536"/>
            <a:ext cx="7854696" cy="1752600"/>
          </a:xfrm>
          <a:prstGeom prst="rect">
            <a:avLst/>
          </a:prstGeom>
          <a:noFill/>
          <a:ln>
            <a:noFill/>
          </a:ln>
        </p:spPr>
        <p:txBody>
          <a:bodyPr anchorCtr="0" anchor="t" bIns="45700" lIns="0" spcFirstLastPara="1" rIns="18275" wrap="square" tIns="45700">
            <a:normAutofit/>
          </a:bodyPr>
          <a:lstStyle>
            <a:lvl1pPr lvl="0" marR="45720" algn="r">
              <a:spcBef>
                <a:spcPts val="520"/>
              </a:spcBef>
              <a:spcAft>
                <a:spcPts val="0"/>
              </a:spcAft>
              <a:buSzPts val="2470"/>
              <a:buNone/>
              <a:defRPr>
                <a:solidFill>
                  <a:schemeClr val="lt1"/>
                </a:solidFill>
              </a:defRPr>
            </a:lvl1pPr>
            <a:lvl2pPr lvl="1" algn="ctr">
              <a:spcBef>
                <a:spcPts val="360"/>
              </a:spcBef>
              <a:spcAft>
                <a:spcPts val="0"/>
              </a:spcAft>
              <a:buSzPts val="1530"/>
              <a:buNone/>
              <a:defRPr/>
            </a:lvl2pPr>
            <a:lvl3pPr lvl="2" algn="ctr">
              <a:spcBef>
                <a:spcPts val="360"/>
              </a:spcBef>
              <a:spcAft>
                <a:spcPts val="0"/>
              </a:spcAft>
              <a:buSzPts val="1260"/>
              <a:buNone/>
              <a:defRPr/>
            </a:lvl3pPr>
            <a:lvl4pPr lvl="3" algn="ctr">
              <a:spcBef>
                <a:spcPts val="360"/>
              </a:spcBef>
              <a:spcAft>
                <a:spcPts val="0"/>
              </a:spcAft>
              <a:buSzPts val="1170"/>
              <a:buNone/>
              <a:defRPr/>
            </a:lvl4pPr>
            <a:lvl5pPr lvl="4" algn="ctr">
              <a:spcBef>
                <a:spcPts val="360"/>
              </a:spcBef>
              <a:spcAft>
                <a:spcPts val="0"/>
              </a:spcAft>
              <a:buSzPts val="1170"/>
              <a:buNone/>
              <a:defRPr/>
            </a:lvl5pPr>
            <a:lvl6pPr lvl="5" algn="ctr">
              <a:spcBef>
                <a:spcPts val="360"/>
              </a:spcBef>
              <a:spcAft>
                <a:spcPts val="0"/>
              </a:spcAft>
              <a:buSzPts val="1440"/>
              <a:buNone/>
              <a:defRPr/>
            </a:lvl6pPr>
            <a:lvl7pPr lvl="6" algn="ctr">
              <a:spcBef>
                <a:spcPts val="360"/>
              </a:spcBef>
              <a:spcAft>
                <a:spcPts val="0"/>
              </a:spcAft>
              <a:buSzPts val="144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p:txBody>
      </p:sp>
      <p:sp>
        <p:nvSpPr>
          <p:cNvPr id="42" name="Google Shape;42;p5"/>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5"/>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5"/>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gradFill>
          <a:gsLst>
            <a:gs pos="0">
              <a:srgbClr val="439FD7"/>
            </a:gs>
            <a:gs pos="25000">
              <a:srgbClr val="4397CA"/>
            </a:gs>
            <a:gs pos="100000">
              <a:srgbClr val="00466A"/>
            </a:gs>
          </a:gsLst>
          <a:path path="circle">
            <a:fillToRect b="50%" l="50%" r="50%" t="50%"/>
          </a:path>
          <a:tileRect/>
        </a:gradFill>
      </p:bgPr>
    </p:bg>
    <p:spTree>
      <p:nvGrpSpPr>
        <p:cNvPr id="45" name="Shape 45"/>
        <p:cNvGrpSpPr/>
        <p:nvPr/>
      </p:nvGrpSpPr>
      <p:grpSpPr>
        <a:xfrm>
          <a:off x="0" y="0"/>
          <a:ext cx="0" cy="0"/>
          <a:chOff x="0" y="0"/>
          <a:chExt cx="0" cy="0"/>
        </a:xfrm>
      </p:grpSpPr>
      <p:sp>
        <p:nvSpPr>
          <p:cNvPr id="46" name="Google Shape;46;p6"/>
          <p:cNvSpPr txBox="1"/>
          <p:nvPr>
            <p:ph type="title"/>
          </p:nvPr>
        </p:nvSpPr>
        <p:spPr>
          <a:xfrm>
            <a:off x="530352" y="1316736"/>
            <a:ext cx="7772400" cy="1362456"/>
          </a:xfrm>
          <a:prstGeom prst="rect">
            <a:avLst/>
          </a:prstGeom>
          <a:noFill/>
          <a:ln>
            <a:noFill/>
          </a:ln>
        </p:spPr>
        <p:txBody>
          <a:bodyPr anchorCtr="0" anchor="b" bIns="0" lIns="0" spcFirstLastPara="1" rIns="0" wrap="square" tIns="0">
            <a:noAutofit/>
          </a:bodyPr>
          <a:lstStyle>
            <a:lvl1pPr lvl="0" algn="l">
              <a:spcBef>
                <a:spcPts val="0"/>
              </a:spcBef>
              <a:spcAft>
                <a:spcPts val="0"/>
              </a:spcAft>
              <a:buClr>
                <a:srgbClr val="4AE3AC"/>
              </a:buClr>
              <a:buSzPts val="5600"/>
              <a:buFont typeface="Calibri"/>
              <a:buNone/>
              <a:defRPr b="1" sz="5600" cap="none">
                <a:solidFill>
                  <a:srgbClr val="4AE3AC"/>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6"/>
          <p:cNvSpPr txBox="1"/>
          <p:nvPr>
            <p:ph idx="1" type="body"/>
          </p:nvPr>
        </p:nvSpPr>
        <p:spPr>
          <a:xfrm>
            <a:off x="530352" y="2704664"/>
            <a:ext cx="7772400" cy="1509712"/>
          </a:xfrm>
          <a:prstGeom prst="rect">
            <a:avLst/>
          </a:prstGeom>
          <a:noFill/>
          <a:ln>
            <a:noFill/>
          </a:ln>
        </p:spPr>
        <p:txBody>
          <a:bodyPr anchorCtr="0" anchor="t" bIns="45700" lIns="45700" spcFirstLastPara="1" rIns="45700" wrap="square" tIns="45700">
            <a:normAutofit/>
          </a:bodyPr>
          <a:lstStyle>
            <a:lvl1pPr indent="-228600" lvl="0" marL="457200" algn="l">
              <a:spcBef>
                <a:spcPts val="440"/>
              </a:spcBef>
              <a:spcAft>
                <a:spcPts val="0"/>
              </a:spcAft>
              <a:buSzPts val="2090"/>
              <a:buNone/>
              <a:defRPr sz="2200">
                <a:solidFill>
                  <a:schemeClr val="lt1"/>
                </a:solidFill>
              </a:defRPr>
            </a:lvl1pPr>
            <a:lvl2pPr indent="-228600" lvl="1" marL="914400" algn="l">
              <a:spcBef>
                <a:spcPts val="360"/>
              </a:spcBef>
              <a:spcAft>
                <a:spcPts val="0"/>
              </a:spcAft>
              <a:buSzPts val="1530"/>
              <a:buNone/>
              <a:defRPr sz="1800">
                <a:solidFill>
                  <a:schemeClr val="lt1"/>
                </a:solidFill>
              </a:defRPr>
            </a:lvl2pPr>
            <a:lvl3pPr indent="-228600" lvl="2" marL="1371600" algn="l">
              <a:spcBef>
                <a:spcPts val="320"/>
              </a:spcBef>
              <a:spcAft>
                <a:spcPts val="0"/>
              </a:spcAft>
              <a:buSzPts val="1120"/>
              <a:buNone/>
              <a:defRPr sz="1600">
                <a:solidFill>
                  <a:schemeClr val="lt1"/>
                </a:solidFill>
              </a:defRPr>
            </a:lvl3pPr>
            <a:lvl4pPr indent="-228600" lvl="3" marL="1828800" algn="l">
              <a:spcBef>
                <a:spcPts val="280"/>
              </a:spcBef>
              <a:spcAft>
                <a:spcPts val="0"/>
              </a:spcAft>
              <a:buSzPts val="910"/>
              <a:buNone/>
              <a:defRPr sz="1400">
                <a:solidFill>
                  <a:schemeClr val="lt1"/>
                </a:solidFill>
              </a:defRPr>
            </a:lvl4pPr>
            <a:lvl5pPr indent="-228600" lvl="4" marL="2286000" algn="l">
              <a:spcBef>
                <a:spcPts val="280"/>
              </a:spcBef>
              <a:spcAft>
                <a:spcPts val="0"/>
              </a:spcAft>
              <a:buSzPts val="910"/>
              <a:buNone/>
              <a:defRPr sz="1400">
                <a:solidFill>
                  <a:schemeClr val="lt1"/>
                </a:solidFill>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8" name="Google Shape;48;p6"/>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6"/>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6"/>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1" name="Shape 51"/>
        <p:cNvGrpSpPr/>
        <p:nvPr/>
      </p:nvGrpSpPr>
      <p:grpSpPr>
        <a:xfrm>
          <a:off x="0" y="0"/>
          <a:ext cx="0" cy="0"/>
          <a:chOff x="0" y="0"/>
          <a:chExt cx="0" cy="0"/>
        </a:xfrm>
      </p:grpSpPr>
      <p:sp>
        <p:nvSpPr>
          <p:cNvPr id="52" name="Google Shape;52;p7"/>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7"/>
          <p:cNvSpPr txBox="1"/>
          <p:nvPr>
            <p:ph idx="1" type="body"/>
          </p:nvPr>
        </p:nvSpPr>
        <p:spPr>
          <a:xfrm>
            <a:off x="457200" y="1920085"/>
            <a:ext cx="4038600" cy="4434840"/>
          </a:xfrm>
          <a:prstGeom prst="rect">
            <a:avLst/>
          </a:prstGeom>
          <a:noFill/>
          <a:ln>
            <a:noFill/>
          </a:ln>
        </p:spPr>
        <p:txBody>
          <a:bodyPr anchorCtr="0" anchor="t" bIns="45700" lIns="91425" spcFirstLastPara="1" rIns="91425" wrap="square" tIns="45700">
            <a:normAutofit/>
          </a:bodyPr>
          <a:lstStyle>
            <a:lvl1pPr indent="-385445" lvl="0" marL="457200" algn="l">
              <a:spcBef>
                <a:spcPts val="520"/>
              </a:spcBef>
              <a:spcAft>
                <a:spcPts val="0"/>
              </a:spcAft>
              <a:buSzPts val="2470"/>
              <a:buChar char="⚫"/>
              <a:defRPr sz="2600"/>
            </a:lvl1pPr>
            <a:lvl2pPr indent="-358140" lvl="1" marL="914400" algn="l">
              <a:spcBef>
                <a:spcPts val="480"/>
              </a:spcBef>
              <a:spcAft>
                <a:spcPts val="0"/>
              </a:spcAft>
              <a:buSzPts val="2040"/>
              <a:buChar char="⚫"/>
              <a:defRPr sz="2400"/>
            </a:lvl2pPr>
            <a:lvl3pPr indent="-317500" lvl="2" marL="1371600" algn="l">
              <a:spcBef>
                <a:spcPts val="400"/>
              </a:spcBef>
              <a:spcAft>
                <a:spcPts val="0"/>
              </a:spcAft>
              <a:buSzPts val="14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4" name="Google Shape;54;p7"/>
          <p:cNvSpPr txBox="1"/>
          <p:nvPr>
            <p:ph idx="2" type="body"/>
          </p:nvPr>
        </p:nvSpPr>
        <p:spPr>
          <a:xfrm>
            <a:off x="4648200" y="1920085"/>
            <a:ext cx="4038600" cy="4434840"/>
          </a:xfrm>
          <a:prstGeom prst="rect">
            <a:avLst/>
          </a:prstGeom>
          <a:noFill/>
          <a:ln>
            <a:noFill/>
          </a:ln>
        </p:spPr>
        <p:txBody>
          <a:bodyPr anchorCtr="0" anchor="t" bIns="45700" lIns="91425" spcFirstLastPara="1" rIns="91425" wrap="square" tIns="45700">
            <a:normAutofit/>
          </a:bodyPr>
          <a:lstStyle>
            <a:lvl1pPr indent="-385445" lvl="0" marL="457200" algn="l">
              <a:spcBef>
                <a:spcPts val="520"/>
              </a:spcBef>
              <a:spcAft>
                <a:spcPts val="0"/>
              </a:spcAft>
              <a:buSzPts val="2470"/>
              <a:buChar char="⚫"/>
              <a:defRPr sz="2600"/>
            </a:lvl1pPr>
            <a:lvl2pPr indent="-358140" lvl="1" marL="914400" algn="l">
              <a:spcBef>
                <a:spcPts val="480"/>
              </a:spcBef>
              <a:spcAft>
                <a:spcPts val="0"/>
              </a:spcAft>
              <a:buSzPts val="2040"/>
              <a:buChar char="⚫"/>
              <a:defRPr sz="2400"/>
            </a:lvl2pPr>
            <a:lvl3pPr indent="-317500" lvl="2" marL="1371600" algn="l">
              <a:spcBef>
                <a:spcPts val="400"/>
              </a:spcBef>
              <a:spcAft>
                <a:spcPts val="0"/>
              </a:spcAft>
              <a:buSzPts val="14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5" name="Google Shape;55;p7"/>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7"/>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7"/>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8" name="Shape 58"/>
        <p:cNvGrpSpPr/>
        <p:nvPr/>
      </p:nvGrpSpPr>
      <p:grpSpPr>
        <a:xfrm>
          <a:off x="0" y="0"/>
          <a:ext cx="0" cy="0"/>
          <a:chOff x="0" y="0"/>
          <a:chExt cx="0" cy="0"/>
        </a:xfrm>
      </p:grpSpPr>
      <p:sp>
        <p:nvSpPr>
          <p:cNvPr id="59" name="Google Shape;59;p8"/>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50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8"/>
          <p:cNvSpPr txBox="1"/>
          <p:nvPr>
            <p:ph idx="1" type="body"/>
          </p:nvPr>
        </p:nvSpPr>
        <p:spPr>
          <a:xfrm>
            <a:off x="457200" y="1855248"/>
            <a:ext cx="4040188" cy="659352"/>
          </a:xfrm>
          <a:prstGeom prst="rect">
            <a:avLst/>
          </a:prstGeom>
          <a:noFill/>
          <a:ln>
            <a:noFill/>
          </a:ln>
        </p:spPr>
        <p:txBody>
          <a:bodyPr anchorCtr="0" anchor="ctr" bIns="0" lIns="45700" spcFirstLastPara="1" rIns="45700" wrap="square" tIns="0">
            <a:noAutofit/>
          </a:bodyPr>
          <a:lstStyle>
            <a:lvl1pPr indent="-228600" lvl="0" marL="457200" algn="l">
              <a:spcBef>
                <a:spcPts val="480"/>
              </a:spcBef>
              <a:spcAft>
                <a:spcPts val="0"/>
              </a:spcAft>
              <a:buSzPts val="2280"/>
              <a:buNone/>
              <a:defRPr b="1" sz="2400" cap="none">
                <a:solidFill>
                  <a:schemeClr val="dk2"/>
                </a:solidFill>
              </a:defRPr>
            </a:lvl1pPr>
            <a:lvl2pPr indent="-228600" lvl="1" marL="914400" algn="l">
              <a:spcBef>
                <a:spcPts val="400"/>
              </a:spcBef>
              <a:spcAft>
                <a:spcPts val="0"/>
              </a:spcAft>
              <a:buSzPts val="17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1" name="Google Shape;61;p8"/>
          <p:cNvSpPr txBox="1"/>
          <p:nvPr>
            <p:ph idx="2" type="body"/>
          </p:nvPr>
        </p:nvSpPr>
        <p:spPr>
          <a:xfrm>
            <a:off x="4645025" y="1859757"/>
            <a:ext cx="4041775" cy="654843"/>
          </a:xfrm>
          <a:prstGeom prst="rect">
            <a:avLst/>
          </a:prstGeom>
          <a:noFill/>
          <a:ln>
            <a:noFill/>
          </a:ln>
        </p:spPr>
        <p:txBody>
          <a:bodyPr anchorCtr="0" anchor="ctr" bIns="0" lIns="45700" spcFirstLastPara="1" rIns="45700" wrap="square" tIns="0">
            <a:normAutofit/>
          </a:bodyPr>
          <a:lstStyle>
            <a:lvl1pPr indent="-228600" lvl="0" marL="457200" algn="l">
              <a:spcBef>
                <a:spcPts val="480"/>
              </a:spcBef>
              <a:spcAft>
                <a:spcPts val="0"/>
              </a:spcAft>
              <a:buSzPts val="2280"/>
              <a:buNone/>
              <a:defRPr b="1" sz="2400" cap="none">
                <a:solidFill>
                  <a:schemeClr val="dk2"/>
                </a:solidFill>
              </a:defRPr>
            </a:lvl1pPr>
            <a:lvl2pPr indent="-228600" lvl="1" marL="914400" algn="l">
              <a:spcBef>
                <a:spcPts val="400"/>
              </a:spcBef>
              <a:spcAft>
                <a:spcPts val="0"/>
              </a:spcAft>
              <a:buSzPts val="17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2" name="Google Shape;62;p8"/>
          <p:cNvSpPr txBox="1"/>
          <p:nvPr>
            <p:ph idx="3" type="body"/>
          </p:nvPr>
        </p:nvSpPr>
        <p:spPr>
          <a:xfrm>
            <a:off x="457200" y="2514600"/>
            <a:ext cx="4040188" cy="3845720"/>
          </a:xfrm>
          <a:prstGeom prst="rect">
            <a:avLst/>
          </a:prstGeom>
          <a:noFill/>
          <a:ln>
            <a:noFill/>
          </a:ln>
        </p:spPr>
        <p:txBody>
          <a:bodyPr anchorCtr="0" anchor="t" bIns="45700" lIns="91425" spcFirstLastPara="1" rIns="91425" wrap="square" tIns="0">
            <a:normAutofit/>
          </a:bodyPr>
          <a:lstStyle>
            <a:lvl1pPr indent="-361315" lvl="0" marL="457200" algn="l">
              <a:spcBef>
                <a:spcPts val="440"/>
              </a:spcBef>
              <a:spcAft>
                <a:spcPts val="0"/>
              </a:spcAft>
              <a:buSzPts val="2090"/>
              <a:buChar char="⚫"/>
              <a:defRPr sz="2200"/>
            </a:lvl1pPr>
            <a:lvl2pPr indent="-336550" lvl="1" marL="914400" algn="l">
              <a:spcBef>
                <a:spcPts val="400"/>
              </a:spcBef>
              <a:spcAft>
                <a:spcPts val="0"/>
              </a:spcAft>
              <a:buSzPts val="1700"/>
              <a:buChar char="⚫"/>
              <a:defRPr sz="2000"/>
            </a:lvl2pPr>
            <a:lvl3pPr indent="-308610" lvl="2" marL="1371600" algn="l">
              <a:spcBef>
                <a:spcPts val="360"/>
              </a:spcBef>
              <a:spcAft>
                <a:spcPts val="0"/>
              </a:spcAft>
              <a:buSzPts val="126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3" name="Google Shape;63;p8"/>
          <p:cNvSpPr txBox="1"/>
          <p:nvPr>
            <p:ph idx="4" type="body"/>
          </p:nvPr>
        </p:nvSpPr>
        <p:spPr>
          <a:xfrm>
            <a:off x="4645025" y="2514600"/>
            <a:ext cx="4041775" cy="3845720"/>
          </a:xfrm>
          <a:prstGeom prst="rect">
            <a:avLst/>
          </a:prstGeom>
          <a:noFill/>
          <a:ln>
            <a:noFill/>
          </a:ln>
        </p:spPr>
        <p:txBody>
          <a:bodyPr anchorCtr="0" anchor="t" bIns="45700" lIns="91425" spcFirstLastPara="1" rIns="91425" wrap="square" tIns="0">
            <a:normAutofit/>
          </a:bodyPr>
          <a:lstStyle>
            <a:lvl1pPr indent="-361315" lvl="0" marL="457200" algn="l">
              <a:spcBef>
                <a:spcPts val="440"/>
              </a:spcBef>
              <a:spcAft>
                <a:spcPts val="0"/>
              </a:spcAft>
              <a:buSzPts val="2090"/>
              <a:buChar char="⚫"/>
              <a:defRPr sz="2200"/>
            </a:lvl1pPr>
            <a:lvl2pPr indent="-336550" lvl="1" marL="914400" algn="l">
              <a:spcBef>
                <a:spcPts val="400"/>
              </a:spcBef>
              <a:spcAft>
                <a:spcPts val="0"/>
              </a:spcAft>
              <a:buSzPts val="1700"/>
              <a:buChar char="⚫"/>
              <a:defRPr sz="2000"/>
            </a:lvl2pPr>
            <a:lvl3pPr indent="-308610" lvl="2" marL="1371600" algn="l">
              <a:spcBef>
                <a:spcPts val="360"/>
              </a:spcBef>
              <a:spcAft>
                <a:spcPts val="0"/>
              </a:spcAft>
              <a:buSzPts val="126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4" name="Google Shape;64;p8"/>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8"/>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8"/>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sp>
        <p:nvSpPr>
          <p:cNvPr id="68" name="Google Shape;68;p9"/>
          <p:cNvSpPr txBox="1"/>
          <p:nvPr>
            <p:ph type="title"/>
          </p:nvPr>
        </p:nvSpPr>
        <p:spPr>
          <a:xfrm>
            <a:off x="457200" y="704088"/>
            <a:ext cx="83058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5000"/>
              <a:buFont typeface="Calibri"/>
              <a:buNone/>
              <a:defRPr b="0" sz="5000">
                <a:solidFill>
                  <a:schemeClr val="dk2"/>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9"/>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9"/>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9"/>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2" name="Shape 72"/>
        <p:cNvGrpSpPr/>
        <p:nvPr/>
      </p:nvGrpSpPr>
      <p:grpSpPr>
        <a:xfrm>
          <a:off x="0" y="0"/>
          <a:ext cx="0" cy="0"/>
          <a:chOff x="0" y="0"/>
          <a:chExt cx="0" cy="0"/>
        </a:xfrm>
      </p:grpSpPr>
      <p:sp>
        <p:nvSpPr>
          <p:cNvPr id="73" name="Google Shape;73;p10"/>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0"/>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0"/>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6" name="Shape 76"/>
        <p:cNvGrpSpPr/>
        <p:nvPr/>
      </p:nvGrpSpPr>
      <p:grpSpPr>
        <a:xfrm>
          <a:off x="0" y="0"/>
          <a:ext cx="0" cy="0"/>
          <a:chOff x="0" y="0"/>
          <a:chExt cx="0" cy="0"/>
        </a:xfrm>
      </p:grpSpPr>
      <p:sp>
        <p:nvSpPr>
          <p:cNvPr id="77" name="Google Shape;77;p11"/>
          <p:cNvSpPr txBox="1"/>
          <p:nvPr>
            <p:ph type="title"/>
          </p:nvPr>
        </p:nvSpPr>
        <p:spPr>
          <a:xfrm>
            <a:off x="685800" y="514352"/>
            <a:ext cx="2743200" cy="1162050"/>
          </a:xfrm>
          <a:prstGeom prst="rect">
            <a:avLst/>
          </a:prstGeom>
          <a:noFill/>
          <a:ln>
            <a:noFill/>
          </a:ln>
        </p:spPr>
        <p:txBody>
          <a:bodyPr anchorCtr="0" anchor="b" bIns="0" lIns="0" spcFirstLastPara="1" rIns="0" wrap="square" tIns="45700">
            <a:noAutofit/>
          </a:bodyPr>
          <a:lstStyle>
            <a:lvl1pPr lvl="0" algn="l">
              <a:spcBef>
                <a:spcPts val="0"/>
              </a:spcBef>
              <a:spcAft>
                <a:spcPts val="0"/>
              </a:spcAft>
              <a:buClr>
                <a:schemeClr val="dk2"/>
              </a:buClr>
              <a:buSzPts val="2600"/>
              <a:buFont typeface="Calibri"/>
              <a:buNone/>
              <a:defRPr b="0" sz="2600">
                <a:solidFill>
                  <a:schemeClr val="dk2"/>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1"/>
          <p:cNvSpPr txBox="1"/>
          <p:nvPr>
            <p:ph idx="1" type="body"/>
          </p:nvPr>
        </p:nvSpPr>
        <p:spPr>
          <a:xfrm>
            <a:off x="685800" y="1676400"/>
            <a:ext cx="2743200" cy="4572000"/>
          </a:xfrm>
          <a:prstGeom prst="rect">
            <a:avLst/>
          </a:prstGeom>
          <a:noFill/>
          <a:ln>
            <a:noFill/>
          </a:ln>
        </p:spPr>
        <p:txBody>
          <a:bodyPr anchorCtr="0" anchor="t" bIns="45700" lIns="18275" spcFirstLastPara="1" rIns="18275" wrap="square" tIns="45700">
            <a:normAutofit/>
          </a:bodyPr>
          <a:lstStyle>
            <a:lvl1pPr indent="-228600" lvl="0" marL="457200" algn="l">
              <a:spcBef>
                <a:spcPts val="280"/>
              </a:spcBef>
              <a:spcAft>
                <a:spcPts val="0"/>
              </a:spcAft>
              <a:buSzPts val="1330"/>
              <a:buNone/>
              <a:defRPr sz="1400"/>
            </a:lvl1pPr>
            <a:lvl2pPr indent="-228600" lvl="1" marL="914400" algn="l">
              <a:spcBef>
                <a:spcPts val="240"/>
              </a:spcBef>
              <a:spcAft>
                <a:spcPts val="0"/>
              </a:spcAft>
              <a:buSzPts val="1020"/>
              <a:buNone/>
              <a:defRPr sz="1200"/>
            </a:lvl2pPr>
            <a:lvl3pPr indent="-228600" lvl="2" marL="1371600" algn="l">
              <a:spcBef>
                <a:spcPts val="200"/>
              </a:spcBef>
              <a:spcAft>
                <a:spcPts val="0"/>
              </a:spcAft>
              <a:buSzPts val="700"/>
              <a:buNone/>
              <a:defRPr sz="1000"/>
            </a:lvl3pPr>
            <a:lvl4pPr indent="-228600" lvl="3" marL="1828800" algn="l">
              <a:spcBef>
                <a:spcPts val="180"/>
              </a:spcBef>
              <a:spcAft>
                <a:spcPts val="0"/>
              </a:spcAft>
              <a:buSzPts val="585"/>
              <a:buNone/>
              <a:defRPr sz="900"/>
            </a:lvl4pPr>
            <a:lvl5pPr indent="-228600" lvl="4" marL="2286000" algn="l">
              <a:spcBef>
                <a:spcPts val="180"/>
              </a:spcBef>
              <a:spcAft>
                <a:spcPts val="0"/>
              </a:spcAft>
              <a:buSzPts val="585"/>
              <a:buNone/>
              <a:defRPr sz="9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79" name="Google Shape;79;p11"/>
          <p:cNvSpPr txBox="1"/>
          <p:nvPr>
            <p:ph idx="2" type="body"/>
          </p:nvPr>
        </p:nvSpPr>
        <p:spPr>
          <a:xfrm>
            <a:off x="3575050" y="1676400"/>
            <a:ext cx="5111750" cy="4572000"/>
          </a:xfrm>
          <a:prstGeom prst="rect">
            <a:avLst/>
          </a:prstGeom>
          <a:noFill/>
          <a:ln>
            <a:noFill/>
          </a:ln>
        </p:spPr>
        <p:txBody>
          <a:bodyPr anchorCtr="0" anchor="t" bIns="45700" lIns="91425" spcFirstLastPara="1" rIns="91425" wrap="square" tIns="0">
            <a:normAutofit/>
          </a:bodyPr>
          <a:lstStyle>
            <a:lvl1pPr indent="-397510" lvl="0" marL="457200" algn="l">
              <a:spcBef>
                <a:spcPts val="560"/>
              </a:spcBef>
              <a:spcAft>
                <a:spcPts val="0"/>
              </a:spcAft>
              <a:buSzPts val="2660"/>
              <a:buChar char="⚫"/>
              <a:defRPr sz="2800"/>
            </a:lvl1pPr>
            <a:lvl2pPr indent="-368935" lvl="1" marL="914400" algn="l">
              <a:spcBef>
                <a:spcPts val="520"/>
              </a:spcBef>
              <a:spcAft>
                <a:spcPts val="0"/>
              </a:spcAft>
              <a:buSzPts val="2210"/>
              <a:buChar char="⚫"/>
              <a:defRPr sz="2600"/>
            </a:lvl2pPr>
            <a:lvl3pPr indent="-335280" lvl="2" marL="1371600" algn="l">
              <a:spcBef>
                <a:spcPts val="480"/>
              </a:spcBef>
              <a:spcAft>
                <a:spcPts val="0"/>
              </a:spcAft>
              <a:buSzPts val="1680"/>
              <a:buChar char="⚫"/>
              <a:defRPr sz="2400"/>
            </a:lvl3pPr>
            <a:lvl4pPr indent="-311150" lvl="3" marL="1828800" algn="l">
              <a:spcBef>
                <a:spcPts val="400"/>
              </a:spcBef>
              <a:spcAft>
                <a:spcPts val="0"/>
              </a:spcAft>
              <a:buSzPts val="1300"/>
              <a:buChar char="⚫"/>
              <a:defRPr sz="20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0" name="Google Shape;80;p11"/>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1"/>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1"/>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image" Target="../media/image1.png"/><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blip>
          <a:tile algn="tl" flip="none" tx="0" sx="65000" ty="0" sy="65000"/>
        </a:blipFill>
      </p:bgPr>
    </p:bg>
    <p:spTree>
      <p:nvGrpSpPr>
        <p:cNvPr id="5" name="Shape 5"/>
        <p:cNvGrpSpPr/>
        <p:nvPr/>
      </p:nvGrpSpPr>
      <p:grpSpPr>
        <a:xfrm>
          <a:off x="0" y="0"/>
          <a:ext cx="0" cy="0"/>
          <a:chOff x="0" y="0"/>
          <a:chExt cx="0" cy="0"/>
        </a:xfrm>
      </p:grpSpPr>
      <p:sp>
        <p:nvSpPr>
          <p:cNvPr id="6" name="Google Shape;6;p1"/>
          <p:cNvSpPr/>
          <p:nvPr/>
        </p:nvSpPr>
        <p:spPr>
          <a:xfrm>
            <a:off x="-9525" y="-7144"/>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lt1"/>
              </a:solidFill>
              <a:latin typeface="Constantia"/>
              <a:ea typeface="Constantia"/>
              <a:cs typeface="Constantia"/>
              <a:sym typeface="Constantia"/>
            </a:endParaRPr>
          </a:p>
        </p:txBody>
      </p:sp>
      <p:sp>
        <p:nvSpPr>
          <p:cNvPr id="7" name="Google Shape;7;p1"/>
          <p:cNvSpPr/>
          <p:nvPr/>
        </p:nvSpPr>
        <p:spPr>
          <a:xfrm>
            <a:off x="4381500" y="-7144"/>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solidFill>
                <a:schemeClr val="lt1"/>
              </a:solidFill>
              <a:latin typeface="Constantia"/>
              <a:ea typeface="Constantia"/>
              <a:cs typeface="Constantia"/>
              <a:sym typeface="Constantia"/>
            </a:endParaRPr>
          </a:p>
        </p:txBody>
      </p:sp>
      <p:sp>
        <p:nvSpPr>
          <p:cNvPr id="8" name="Google Shape;8;p1"/>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marR="0" rtl="0" algn="l">
              <a:spcBef>
                <a:spcPts val="0"/>
              </a:spcBef>
              <a:spcAft>
                <a:spcPts val="0"/>
              </a:spcAft>
              <a:buClr>
                <a:schemeClr val="lt2"/>
              </a:buClr>
              <a:buSzPts val="5000"/>
              <a:buFont typeface="Calibri"/>
              <a:buNone/>
              <a:defRPr b="0" i="0" sz="5000" u="none" cap="none" strike="noStrike">
                <a:solidFill>
                  <a:schemeClr val="lt2"/>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 name="Google Shape;9;p1"/>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a:bodyPr>
          <a:lstStyle>
            <a:lvl1pPr indent="-385445" lvl="0" marL="457200" marR="0" rtl="0" algn="l">
              <a:spcBef>
                <a:spcPts val="520"/>
              </a:spcBef>
              <a:spcAft>
                <a:spcPts val="0"/>
              </a:spcAft>
              <a:buClr>
                <a:schemeClr val="accent3"/>
              </a:buClr>
              <a:buSzPts val="2470"/>
              <a:buFont typeface="Noto Sans Symbols"/>
              <a:buChar char="⚫"/>
              <a:defRPr b="0" i="0" sz="2600" u="none" cap="none" strike="noStrike">
                <a:solidFill>
                  <a:schemeClr val="lt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lt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lt1"/>
                </a:solidFill>
                <a:latin typeface="Constantia"/>
                <a:ea typeface="Constantia"/>
                <a:cs typeface="Constantia"/>
                <a:sym typeface="Constantia"/>
              </a:defRPr>
            </a:lvl3pPr>
            <a:lvl4pPr indent="-311150" lvl="3" marL="1828800" marR="0" rtl="0" algn="l">
              <a:spcBef>
                <a:spcPts val="400"/>
              </a:spcBef>
              <a:spcAft>
                <a:spcPts val="0"/>
              </a:spcAft>
              <a:buClr>
                <a:schemeClr val="accent3"/>
              </a:buClr>
              <a:buSzPts val="1300"/>
              <a:buFont typeface="Noto Sans Symbols"/>
              <a:buChar char="⚫"/>
              <a:defRPr b="0" i="0" sz="2000" u="none" cap="none" strike="noStrike">
                <a:solidFill>
                  <a:schemeClr val="lt1"/>
                </a:solidFill>
                <a:latin typeface="Constantia"/>
                <a:ea typeface="Constantia"/>
                <a:cs typeface="Constantia"/>
                <a:sym typeface="Constantia"/>
              </a:defRPr>
            </a:lvl4pPr>
            <a:lvl5pPr indent="-311150" lvl="4" marL="2286000" marR="0" rtl="0" algn="l">
              <a:spcBef>
                <a:spcPts val="400"/>
              </a:spcBef>
              <a:spcAft>
                <a:spcPts val="0"/>
              </a:spcAft>
              <a:buClr>
                <a:schemeClr val="accent4"/>
              </a:buClr>
              <a:buSzPts val="1300"/>
              <a:buFont typeface="Noto Sans Symbols"/>
              <a:buChar char="⚫"/>
              <a:defRPr b="0" i="0" sz="2000" u="none" cap="none" strike="noStrike">
                <a:solidFill>
                  <a:schemeClr val="lt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lt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lt1"/>
                </a:solidFill>
                <a:latin typeface="Constantia"/>
                <a:ea typeface="Constantia"/>
                <a:cs typeface="Constantia"/>
                <a:sym typeface="Constantia"/>
              </a:defRPr>
            </a:lvl7pPr>
            <a:lvl8pPr indent="-330200" lvl="7" marL="3657600" marR="0" rtl="0" algn="l">
              <a:spcBef>
                <a:spcPts val="320"/>
              </a:spcBef>
              <a:spcAft>
                <a:spcPts val="0"/>
              </a:spcAft>
              <a:buClr>
                <a:schemeClr val="lt2"/>
              </a:buClr>
              <a:buSzPts val="1600"/>
              <a:buFont typeface="Constantia"/>
              <a:buChar char="•"/>
              <a:defRPr b="0" i="0" sz="1600" u="none" cap="none" strike="noStrike">
                <a:solidFill>
                  <a:schemeClr val="lt1"/>
                </a:solidFill>
                <a:latin typeface="Constantia"/>
                <a:ea typeface="Constantia"/>
                <a:cs typeface="Constantia"/>
                <a:sym typeface="Constantia"/>
              </a:defRPr>
            </a:lvl8pPr>
            <a:lvl9pPr indent="-317500" lvl="8" marL="4114800" marR="0" rtl="0" algn="l">
              <a:spcBef>
                <a:spcPts val="280"/>
              </a:spcBef>
              <a:spcAft>
                <a:spcPts val="0"/>
              </a:spcAft>
              <a:buClr>
                <a:schemeClr val="lt2"/>
              </a:buClr>
              <a:buSzPts val="1400"/>
              <a:buFont typeface="Constantia"/>
              <a:buChar char="•"/>
              <a:defRPr b="0" i="0" sz="1400" u="none" cap="none" strike="noStrike">
                <a:solidFill>
                  <a:schemeClr val="lt1"/>
                </a:solidFill>
                <a:latin typeface="Constantia"/>
                <a:ea typeface="Constantia"/>
                <a:cs typeface="Constantia"/>
                <a:sym typeface="Constantia"/>
              </a:defRPr>
            </a:lvl9pPr>
          </a:lstStyle>
          <a:p/>
        </p:txBody>
      </p:sp>
      <p:sp>
        <p:nvSpPr>
          <p:cNvPr id="10" name="Google Shape;10;p1"/>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1200" u="none" cap="none" strike="noStrike">
                <a:solidFill>
                  <a:srgbClr val="D0E9ED"/>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9pPr>
          </a:lstStyle>
          <a:p/>
        </p:txBody>
      </p:sp>
      <p:sp>
        <p:nvSpPr>
          <p:cNvPr id="11" name="Google Shape;11;p1"/>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1200" u="none" cap="none" strike="noStrike">
                <a:solidFill>
                  <a:srgbClr val="D0E9ED"/>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lt1"/>
                </a:solidFill>
                <a:latin typeface="Constantia"/>
                <a:ea typeface="Constantia"/>
                <a:cs typeface="Constantia"/>
                <a:sym typeface="Constantia"/>
              </a:defRPr>
            </a:lvl9pPr>
          </a:lstStyle>
          <a:p/>
        </p:txBody>
      </p:sp>
      <p:sp>
        <p:nvSpPr>
          <p:cNvPr id="12" name="Google Shape;12;p1"/>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rtl="0" algn="r">
              <a:spcBef>
                <a:spcPts val="0"/>
              </a:spcBef>
              <a:buNone/>
              <a:defRPr b="0" i="0" sz="1200" u="none" cap="none" strike="noStrike">
                <a:solidFill>
                  <a:srgbClr val="D0E9ED"/>
                </a:solidFill>
                <a:latin typeface="Constantia"/>
                <a:ea typeface="Constantia"/>
                <a:cs typeface="Constantia"/>
                <a:sym typeface="Constantia"/>
              </a:defRPr>
            </a:lvl1pPr>
            <a:lvl2pPr indent="0" lvl="1" marL="0" marR="0" rtl="0" algn="r">
              <a:spcBef>
                <a:spcPts val="0"/>
              </a:spcBef>
              <a:buNone/>
              <a:defRPr b="0" i="0" sz="1200" u="none" cap="none" strike="noStrike">
                <a:solidFill>
                  <a:srgbClr val="D0E9ED"/>
                </a:solidFill>
                <a:latin typeface="Constantia"/>
                <a:ea typeface="Constantia"/>
                <a:cs typeface="Constantia"/>
                <a:sym typeface="Constantia"/>
              </a:defRPr>
            </a:lvl2pPr>
            <a:lvl3pPr indent="0" lvl="2" marL="0" marR="0" rtl="0" algn="r">
              <a:spcBef>
                <a:spcPts val="0"/>
              </a:spcBef>
              <a:buNone/>
              <a:defRPr b="0" i="0" sz="1200" u="none" cap="none" strike="noStrike">
                <a:solidFill>
                  <a:srgbClr val="D0E9ED"/>
                </a:solidFill>
                <a:latin typeface="Constantia"/>
                <a:ea typeface="Constantia"/>
                <a:cs typeface="Constantia"/>
                <a:sym typeface="Constantia"/>
              </a:defRPr>
            </a:lvl3pPr>
            <a:lvl4pPr indent="0" lvl="3" marL="0" marR="0" rtl="0" algn="r">
              <a:spcBef>
                <a:spcPts val="0"/>
              </a:spcBef>
              <a:buNone/>
              <a:defRPr b="0" i="0" sz="1200" u="none" cap="none" strike="noStrike">
                <a:solidFill>
                  <a:srgbClr val="D0E9ED"/>
                </a:solidFill>
                <a:latin typeface="Constantia"/>
                <a:ea typeface="Constantia"/>
                <a:cs typeface="Constantia"/>
                <a:sym typeface="Constantia"/>
              </a:defRPr>
            </a:lvl4pPr>
            <a:lvl5pPr indent="0" lvl="4" marL="0" marR="0" rtl="0" algn="r">
              <a:spcBef>
                <a:spcPts val="0"/>
              </a:spcBef>
              <a:buNone/>
              <a:defRPr b="0" i="0" sz="1200" u="none" cap="none" strike="noStrike">
                <a:solidFill>
                  <a:srgbClr val="D0E9ED"/>
                </a:solidFill>
                <a:latin typeface="Constantia"/>
                <a:ea typeface="Constantia"/>
                <a:cs typeface="Constantia"/>
                <a:sym typeface="Constantia"/>
              </a:defRPr>
            </a:lvl5pPr>
            <a:lvl6pPr indent="0" lvl="5" marL="0" marR="0" rtl="0" algn="r">
              <a:spcBef>
                <a:spcPts val="0"/>
              </a:spcBef>
              <a:buNone/>
              <a:defRPr b="0" i="0" sz="1200" u="none" cap="none" strike="noStrike">
                <a:solidFill>
                  <a:srgbClr val="D0E9ED"/>
                </a:solidFill>
                <a:latin typeface="Constantia"/>
                <a:ea typeface="Constantia"/>
                <a:cs typeface="Constantia"/>
                <a:sym typeface="Constantia"/>
              </a:defRPr>
            </a:lvl6pPr>
            <a:lvl7pPr indent="0" lvl="6" marL="0" marR="0" rtl="0" algn="r">
              <a:spcBef>
                <a:spcPts val="0"/>
              </a:spcBef>
              <a:buNone/>
              <a:defRPr b="0" i="0" sz="1200" u="none" cap="none" strike="noStrike">
                <a:solidFill>
                  <a:srgbClr val="D0E9ED"/>
                </a:solidFill>
                <a:latin typeface="Constantia"/>
                <a:ea typeface="Constantia"/>
                <a:cs typeface="Constantia"/>
                <a:sym typeface="Constantia"/>
              </a:defRPr>
            </a:lvl7pPr>
            <a:lvl8pPr indent="0" lvl="7" marL="0" marR="0" rtl="0" algn="r">
              <a:spcBef>
                <a:spcPts val="0"/>
              </a:spcBef>
              <a:buNone/>
              <a:defRPr b="0" i="0" sz="1200" u="none" cap="none" strike="noStrike">
                <a:solidFill>
                  <a:srgbClr val="D0E9ED"/>
                </a:solidFill>
                <a:latin typeface="Constantia"/>
                <a:ea typeface="Constantia"/>
                <a:cs typeface="Constantia"/>
                <a:sym typeface="Constantia"/>
              </a:defRPr>
            </a:lvl8pPr>
            <a:lvl9pPr indent="0" lvl="8" marL="0" marR="0" rtl="0" algn="r">
              <a:spcBef>
                <a:spcPts val="0"/>
              </a:spcBef>
              <a:buNone/>
              <a:defRPr b="0" i="0" sz="1200" u="none" cap="none" strike="noStrike">
                <a:solidFill>
                  <a:srgbClr val="D0E9ED"/>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grpSp>
        <p:nvGrpSpPr>
          <p:cNvPr id="13" name="Google Shape;13;p1"/>
          <p:cNvGrpSpPr/>
          <p:nvPr/>
        </p:nvGrpSpPr>
        <p:grpSpPr>
          <a:xfrm>
            <a:off x="-29294" y="-16113"/>
            <a:ext cx="9198255" cy="1086266"/>
            <a:chOff x="-29322" y="-1971"/>
            <a:chExt cx="9198255" cy="1086266"/>
          </a:xfrm>
        </p:grpSpPr>
        <p:sp>
          <p:nvSpPr>
            <p:cNvPr id="14" name="Google Shape;14;p1"/>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15" name="Google Shape;15;p1"/>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grpSp>
    </p:spTree>
  </p:cSld>
  <p:clrMap accent1="accent1" accent2="accent2" accent3="accent3" accent4="accent4" accent5="accent5" accent6="accent6" bg1="lt1" bg2="dk2" tx1="dk1" tx2="lt2" folHlink="folHlink" hlink="hlink"/>
  <p:sldLayoutIdLst>
    <p:sldLayoutId id="2147483648"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blip>
          <a:tile algn="tl" flip="none" tx="0" sx="65000" ty="0" sy="65000"/>
        </a:blipFill>
      </p:bgPr>
    </p:bg>
    <p:spTree>
      <p:nvGrpSpPr>
        <p:cNvPr id="22" name="Shape 22"/>
        <p:cNvGrpSpPr/>
        <p:nvPr/>
      </p:nvGrpSpPr>
      <p:grpSpPr>
        <a:xfrm>
          <a:off x="0" y="0"/>
          <a:ext cx="0" cy="0"/>
          <a:chOff x="0" y="0"/>
          <a:chExt cx="0" cy="0"/>
        </a:xfrm>
      </p:grpSpPr>
      <p:sp>
        <p:nvSpPr>
          <p:cNvPr id="23" name="Google Shape;23;p3"/>
          <p:cNvSpPr/>
          <p:nvPr/>
        </p:nvSpPr>
        <p:spPr>
          <a:xfrm>
            <a:off x="-9525" y="-7144"/>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D">
                  <a:alpha val="44705"/>
                </a:srgbClr>
              </a:gs>
              <a:gs pos="100000">
                <a:srgbClr val="00E9F7">
                  <a:alpha val="54901"/>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24" name="Google Shape;24;p3"/>
          <p:cNvSpPr/>
          <p:nvPr/>
        </p:nvSpPr>
        <p:spPr>
          <a:xfrm>
            <a:off x="4381500" y="-7144"/>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BB4">
                  <a:alpha val="29803"/>
                </a:srgbClr>
              </a:gs>
              <a:gs pos="80000">
                <a:srgbClr val="0099E4">
                  <a:alpha val="44705"/>
                </a:srgbClr>
              </a:gs>
              <a:gs pos="100000">
                <a:srgbClr val="0099E4">
                  <a:alpha val="44705"/>
                </a:srgbClr>
              </a:gs>
            </a:gsLst>
            <a:lin ang="54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25" name="Google Shape;25;p3"/>
          <p:cNvSpPr txBox="1"/>
          <p:nvPr>
            <p:ph type="title"/>
          </p:nvPr>
        </p:nvSpPr>
        <p:spPr>
          <a:xfrm>
            <a:off x="457200" y="704088"/>
            <a:ext cx="8229600" cy="1143000"/>
          </a:xfrm>
          <a:prstGeom prst="rect">
            <a:avLst/>
          </a:prstGeom>
          <a:noFill/>
          <a:ln>
            <a:noFill/>
          </a:ln>
        </p:spPr>
        <p:txBody>
          <a:bodyPr anchorCtr="0" anchor="b" bIns="0" lIns="0" spcFirstLastPara="1" rIns="0" wrap="square" tIns="45700">
            <a:normAutofit/>
          </a:bodyPr>
          <a:lstStyle>
            <a:lvl1pPr lvl="0" marR="0" rtl="0" algn="l">
              <a:spcBef>
                <a:spcPts val="0"/>
              </a:spcBef>
              <a:spcAft>
                <a:spcPts val="0"/>
              </a:spcAft>
              <a:buClr>
                <a:schemeClr val="dk2"/>
              </a:buClr>
              <a:buSzPts val="5000"/>
              <a:buFont typeface="Calibri"/>
              <a:buNone/>
              <a:defRPr b="0" i="0" sz="5000" u="none" cap="none" strike="noStrike">
                <a:solidFill>
                  <a:schemeClr val="dk2"/>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 name="Google Shape;26;p3"/>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a:bodyPr>
          <a:lstStyle>
            <a:lvl1pPr indent="-385445" lvl="0" marL="457200" marR="0" rtl="0" algn="l">
              <a:spcBef>
                <a:spcPts val="520"/>
              </a:spcBef>
              <a:spcAft>
                <a:spcPts val="0"/>
              </a:spcAft>
              <a:buClr>
                <a:schemeClr val="accent3"/>
              </a:buClr>
              <a:buSzPts val="2470"/>
              <a:buFont typeface="Noto Sans Symbols"/>
              <a:buChar char="⚫"/>
              <a:defRPr b="0" i="0" sz="2600" u="none" cap="none" strike="noStrike">
                <a:solidFill>
                  <a:schemeClr val="dk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dk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dk1"/>
                </a:solidFill>
                <a:latin typeface="Constantia"/>
                <a:ea typeface="Constantia"/>
                <a:cs typeface="Constantia"/>
                <a:sym typeface="Constantia"/>
              </a:defRPr>
            </a:lvl3pPr>
            <a:lvl4pPr indent="-311150" lvl="3" marL="1828800" marR="0" rtl="0" algn="l">
              <a:spcBef>
                <a:spcPts val="400"/>
              </a:spcBef>
              <a:spcAft>
                <a:spcPts val="0"/>
              </a:spcAft>
              <a:buClr>
                <a:schemeClr val="accent3"/>
              </a:buClr>
              <a:buSzPts val="1300"/>
              <a:buFont typeface="Noto Sans Symbols"/>
              <a:buChar char="⚫"/>
              <a:defRPr b="0" i="0" sz="2000" u="none" cap="none" strike="noStrike">
                <a:solidFill>
                  <a:schemeClr val="dk1"/>
                </a:solidFill>
                <a:latin typeface="Constantia"/>
                <a:ea typeface="Constantia"/>
                <a:cs typeface="Constantia"/>
                <a:sym typeface="Constantia"/>
              </a:defRPr>
            </a:lvl4pPr>
            <a:lvl5pPr indent="-311150" lvl="4" marL="2286000" marR="0" rtl="0" algn="l">
              <a:spcBef>
                <a:spcPts val="400"/>
              </a:spcBef>
              <a:spcAft>
                <a:spcPts val="0"/>
              </a:spcAft>
              <a:buClr>
                <a:schemeClr val="accent4"/>
              </a:buClr>
              <a:buSzPts val="1300"/>
              <a:buFont typeface="Noto Sans Symbols"/>
              <a:buChar char="⚫"/>
              <a:defRPr b="0" i="0" sz="2000" u="none" cap="none" strike="noStrike">
                <a:solidFill>
                  <a:schemeClr val="dk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dk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dk1"/>
                </a:solidFill>
                <a:latin typeface="Constantia"/>
                <a:ea typeface="Constantia"/>
                <a:cs typeface="Constantia"/>
                <a:sym typeface="Constantia"/>
              </a:defRPr>
            </a:lvl7pPr>
            <a:lvl8pPr indent="-330200" lvl="7" marL="3657600" marR="0" rtl="0" algn="l">
              <a:spcBef>
                <a:spcPts val="320"/>
              </a:spcBef>
              <a:spcAft>
                <a:spcPts val="0"/>
              </a:spcAft>
              <a:buClr>
                <a:schemeClr val="dk2"/>
              </a:buClr>
              <a:buSzPts val="1600"/>
              <a:buFont typeface="Constantia"/>
              <a:buChar char="•"/>
              <a:defRPr b="0" i="0" sz="1600" u="none" cap="none" strike="noStrike">
                <a:solidFill>
                  <a:schemeClr val="dk1"/>
                </a:solidFill>
                <a:latin typeface="Constantia"/>
                <a:ea typeface="Constantia"/>
                <a:cs typeface="Constantia"/>
                <a:sym typeface="Constantia"/>
              </a:defRPr>
            </a:lvl8pPr>
            <a:lvl9pPr indent="-317500" lvl="8" marL="4114800" marR="0" rtl="0" algn="l">
              <a:spcBef>
                <a:spcPts val="280"/>
              </a:spcBef>
              <a:spcAft>
                <a:spcPts val="0"/>
              </a:spcAft>
              <a:buClr>
                <a:schemeClr val="dk2"/>
              </a:buClr>
              <a:buSzPts val="1400"/>
              <a:buFont typeface="Constantia"/>
              <a:buChar char="•"/>
              <a:defRPr b="0" i="0" sz="1400" u="none" cap="none" strike="noStrike">
                <a:solidFill>
                  <a:schemeClr val="dk1"/>
                </a:solidFill>
                <a:latin typeface="Constantia"/>
                <a:ea typeface="Constantia"/>
                <a:cs typeface="Constantia"/>
                <a:sym typeface="Constantia"/>
              </a:defRPr>
            </a:lvl9pPr>
          </a:lstStyle>
          <a:p/>
        </p:txBody>
      </p:sp>
      <p:sp>
        <p:nvSpPr>
          <p:cNvPr id="27" name="Google Shape;27;p3"/>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sz="1200">
                <a:solidFill>
                  <a:srgbClr val="035C75"/>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9pPr>
          </a:lstStyle>
          <a:p/>
        </p:txBody>
      </p:sp>
      <p:sp>
        <p:nvSpPr>
          <p:cNvPr id="28" name="Google Shape;28;p3"/>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sz="1200">
                <a:solidFill>
                  <a:srgbClr val="035C75"/>
                </a:solidFill>
                <a:latin typeface="Constantia"/>
                <a:ea typeface="Constantia"/>
                <a:cs typeface="Constantia"/>
                <a:sym typeface="Constantia"/>
              </a:defRPr>
            </a:lvl1pPr>
            <a:lvl2pPr lvl="1"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2pPr>
            <a:lvl3pPr lvl="2"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3pPr>
            <a:lvl4pPr lvl="3"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4pPr>
            <a:lvl5pPr lvl="4"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5pPr>
            <a:lvl6pPr lvl="5"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6pPr>
            <a:lvl7pPr lvl="6"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7pPr>
            <a:lvl8pPr lvl="7"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8pPr>
            <a:lvl9pPr lvl="8" marR="0" rtl="0" algn="l">
              <a:spcBef>
                <a:spcPts val="0"/>
              </a:spcBef>
              <a:spcAft>
                <a:spcPts val="0"/>
              </a:spcAft>
              <a:buSzPts val="1400"/>
              <a:buNone/>
              <a:defRPr b="0" i="0" sz="1800" u="none" cap="none" strike="noStrike">
                <a:solidFill>
                  <a:schemeClr val="dk1"/>
                </a:solidFill>
                <a:latin typeface="Constantia"/>
                <a:ea typeface="Constantia"/>
                <a:cs typeface="Constantia"/>
                <a:sym typeface="Constantia"/>
              </a:defRPr>
            </a:lvl9pPr>
          </a:lstStyle>
          <a:p/>
        </p:txBody>
      </p:sp>
      <p:sp>
        <p:nvSpPr>
          <p:cNvPr id="29" name="Google Shape;29;p3"/>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rtl="0" algn="r">
              <a:spcBef>
                <a:spcPts val="0"/>
              </a:spcBef>
              <a:buNone/>
              <a:defRPr b="0" sz="1200" u="none">
                <a:solidFill>
                  <a:srgbClr val="035C75"/>
                </a:solidFill>
                <a:latin typeface="Constantia"/>
                <a:ea typeface="Constantia"/>
                <a:cs typeface="Constantia"/>
                <a:sym typeface="Constantia"/>
              </a:defRPr>
            </a:lvl1pPr>
            <a:lvl2pPr indent="0" lvl="1" marL="0" marR="0" rtl="0" algn="r">
              <a:spcBef>
                <a:spcPts val="0"/>
              </a:spcBef>
              <a:buNone/>
              <a:defRPr b="0" sz="1200" u="none">
                <a:solidFill>
                  <a:srgbClr val="035C75"/>
                </a:solidFill>
                <a:latin typeface="Constantia"/>
                <a:ea typeface="Constantia"/>
                <a:cs typeface="Constantia"/>
                <a:sym typeface="Constantia"/>
              </a:defRPr>
            </a:lvl2pPr>
            <a:lvl3pPr indent="0" lvl="2" marL="0" marR="0" rtl="0" algn="r">
              <a:spcBef>
                <a:spcPts val="0"/>
              </a:spcBef>
              <a:buNone/>
              <a:defRPr b="0" sz="1200" u="none">
                <a:solidFill>
                  <a:srgbClr val="035C75"/>
                </a:solidFill>
                <a:latin typeface="Constantia"/>
                <a:ea typeface="Constantia"/>
                <a:cs typeface="Constantia"/>
                <a:sym typeface="Constantia"/>
              </a:defRPr>
            </a:lvl3pPr>
            <a:lvl4pPr indent="0" lvl="3" marL="0" marR="0" rtl="0" algn="r">
              <a:spcBef>
                <a:spcPts val="0"/>
              </a:spcBef>
              <a:buNone/>
              <a:defRPr b="0" sz="1200" u="none">
                <a:solidFill>
                  <a:srgbClr val="035C75"/>
                </a:solidFill>
                <a:latin typeface="Constantia"/>
                <a:ea typeface="Constantia"/>
                <a:cs typeface="Constantia"/>
                <a:sym typeface="Constantia"/>
              </a:defRPr>
            </a:lvl4pPr>
            <a:lvl5pPr indent="0" lvl="4" marL="0" marR="0" rtl="0" algn="r">
              <a:spcBef>
                <a:spcPts val="0"/>
              </a:spcBef>
              <a:buNone/>
              <a:defRPr b="0" sz="1200" u="none">
                <a:solidFill>
                  <a:srgbClr val="035C75"/>
                </a:solidFill>
                <a:latin typeface="Constantia"/>
                <a:ea typeface="Constantia"/>
                <a:cs typeface="Constantia"/>
                <a:sym typeface="Constantia"/>
              </a:defRPr>
            </a:lvl5pPr>
            <a:lvl6pPr indent="0" lvl="5" marL="0" marR="0" rtl="0" algn="r">
              <a:spcBef>
                <a:spcPts val="0"/>
              </a:spcBef>
              <a:buNone/>
              <a:defRPr b="0" sz="1200" u="none">
                <a:solidFill>
                  <a:srgbClr val="035C75"/>
                </a:solidFill>
                <a:latin typeface="Constantia"/>
                <a:ea typeface="Constantia"/>
                <a:cs typeface="Constantia"/>
                <a:sym typeface="Constantia"/>
              </a:defRPr>
            </a:lvl6pPr>
            <a:lvl7pPr indent="0" lvl="6" marL="0" marR="0" rtl="0" algn="r">
              <a:spcBef>
                <a:spcPts val="0"/>
              </a:spcBef>
              <a:buNone/>
              <a:defRPr b="0" sz="1200" u="none">
                <a:solidFill>
                  <a:srgbClr val="035C75"/>
                </a:solidFill>
                <a:latin typeface="Constantia"/>
                <a:ea typeface="Constantia"/>
                <a:cs typeface="Constantia"/>
                <a:sym typeface="Constantia"/>
              </a:defRPr>
            </a:lvl7pPr>
            <a:lvl8pPr indent="0" lvl="7" marL="0" marR="0" rtl="0" algn="r">
              <a:spcBef>
                <a:spcPts val="0"/>
              </a:spcBef>
              <a:buNone/>
              <a:defRPr b="0" sz="1200" u="none">
                <a:solidFill>
                  <a:srgbClr val="035C75"/>
                </a:solidFill>
                <a:latin typeface="Constantia"/>
                <a:ea typeface="Constantia"/>
                <a:cs typeface="Constantia"/>
                <a:sym typeface="Constantia"/>
              </a:defRPr>
            </a:lvl8pPr>
            <a:lvl9pPr indent="0" lvl="8" marL="0" marR="0" rtl="0" algn="r">
              <a:spcBef>
                <a:spcPts val="0"/>
              </a:spcBef>
              <a:buNone/>
              <a:defRPr b="0" sz="1200" u="none">
                <a:solidFill>
                  <a:srgbClr val="03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en-US"/>
              <a:t>‹#›</a:t>
            </a:fld>
            <a:endParaRPr/>
          </a:p>
        </p:txBody>
      </p:sp>
      <p:grpSp>
        <p:nvGrpSpPr>
          <p:cNvPr id="30" name="Google Shape;30;p3"/>
          <p:cNvGrpSpPr/>
          <p:nvPr/>
        </p:nvGrpSpPr>
        <p:grpSpPr>
          <a:xfrm>
            <a:off x="-29294" y="-16113"/>
            <a:ext cx="9198255" cy="1086266"/>
            <a:chOff x="-29322" y="-1971"/>
            <a:chExt cx="9198255" cy="1086266"/>
          </a:xfrm>
        </p:grpSpPr>
        <p:sp>
          <p:nvSpPr>
            <p:cNvPr id="31" name="Google Shape;31;p3"/>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sp>
          <p:nvSpPr>
            <p:cNvPr id="32" name="Google Shape;32;p3"/>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onstantia"/>
                <a:ea typeface="Constantia"/>
                <a:cs typeface="Constantia"/>
                <a:sym typeface="Constantia"/>
              </a:endParaRPr>
            </a:p>
          </p:txBody>
        </p:sp>
      </p:gr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06" name="Shape 106"/>
        <p:cNvGrpSpPr/>
        <p:nvPr/>
      </p:nvGrpSpPr>
      <p:grpSpPr>
        <a:xfrm>
          <a:off x="0" y="0"/>
          <a:ext cx="0" cy="0"/>
          <a:chOff x="0" y="0"/>
          <a:chExt cx="0" cy="0"/>
        </a:xfrm>
      </p:grpSpPr>
      <p:sp>
        <p:nvSpPr>
          <p:cNvPr id="107" name="Google Shape;107;p15"/>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108" name="Google Shape;108;p15"/>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109" name="Google Shape;109;p15"/>
          <p:cNvSpPr txBox="1"/>
          <p:nvPr>
            <p:ph idx="12" type="sldNum"/>
          </p:nvPr>
        </p:nvSpPr>
        <p:spPr>
          <a:xfrm>
            <a:off x="8472458" y="6217623"/>
            <a:ext cx="548700" cy="5247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acrlnec.org/annual-conference/" TargetMode="External"/><Relationship Id="rId6" Type="http://schemas.openxmlformats.org/officeDocument/2006/relationships/hyperlink" Target="https://whova.com/portal/webapp/aneac_202206/Sponsor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studentaid.gov/manage-loans/forgiveness-cancellation/public-service#qualifying-employer"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studentaid.gov/manage-loans/forgiveness-cancellation/public-service#full-time-employmen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studentaid.gov/manage-loans/forgiveness-cancellation/public-service#full-time-employmen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s://studentaid.gov/manage-loans/forgiveness-cancellation/public-service#qualifying-repayment-plan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s://studentaid.gov/manage-loans/forgiveness-cancellation/public-service#qualifying-repayment-plans" TargetMode="External"/><Relationship Id="rId4" Type="http://schemas.openxmlformats.org/officeDocument/2006/relationships/hyperlink" Target="https://studentaid.gov/manage-loans/forgiveness-cancellation/public-service/temporary-expanded-public-service-loan-forgivenes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s://studentaid.gov/manage-loans/forgiveness-cancellation/public-service#qualifying-payment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studentaid.gov/announcements-events/covid-19#covid-info" TargetMode="External"/><Relationship Id="rId4" Type="http://schemas.openxmlformats.org/officeDocument/2006/relationships/hyperlink" Target="https://studentaid.gov/announcements-events/pslf-limited-waiver"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studentaid.gov/announcements-events/covid-19#covid-info"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studentaid.gov/announcements-events/pslf-limited-waiv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studentaid.gov/announcements-events/pslf-limited-waiver#loan-types-next-step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slide" Target="/ppt/slides/slide25.xml"/><Relationship Id="rId4" Type="http://schemas.openxmlformats.org/officeDocument/2006/relationships/slide" Target="/ppt/slides/slide19.xml"/><Relationship Id="rId5" Type="http://schemas.openxmlformats.org/officeDocument/2006/relationships/slide" Target="/ppt/slides/slide19.xml"/><Relationship Id="rId6" Type="http://schemas.openxmlformats.org/officeDocument/2006/relationships/slide" Target="/ppt/slides/slide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slide" Target="/ppt/slides/slide26.xml"/><Relationship Id="rId4" Type="http://schemas.openxmlformats.org/officeDocument/2006/relationships/slide" Target="/ppt/slides/slide30.xml"/><Relationship Id="rId5" Type="http://schemas.openxmlformats.org/officeDocument/2006/relationships/slide" Target="/ppt/slides/slide26.xml"/><Relationship Id="rId6" Type="http://schemas.openxmlformats.org/officeDocument/2006/relationships/slide" Target="/ppt/slides/slide26.xml"/><Relationship Id="rId7" Type="http://schemas.openxmlformats.org/officeDocument/2006/relationships/slide" Target="/ppt/slides/slide3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slide" Target="/ppt/slides/slide31.xml"/><Relationship Id="rId4" Type="http://schemas.openxmlformats.org/officeDocument/2006/relationships/slide" Target="/ppt/slides/slide27.xml"/><Relationship Id="rId5" Type="http://schemas.openxmlformats.org/officeDocument/2006/relationships/slide" Target="/ppt/slides/slide27.xml"/><Relationship Id="rId6" Type="http://schemas.openxmlformats.org/officeDocument/2006/relationships/slide" Target="/ppt/slides/slide3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slide" Target="/ppt/slides/slide39.xml"/><Relationship Id="rId4" Type="http://schemas.openxmlformats.org/officeDocument/2006/relationships/slide" Target="/ppt/slides/slide35.xml"/><Relationship Id="rId5" Type="http://schemas.openxmlformats.org/officeDocument/2006/relationships/slide" Target="/ppt/slides/slide39.xml"/><Relationship Id="rId6" Type="http://schemas.openxmlformats.org/officeDocument/2006/relationships/slide" Target="/ppt/slides/slide3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slide" Target="/ppt/slides/slide29.xml"/><Relationship Id="rId4" Type="http://schemas.openxmlformats.org/officeDocument/2006/relationships/slide" Target="/ppt/slides/slide29.xml"/><Relationship Id="rId5" Type="http://schemas.openxmlformats.org/officeDocument/2006/relationships/slide" Target="/ppt/slides/slide29.xml"/><Relationship Id="rId6" Type="http://schemas.openxmlformats.org/officeDocument/2006/relationships/slide" Target="/ppt/slides/slide29.xml"/><Relationship Id="rId7" Type="http://schemas.openxmlformats.org/officeDocument/2006/relationships/slide" Target="/ppt/slides/slide29.xml"/><Relationship Id="rId8" Type="http://schemas.openxmlformats.org/officeDocument/2006/relationships/slide" Target="/ppt/slides/slide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hyperlink" Target="https://studentaid.gov/announcements-events/pslf-limited-waiver#do-you-qualify" TargetMode="External"/><Relationship Id="rId4" Type="http://schemas.openxmlformats.org/officeDocument/2006/relationships/hyperlink" Target="https://studentaid.gov/manage-loans/forgiveness-cancellation/public-servi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facebook.com/groups/pslfprogramsuppor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s://studentaid.gov/help-center/answers/article/how-do-i-access-aid-summary" TargetMode="External"/><Relationship Id="rId4" Type="http://schemas.openxmlformats.org/officeDocument/2006/relationships/slide" Target="/ppt/slid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slide" Target="/ppt/slides/slide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slide" Target="/ppt/slides/slide3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https://studentaid.gov/app/launchConsolidation.action" TargetMode="External"/><Relationship Id="rId4" Type="http://schemas.openxmlformats.org/officeDocument/2006/relationships/hyperlink" Target="https://studentaid.gov/app-static/images/ApplicationAndPromissoryNote.pdf" TargetMode="External"/><Relationship Id="rId5" Type="http://schemas.openxmlformats.org/officeDocument/2006/relationships/slide" Target="/ppt/slides/slide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slide" Target="/ppt/slides/slide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slide" Target="/ppt/slides/slide3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hyperlink" Target="http://studentaid.gov/pslf" TargetMode="External"/><Relationship Id="rId4" Type="http://schemas.openxmlformats.org/officeDocument/2006/relationships/hyperlink" Target="https://studentaid.gov/sites/default/files/public-service-application-for-forgiveness.pdf" TargetMode="External"/><Relationship Id="rId5" Type="http://schemas.openxmlformats.org/officeDocument/2006/relationships/slide" Target="/ppt/slides/slide3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slide" Target="/ppt/slid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slide" Target="/ppt/slides/slide3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slide" Target="/ppt/slides/slide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studentaid.gov/manage-loans/forgiveness-cancellation/public-service"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hyperlink" Target="https://studentaid.gov/announcements-events/pslf-limited-waiver#loan-types-next-steps"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6.gi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hyperlink" Target="https://studentaid.gov/announcements-events/pslf-limited-waiver#loan-types-next-steps" TargetMode="External"/><Relationship Id="rId4" Type="http://schemas.openxmlformats.org/officeDocument/2006/relationships/hyperlink" Target="https://studentaid.gov/manage-loans/forgiveness-cancellation/public-service" TargetMode="External"/><Relationship Id="rId5" Type="http://schemas.openxmlformats.org/officeDocument/2006/relationships/hyperlink" Target="https://studentaid.gov/announcements-events/pslf-limited-waiver"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hyperlink" Target="https://www.facebook.com/groups/pslfprogramsupport" TargetMode="External"/><Relationship Id="rId4" Type="http://schemas.openxmlformats.org/officeDocument/2006/relationships/hyperlink" Target="https://www.reddit.com/r/PSLF/"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5.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studentaid.gov/understand-aid/types/loans" TargetMode="External"/><Relationship Id="rId4" Type="http://schemas.openxmlformats.org/officeDocument/2006/relationships/hyperlink" Target="https://studentaid.gov/manage-loans/forgiveness-cancellation/public-service#full-time-employment" TargetMode="External"/><Relationship Id="rId5" Type="http://schemas.openxmlformats.org/officeDocument/2006/relationships/hyperlink" Target="https://studentaid.gov/manage-loans/forgiveness-cancellation/public-service#qualifying-employer" TargetMode="External"/><Relationship Id="rId6" Type="http://schemas.openxmlformats.org/officeDocument/2006/relationships/hyperlink" Target="https://studentaid.gov/manage-loans/forgiveness-cancellation/public-servic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studentaid.gov/manage-loans/forgiveness-cancellation/public-service#eligible-loan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studentaid.gov/manage-loans/forgiveness-cancellation/public-service#eligible-loan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studentaid.gov/manage-loans/forgiveness-cancellation/public-service#qualifying-employer"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27"/>
          <p:cNvPicPr preferRelativeResize="0"/>
          <p:nvPr/>
        </p:nvPicPr>
        <p:blipFill rotWithShape="1">
          <a:blip r:embed="rId3">
            <a:alphaModFix/>
          </a:blip>
          <a:srcRect b="0" l="0" r="0" t="0"/>
          <a:stretch/>
        </p:blipFill>
        <p:spPr>
          <a:xfrm>
            <a:off x="0" y="0"/>
            <a:ext cx="9144000" cy="3429000"/>
          </a:xfrm>
          <a:prstGeom prst="rect">
            <a:avLst/>
          </a:prstGeom>
          <a:noFill/>
          <a:ln>
            <a:noFill/>
          </a:ln>
        </p:spPr>
      </p:pic>
      <p:sp>
        <p:nvSpPr>
          <p:cNvPr id="156" name="Google Shape;156;p27"/>
          <p:cNvSpPr txBox="1"/>
          <p:nvPr/>
        </p:nvSpPr>
        <p:spPr>
          <a:xfrm>
            <a:off x="517712" y="251012"/>
            <a:ext cx="8108700" cy="1231500"/>
          </a:xfrm>
          <a:prstGeom prst="rect">
            <a:avLst/>
          </a:prstGeom>
          <a:solidFill>
            <a:srgbClr val="E8E8E8"/>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1800" u="none" cap="none" strike="noStrike">
                <a:solidFill>
                  <a:srgbClr val="000000"/>
                </a:solidFill>
                <a:latin typeface="Calibri"/>
                <a:ea typeface="Calibri"/>
                <a:cs typeface="Calibri"/>
                <a:sym typeface="Calibri"/>
              </a:rPr>
              <a:t>ACRL/NEC &amp; NELIG Joint Annual (Virtual) Conference</a:t>
            </a:r>
            <a:endParaRPr/>
          </a:p>
          <a:p>
            <a:pPr indent="0" lvl="0" marL="0" marR="0" rtl="0" algn="ctr">
              <a:lnSpc>
                <a:spcPct val="100000"/>
              </a:lnSpc>
              <a:spcBef>
                <a:spcPts val="0"/>
              </a:spcBef>
              <a:spcAft>
                <a:spcPts val="0"/>
              </a:spcAft>
              <a:buNone/>
            </a:pPr>
            <a:r>
              <a:rPr b="1" i="0" lang="en-US" sz="2800" u="none" cap="none" strike="noStrike">
                <a:solidFill>
                  <a:srgbClr val="000000"/>
                </a:solidFill>
                <a:latin typeface="Calibri"/>
                <a:ea typeface="Calibri"/>
                <a:cs typeface="Calibri"/>
                <a:sym typeface="Calibri"/>
              </a:rPr>
              <a:t>Connection, Disconnection, Reconnection: </a:t>
            </a:r>
            <a:endParaRPr/>
          </a:p>
          <a:p>
            <a:pPr indent="0" lvl="0" marL="0" marR="0" rtl="0" algn="ctr">
              <a:lnSpc>
                <a:spcPct val="100000"/>
              </a:lnSpc>
              <a:spcBef>
                <a:spcPts val="0"/>
              </a:spcBef>
              <a:spcAft>
                <a:spcPts val="0"/>
              </a:spcAft>
              <a:buNone/>
            </a:pPr>
            <a:r>
              <a:rPr b="1" i="0" lang="en-US" sz="2800" u="none" cap="none" strike="noStrike">
                <a:solidFill>
                  <a:srgbClr val="000000"/>
                </a:solidFill>
                <a:latin typeface="Calibri"/>
                <a:ea typeface="Calibri"/>
                <a:cs typeface="Calibri"/>
                <a:sym typeface="Calibri"/>
              </a:rPr>
              <a:t>How Are We Building Community Now?</a:t>
            </a:r>
            <a:endParaRPr/>
          </a:p>
        </p:txBody>
      </p:sp>
      <p:sp>
        <p:nvSpPr>
          <p:cNvPr id="157" name="Google Shape;157;p27"/>
          <p:cNvSpPr txBox="1"/>
          <p:nvPr/>
        </p:nvSpPr>
        <p:spPr>
          <a:xfrm>
            <a:off x="6878170" y="1875631"/>
            <a:ext cx="1748100" cy="307800"/>
          </a:xfrm>
          <a:prstGeom prst="rect">
            <a:avLst/>
          </a:prstGeom>
          <a:solidFill>
            <a:srgbClr val="8F8F8F"/>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400" u="none" cap="none" strike="noStrike">
                <a:solidFill>
                  <a:srgbClr val="000000"/>
                </a:solidFill>
                <a:latin typeface="Calibri"/>
                <a:ea typeface="Calibri"/>
                <a:cs typeface="Calibri"/>
                <a:sym typeface="Calibri"/>
              </a:rPr>
              <a:t>June 1-3, 2022</a:t>
            </a:r>
            <a:endParaRPr/>
          </a:p>
        </p:txBody>
      </p:sp>
      <p:pic>
        <p:nvPicPr>
          <p:cNvPr descr="New England Library Instruction Group" id="158" name="Google Shape;158;p27"/>
          <p:cNvPicPr preferRelativeResize="0"/>
          <p:nvPr/>
        </p:nvPicPr>
        <p:blipFill rotWithShape="1">
          <a:blip r:embed="rId4">
            <a:alphaModFix/>
          </a:blip>
          <a:srcRect b="0" l="0" r="0" t="0"/>
          <a:stretch/>
        </p:blipFill>
        <p:spPr>
          <a:xfrm>
            <a:off x="0" y="6302187"/>
            <a:ext cx="2858462" cy="416859"/>
          </a:xfrm>
          <a:prstGeom prst="rect">
            <a:avLst/>
          </a:prstGeom>
          <a:noFill/>
          <a:ln>
            <a:noFill/>
          </a:ln>
        </p:spPr>
      </p:pic>
      <p:sp>
        <p:nvSpPr>
          <p:cNvPr id="159" name="Google Shape;159;p27"/>
          <p:cNvSpPr txBox="1"/>
          <p:nvPr/>
        </p:nvSpPr>
        <p:spPr>
          <a:xfrm>
            <a:off x="5291417" y="6365557"/>
            <a:ext cx="44376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sng" cap="none" strike="noStrike">
                <a:solidFill>
                  <a:srgbClr val="000000"/>
                </a:solidFill>
                <a:latin typeface="Calibri"/>
                <a:ea typeface="Calibri"/>
                <a:cs typeface="Calibri"/>
                <a:sym typeface="Calibri"/>
                <a:hlinkClick r:id="rId5">
                  <a:extLst>
                    <a:ext uri="{A12FA001-AC4F-418D-AE19-62706E023703}">
                      <ahyp:hlinkClr val="tx"/>
                    </a:ext>
                  </a:extLst>
                </a:hlinkClick>
              </a:rPr>
              <a:t>https://acrlnec.org/annual-conference/</a:t>
            </a:r>
            <a:r>
              <a:rPr b="0" i="0" lang="en-US" sz="1800" u="none" cap="none" strike="noStrike">
                <a:solidFill>
                  <a:srgbClr val="000000"/>
                </a:solidFill>
                <a:latin typeface="Calibri"/>
                <a:ea typeface="Calibri"/>
                <a:cs typeface="Calibri"/>
                <a:sym typeface="Calibri"/>
              </a:rPr>
              <a:t> </a:t>
            </a:r>
            <a:endParaRPr/>
          </a:p>
        </p:txBody>
      </p:sp>
      <p:sp>
        <p:nvSpPr>
          <p:cNvPr id="160" name="Google Shape;160;p27"/>
          <p:cNvSpPr txBox="1"/>
          <p:nvPr/>
        </p:nvSpPr>
        <p:spPr>
          <a:xfrm>
            <a:off x="168088" y="4697507"/>
            <a:ext cx="8807700" cy="831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US" sz="2400" u="none" cap="none" strike="noStrike">
                <a:solidFill>
                  <a:srgbClr val="000000"/>
                </a:solidFill>
                <a:latin typeface="Calibri"/>
                <a:ea typeface="Calibri"/>
                <a:cs typeface="Calibri"/>
                <a:sym typeface="Calibri"/>
              </a:rPr>
              <a:t>Link to a complete list of sponsors:</a:t>
            </a:r>
            <a:endParaRPr/>
          </a:p>
          <a:p>
            <a:pPr indent="0" lvl="0" marL="0" marR="0" rtl="0" algn="ctr">
              <a:lnSpc>
                <a:spcPct val="100000"/>
              </a:lnSpc>
              <a:spcBef>
                <a:spcPts val="0"/>
              </a:spcBef>
              <a:spcAft>
                <a:spcPts val="0"/>
              </a:spcAft>
              <a:buNone/>
            </a:pPr>
            <a:r>
              <a:rPr b="1" i="0" lang="en-US" sz="2400" u="sng" cap="none" strike="noStrike">
                <a:solidFill>
                  <a:srgbClr val="000000"/>
                </a:solidFill>
                <a:latin typeface="Calibri"/>
                <a:ea typeface="Calibri"/>
                <a:cs typeface="Calibri"/>
                <a:sym typeface="Calibri"/>
                <a:hlinkClick r:id="rId6">
                  <a:extLst>
                    <a:ext uri="{A12FA001-AC4F-418D-AE19-62706E023703}">
                      <ahyp:hlinkClr val="tx"/>
                    </a:ext>
                  </a:extLst>
                </a:hlinkClick>
              </a:rPr>
              <a:t>https://whova.com/portal/webapp/aneac_202206/Sponsors</a:t>
            </a:r>
            <a:r>
              <a:rPr b="1" i="0" lang="en-US" sz="2400" u="none" cap="none" strike="noStrike">
                <a:solidFill>
                  <a:srgbClr val="000000"/>
                </a:solidFill>
                <a:latin typeface="Calibri"/>
                <a:ea typeface="Calibri"/>
                <a:cs typeface="Calibri"/>
                <a:sym typeface="Calibri"/>
              </a:rPr>
              <a:t>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6"/>
          <p:cNvSpPr txBox="1"/>
          <p:nvPr>
            <p:ph type="title"/>
          </p:nvPr>
        </p:nvSpPr>
        <p:spPr>
          <a:xfrm>
            <a:off x="457200" y="704097"/>
            <a:ext cx="8229600" cy="822900"/>
          </a:xfrm>
          <a:prstGeom prst="rect">
            <a:avLst/>
          </a:prstGeom>
        </p:spPr>
        <p:txBody>
          <a:bodyPr anchorCtr="0" anchor="b" bIns="0" lIns="0" spcFirstLastPara="1" rIns="0" wrap="square" tIns="45700">
            <a:normAutofit/>
          </a:bodyPr>
          <a:lstStyle/>
          <a:p>
            <a:pPr indent="0" lvl="0" marL="0" rtl="0" algn="ctr">
              <a:spcBef>
                <a:spcPts val="0"/>
              </a:spcBef>
              <a:spcAft>
                <a:spcPts val="0"/>
              </a:spcAft>
              <a:buSzPts val="990"/>
              <a:buNone/>
            </a:pPr>
            <a:r>
              <a:rPr lang="en-US" sz="3500">
                <a:solidFill>
                  <a:schemeClr val="dk1"/>
                </a:solidFill>
              </a:rPr>
              <a:t>Which employers do not qualify?</a:t>
            </a:r>
            <a:endParaRPr sz="3500">
              <a:solidFill>
                <a:schemeClr val="dk1"/>
              </a:solidFill>
            </a:endParaRPr>
          </a:p>
        </p:txBody>
      </p:sp>
      <p:sp>
        <p:nvSpPr>
          <p:cNvPr id="214" name="Google Shape;214;p36"/>
          <p:cNvSpPr txBox="1"/>
          <p:nvPr>
            <p:ph idx="1" type="body"/>
          </p:nvPr>
        </p:nvSpPr>
        <p:spPr>
          <a:xfrm>
            <a:off x="457200" y="1935480"/>
            <a:ext cx="8229600" cy="4389000"/>
          </a:xfrm>
          <a:prstGeom prst="rect">
            <a:avLst/>
          </a:prstGeom>
        </p:spPr>
        <p:txBody>
          <a:bodyPr anchorCtr="0" anchor="t" bIns="45700" lIns="91425" spcFirstLastPara="1" rIns="91425" wrap="square" tIns="45700">
            <a:normAutofit lnSpcReduction="10000"/>
          </a:bodyPr>
          <a:lstStyle/>
          <a:p>
            <a:pPr indent="-431800" lvl="0" marL="457200" rtl="0" algn="l">
              <a:spcBef>
                <a:spcPts val="360"/>
              </a:spcBef>
              <a:spcAft>
                <a:spcPts val="0"/>
              </a:spcAft>
              <a:buSzPts val="3200"/>
              <a:buFont typeface="Calibri"/>
              <a:buChar char="❏"/>
            </a:pPr>
            <a:r>
              <a:rPr lang="en-US" sz="3200">
                <a:latin typeface="Calibri"/>
                <a:ea typeface="Calibri"/>
                <a:cs typeface="Calibri"/>
                <a:sym typeface="Calibri"/>
              </a:rPr>
              <a:t>For Profit Corporations and Colleges</a:t>
            </a:r>
            <a:endParaRPr sz="3200">
              <a:latin typeface="Calibri"/>
              <a:ea typeface="Calibri"/>
              <a:cs typeface="Calibri"/>
              <a:sym typeface="Calibri"/>
            </a:endParaRPr>
          </a:p>
          <a:p>
            <a:pPr indent="-431800" lvl="0" marL="457200" rtl="0" algn="l">
              <a:spcBef>
                <a:spcPts val="0"/>
              </a:spcBef>
              <a:spcAft>
                <a:spcPts val="0"/>
              </a:spcAft>
              <a:buSzPts val="3200"/>
              <a:buFont typeface="Calibri"/>
              <a:buChar char="❏"/>
            </a:pPr>
            <a:r>
              <a:rPr lang="en-US" sz="3200">
                <a:latin typeface="Calibri"/>
                <a:ea typeface="Calibri"/>
                <a:cs typeface="Calibri"/>
                <a:sym typeface="Calibri"/>
              </a:rPr>
              <a:t>Partnerships</a:t>
            </a:r>
            <a:endParaRPr sz="3200">
              <a:latin typeface="Calibri"/>
              <a:ea typeface="Calibri"/>
              <a:cs typeface="Calibri"/>
              <a:sym typeface="Calibri"/>
            </a:endParaRPr>
          </a:p>
          <a:p>
            <a:pPr indent="-431800" lvl="0" marL="457200" rtl="0" algn="l">
              <a:spcBef>
                <a:spcPts val="0"/>
              </a:spcBef>
              <a:spcAft>
                <a:spcPts val="0"/>
              </a:spcAft>
              <a:buSzPts val="3200"/>
              <a:buFont typeface="Calibri"/>
              <a:buChar char="❏"/>
            </a:pPr>
            <a:r>
              <a:rPr lang="en-US" sz="3200">
                <a:latin typeface="Calibri"/>
                <a:ea typeface="Calibri"/>
                <a:cs typeface="Calibri"/>
                <a:sym typeface="Calibri"/>
              </a:rPr>
              <a:t>Sole Proprietorships</a:t>
            </a:r>
            <a:endParaRPr sz="3200">
              <a:latin typeface="Calibri"/>
              <a:ea typeface="Calibri"/>
              <a:cs typeface="Calibri"/>
              <a:sym typeface="Calibri"/>
            </a:endParaRPr>
          </a:p>
          <a:p>
            <a:pPr indent="-431800" lvl="0" marL="457200" rtl="0" algn="l">
              <a:spcBef>
                <a:spcPts val="0"/>
              </a:spcBef>
              <a:spcAft>
                <a:spcPts val="0"/>
              </a:spcAft>
              <a:buSzPts val="3200"/>
              <a:buFont typeface="Calibri"/>
              <a:buChar char="❏"/>
            </a:pPr>
            <a:r>
              <a:rPr lang="en-US" sz="3200">
                <a:latin typeface="Calibri"/>
                <a:ea typeface="Calibri"/>
                <a:cs typeface="Calibri"/>
                <a:sym typeface="Calibri"/>
              </a:rPr>
              <a:t>Self-employment</a:t>
            </a:r>
            <a:endParaRPr sz="3200">
              <a:latin typeface="Calibri"/>
              <a:ea typeface="Calibri"/>
              <a:cs typeface="Calibri"/>
              <a:sym typeface="Calibri"/>
            </a:endParaRPr>
          </a:p>
          <a:p>
            <a:pPr indent="-431800" lvl="0" marL="457200" rtl="0" algn="l">
              <a:spcBef>
                <a:spcPts val="0"/>
              </a:spcBef>
              <a:spcAft>
                <a:spcPts val="0"/>
              </a:spcAft>
              <a:buSzPts val="3200"/>
              <a:buFont typeface="Calibri"/>
              <a:buChar char="❏"/>
            </a:pPr>
            <a:r>
              <a:rPr lang="en-US" sz="3200">
                <a:latin typeface="Calibri"/>
                <a:ea typeface="Calibri"/>
                <a:cs typeface="Calibri"/>
                <a:sym typeface="Calibri"/>
              </a:rPr>
              <a:t>Independent Contractors</a:t>
            </a:r>
            <a:endParaRPr sz="3200">
              <a:latin typeface="Calibri"/>
              <a:ea typeface="Calibri"/>
              <a:cs typeface="Calibri"/>
              <a:sym typeface="Calibri"/>
            </a:endParaRPr>
          </a:p>
          <a:p>
            <a:pPr indent="-431800" lvl="1" marL="914400" rtl="0" algn="l">
              <a:spcBef>
                <a:spcPts val="0"/>
              </a:spcBef>
              <a:spcAft>
                <a:spcPts val="0"/>
              </a:spcAft>
              <a:buSzPts val="3200"/>
              <a:buFont typeface="Calibri"/>
              <a:buChar char="❏"/>
            </a:pPr>
            <a:r>
              <a:rPr b="1" lang="en-US" sz="3200">
                <a:latin typeface="Calibri"/>
                <a:ea typeface="Calibri"/>
                <a:cs typeface="Calibri"/>
                <a:sym typeface="Calibri"/>
              </a:rPr>
              <a:t>Any work</a:t>
            </a:r>
            <a:r>
              <a:rPr lang="en-US" sz="3200">
                <a:latin typeface="Calibri"/>
                <a:ea typeface="Calibri"/>
                <a:cs typeface="Calibri"/>
                <a:sym typeface="Calibri"/>
              </a:rPr>
              <a:t> which is reported on a 1099 rather than a W2</a:t>
            </a:r>
            <a:endParaRPr sz="3200">
              <a:latin typeface="Calibri"/>
              <a:ea typeface="Calibri"/>
              <a:cs typeface="Calibri"/>
              <a:sym typeface="Calibri"/>
            </a:endParaRPr>
          </a:p>
          <a:p>
            <a:pPr indent="-431800" lvl="0" marL="457200" rtl="0" algn="l">
              <a:spcBef>
                <a:spcPts val="0"/>
              </a:spcBef>
              <a:spcAft>
                <a:spcPts val="0"/>
              </a:spcAft>
              <a:buSzPts val="3200"/>
              <a:buFont typeface="Calibri"/>
              <a:buChar char="❏"/>
            </a:pPr>
            <a:r>
              <a:rPr lang="en-US" sz="3200">
                <a:latin typeface="Calibri"/>
                <a:ea typeface="Calibri"/>
                <a:cs typeface="Calibri"/>
                <a:sym typeface="Calibri"/>
              </a:rPr>
              <a:t>Your own 501(c)(3) </a:t>
            </a:r>
            <a:r>
              <a:rPr b="1" lang="en-US" sz="3200">
                <a:latin typeface="Calibri"/>
                <a:ea typeface="Calibri"/>
                <a:cs typeface="Calibri"/>
                <a:sym typeface="Calibri"/>
              </a:rPr>
              <a:t>before you can </a:t>
            </a:r>
            <a:r>
              <a:rPr lang="en-US" sz="3200">
                <a:latin typeface="Calibri"/>
                <a:ea typeface="Calibri"/>
                <a:cs typeface="Calibri"/>
                <a:sym typeface="Calibri"/>
              </a:rPr>
              <a:t>pay yourself a full time salary on a W2</a:t>
            </a:r>
            <a:endParaRPr sz="3200">
              <a:latin typeface="Calibri"/>
              <a:ea typeface="Calibri"/>
              <a:cs typeface="Calibri"/>
              <a:sym typeface="Calibri"/>
            </a:endParaRPr>
          </a:p>
          <a:p>
            <a:pPr indent="0" lvl="0" marL="457200" rtl="0" algn="ctr">
              <a:spcBef>
                <a:spcPts val="360"/>
              </a:spcBef>
              <a:spcAft>
                <a:spcPts val="0"/>
              </a:spcAft>
              <a:buNone/>
            </a:pPr>
            <a:r>
              <a:rPr lang="en-US" sz="1450" u="sng">
                <a:solidFill>
                  <a:schemeClr val="hlink"/>
                </a:solidFill>
                <a:latin typeface="Calibri"/>
                <a:ea typeface="Calibri"/>
                <a:cs typeface="Calibri"/>
                <a:sym typeface="Calibri"/>
                <a:hlinkClick r:id="rId3"/>
              </a:rPr>
              <a:t>https://studentaid.gov/manage-loans/forgiveness-cancellation/public-service#qualifying-employer</a:t>
            </a:r>
            <a:endParaRPr sz="145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7"/>
          <p:cNvSpPr txBox="1"/>
          <p:nvPr>
            <p:ph type="title"/>
          </p:nvPr>
        </p:nvSpPr>
        <p:spPr>
          <a:xfrm>
            <a:off x="457200" y="704103"/>
            <a:ext cx="8229600" cy="1163700"/>
          </a:xfrm>
          <a:prstGeom prst="rect">
            <a:avLst/>
          </a:prstGeom>
        </p:spPr>
        <p:txBody>
          <a:bodyPr anchorCtr="0" anchor="b" bIns="0" lIns="0" spcFirstLastPara="1" rIns="0" wrap="square" tIns="45700">
            <a:normAutofit fontScale="90000"/>
          </a:bodyPr>
          <a:lstStyle/>
          <a:p>
            <a:pPr indent="0" lvl="0" marL="0" rtl="0" algn="ctr">
              <a:spcBef>
                <a:spcPts val="0"/>
              </a:spcBef>
              <a:spcAft>
                <a:spcPts val="0"/>
              </a:spcAft>
              <a:buNone/>
            </a:pPr>
            <a:r>
              <a:rPr lang="en-US" sz="3900">
                <a:solidFill>
                  <a:schemeClr val="dk1"/>
                </a:solidFill>
              </a:rPr>
              <a:t>What constitutes qualifying f</a:t>
            </a:r>
            <a:r>
              <a:rPr lang="en-US" sz="3900">
                <a:solidFill>
                  <a:schemeClr val="dk1"/>
                </a:solidFill>
              </a:rPr>
              <a:t>ull time employment?</a:t>
            </a:r>
            <a:endParaRPr sz="3900">
              <a:solidFill>
                <a:schemeClr val="dk1"/>
              </a:solidFill>
            </a:endParaRPr>
          </a:p>
        </p:txBody>
      </p:sp>
      <p:sp>
        <p:nvSpPr>
          <p:cNvPr id="220" name="Google Shape;220;p37"/>
          <p:cNvSpPr txBox="1"/>
          <p:nvPr>
            <p:ph idx="1" type="body"/>
          </p:nvPr>
        </p:nvSpPr>
        <p:spPr>
          <a:xfrm>
            <a:off x="457200" y="2154199"/>
            <a:ext cx="8229600" cy="5070000"/>
          </a:xfrm>
          <a:prstGeom prst="rect">
            <a:avLst/>
          </a:prstGeom>
        </p:spPr>
        <p:txBody>
          <a:bodyPr anchorCtr="0" anchor="t" bIns="45700" lIns="91425" spcFirstLastPara="1" rIns="91425" wrap="square" tIns="45700">
            <a:normAutofit/>
          </a:bodyPr>
          <a:lstStyle/>
          <a:p>
            <a:pPr indent="-387350" lvl="0" marL="457200" rtl="0" algn="l">
              <a:lnSpc>
                <a:spcPct val="115000"/>
              </a:lnSpc>
              <a:spcBef>
                <a:spcPts val="0"/>
              </a:spcBef>
              <a:spcAft>
                <a:spcPts val="0"/>
              </a:spcAft>
              <a:buSzPts val="2500"/>
              <a:buChar char="❏"/>
            </a:pPr>
            <a:r>
              <a:rPr lang="en-US" sz="2500">
                <a:latin typeface="Arial"/>
                <a:ea typeface="Arial"/>
                <a:cs typeface="Arial"/>
                <a:sym typeface="Arial"/>
              </a:rPr>
              <a:t>I</a:t>
            </a:r>
            <a:r>
              <a:rPr lang="en-US" sz="2500">
                <a:latin typeface="Calibri"/>
                <a:ea typeface="Calibri"/>
                <a:cs typeface="Calibri"/>
                <a:sym typeface="Calibri"/>
              </a:rPr>
              <a:t>f you work for ONE qualifying employer:</a:t>
            </a:r>
            <a:endParaRPr sz="2500">
              <a:latin typeface="Calibri"/>
              <a:ea typeface="Calibri"/>
              <a:cs typeface="Calibri"/>
              <a:sym typeface="Calibri"/>
            </a:endParaRPr>
          </a:p>
          <a:p>
            <a:pPr indent="-387350" lvl="1" marL="914400" rtl="0" algn="l">
              <a:lnSpc>
                <a:spcPct val="115000"/>
              </a:lnSpc>
              <a:spcBef>
                <a:spcPts val="0"/>
              </a:spcBef>
              <a:spcAft>
                <a:spcPts val="0"/>
              </a:spcAft>
              <a:buSzPts val="2500"/>
              <a:buFont typeface="Calibri"/>
              <a:buChar char="❏"/>
            </a:pPr>
            <a:r>
              <a:rPr lang="en-US" sz="2500">
                <a:latin typeface="Calibri"/>
                <a:ea typeface="Calibri"/>
                <a:cs typeface="Calibri"/>
                <a:sym typeface="Calibri"/>
              </a:rPr>
              <a:t>Full-time designation by your employer</a:t>
            </a:r>
            <a:endParaRPr sz="2500">
              <a:latin typeface="Calibri"/>
              <a:ea typeface="Calibri"/>
              <a:cs typeface="Calibri"/>
              <a:sym typeface="Calibri"/>
            </a:endParaRPr>
          </a:p>
          <a:p>
            <a:pPr indent="-387350" lvl="1" marL="914400" rtl="0" algn="l">
              <a:lnSpc>
                <a:spcPct val="115000"/>
              </a:lnSpc>
              <a:spcBef>
                <a:spcPts val="0"/>
              </a:spcBef>
              <a:spcAft>
                <a:spcPts val="0"/>
              </a:spcAft>
              <a:buSzPts val="2500"/>
              <a:buFont typeface="Calibri"/>
              <a:buChar char="❏"/>
            </a:pPr>
            <a:r>
              <a:rPr lang="en-US" sz="2500">
                <a:latin typeface="Calibri"/>
                <a:ea typeface="Calibri"/>
                <a:cs typeface="Calibri"/>
                <a:sym typeface="Calibri"/>
              </a:rPr>
              <a:t>Working at least 30 hours per week</a:t>
            </a:r>
            <a:endParaRPr sz="2500">
              <a:latin typeface="Calibri"/>
              <a:ea typeface="Calibri"/>
              <a:cs typeface="Calibri"/>
              <a:sym typeface="Calibri"/>
            </a:endParaRPr>
          </a:p>
          <a:p>
            <a:pPr indent="-387350" lvl="2" marL="1828800" rtl="0" algn="l">
              <a:lnSpc>
                <a:spcPct val="115000"/>
              </a:lnSpc>
              <a:spcBef>
                <a:spcPts val="0"/>
              </a:spcBef>
              <a:spcAft>
                <a:spcPts val="0"/>
              </a:spcAft>
              <a:buSzPts val="2500"/>
              <a:buFont typeface="Calibri"/>
              <a:buChar char="❏"/>
            </a:pPr>
            <a:r>
              <a:rPr lang="en-US" sz="2500">
                <a:latin typeface="Calibri"/>
                <a:ea typeface="Calibri"/>
                <a:cs typeface="Calibri"/>
                <a:sym typeface="Calibri"/>
              </a:rPr>
              <a:t>Whichever is MORE, so </a:t>
            </a:r>
            <a:r>
              <a:rPr b="1" lang="en-US" sz="2500">
                <a:latin typeface="Calibri"/>
                <a:ea typeface="Calibri"/>
                <a:cs typeface="Calibri"/>
                <a:sym typeface="Calibri"/>
              </a:rPr>
              <a:t>BOTH</a:t>
            </a:r>
            <a:endParaRPr b="1" sz="2500">
              <a:latin typeface="Calibri"/>
              <a:ea typeface="Calibri"/>
              <a:cs typeface="Calibri"/>
              <a:sym typeface="Calibri"/>
            </a:endParaRPr>
          </a:p>
          <a:p>
            <a:pPr indent="0" lvl="0" marL="1828800" rtl="0" algn="l">
              <a:lnSpc>
                <a:spcPct val="115000"/>
              </a:lnSpc>
              <a:spcBef>
                <a:spcPts val="0"/>
              </a:spcBef>
              <a:spcAft>
                <a:spcPts val="0"/>
              </a:spcAft>
              <a:buNone/>
            </a:pPr>
            <a:r>
              <a:t/>
            </a:r>
            <a:endParaRPr sz="2500">
              <a:latin typeface="Calibri"/>
              <a:ea typeface="Calibri"/>
              <a:cs typeface="Calibri"/>
              <a:sym typeface="Calibri"/>
            </a:endParaRPr>
          </a:p>
          <a:p>
            <a:pPr indent="-387350" lvl="0" marL="457200" rtl="0" algn="l">
              <a:lnSpc>
                <a:spcPct val="115000"/>
              </a:lnSpc>
              <a:spcBef>
                <a:spcPts val="0"/>
              </a:spcBef>
              <a:spcAft>
                <a:spcPts val="0"/>
              </a:spcAft>
              <a:buSzPts val="2500"/>
              <a:buFont typeface="Calibri"/>
              <a:buChar char="❏"/>
            </a:pPr>
            <a:r>
              <a:rPr lang="en-US" sz="2500">
                <a:latin typeface="Calibri"/>
                <a:ea typeface="Calibri"/>
                <a:cs typeface="Calibri"/>
                <a:sym typeface="Calibri"/>
              </a:rPr>
              <a:t>If you work for MORE THAN ONE </a:t>
            </a:r>
            <a:r>
              <a:rPr lang="en-US" sz="2500">
                <a:latin typeface="Calibri"/>
                <a:ea typeface="Calibri"/>
                <a:cs typeface="Calibri"/>
                <a:sym typeface="Calibri"/>
              </a:rPr>
              <a:t>qualifying employer:</a:t>
            </a:r>
            <a:endParaRPr sz="2500">
              <a:latin typeface="Calibri"/>
              <a:ea typeface="Calibri"/>
              <a:cs typeface="Calibri"/>
              <a:sym typeface="Calibri"/>
            </a:endParaRPr>
          </a:p>
          <a:p>
            <a:pPr indent="-387350" lvl="1" marL="914400" rtl="0" algn="l">
              <a:lnSpc>
                <a:spcPct val="115000"/>
              </a:lnSpc>
              <a:spcBef>
                <a:spcPts val="0"/>
              </a:spcBef>
              <a:spcAft>
                <a:spcPts val="0"/>
              </a:spcAft>
              <a:buSzPts val="2500"/>
              <a:buFont typeface="Calibri"/>
              <a:buChar char="❏"/>
            </a:pPr>
            <a:r>
              <a:rPr lang="en-US" sz="2500">
                <a:latin typeface="Calibri"/>
                <a:ea typeface="Calibri"/>
                <a:cs typeface="Calibri"/>
                <a:sym typeface="Calibri"/>
              </a:rPr>
              <a:t>At least 30 hours per week </a:t>
            </a:r>
            <a:r>
              <a:rPr b="1" lang="en-US" sz="2500">
                <a:latin typeface="Calibri"/>
                <a:ea typeface="Calibri"/>
                <a:cs typeface="Calibri"/>
                <a:sym typeface="Calibri"/>
              </a:rPr>
              <a:t>total </a:t>
            </a:r>
            <a:r>
              <a:rPr lang="en-US" sz="2500">
                <a:latin typeface="Calibri"/>
                <a:ea typeface="Calibri"/>
                <a:cs typeface="Calibri"/>
                <a:sym typeface="Calibri"/>
              </a:rPr>
              <a:t>at more than one qualifying employer</a:t>
            </a:r>
            <a:endParaRPr sz="2500">
              <a:latin typeface="Calibri"/>
              <a:ea typeface="Calibri"/>
              <a:cs typeface="Calibri"/>
              <a:sym typeface="Calibri"/>
            </a:endParaRPr>
          </a:p>
          <a:p>
            <a:pPr indent="0" lvl="0" marL="1371600" rtl="0" algn="l">
              <a:lnSpc>
                <a:spcPct val="115000"/>
              </a:lnSpc>
              <a:spcBef>
                <a:spcPts val="0"/>
              </a:spcBef>
              <a:spcAft>
                <a:spcPts val="0"/>
              </a:spcAft>
              <a:buNone/>
            </a:pPr>
            <a:r>
              <a:t/>
            </a:r>
            <a:endParaRPr sz="2500">
              <a:latin typeface="Calibri"/>
              <a:ea typeface="Calibri"/>
              <a:cs typeface="Calibri"/>
              <a:sym typeface="Calibri"/>
            </a:endParaRPr>
          </a:p>
          <a:p>
            <a:pPr indent="0" lvl="0" marL="0" rtl="0" algn="ctr">
              <a:lnSpc>
                <a:spcPct val="115000"/>
              </a:lnSpc>
              <a:spcBef>
                <a:spcPts val="0"/>
              </a:spcBef>
              <a:spcAft>
                <a:spcPts val="0"/>
              </a:spcAft>
              <a:buNone/>
            </a:pPr>
            <a:r>
              <a:rPr lang="en-US" sz="1500" u="sng">
                <a:solidFill>
                  <a:schemeClr val="hlink"/>
                </a:solidFill>
                <a:latin typeface="Calibri"/>
                <a:ea typeface="Calibri"/>
                <a:cs typeface="Calibri"/>
                <a:sym typeface="Calibri"/>
                <a:hlinkClick r:id="rId3"/>
              </a:rPr>
              <a:t>https://studentaid.gov/manage-loans/forgiveness-cancellation/public-service#full-time-employment</a:t>
            </a:r>
            <a:endParaRPr sz="1500">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8"/>
          <p:cNvSpPr txBox="1"/>
          <p:nvPr>
            <p:ph type="title"/>
          </p:nvPr>
        </p:nvSpPr>
        <p:spPr>
          <a:xfrm>
            <a:off x="457200" y="935878"/>
            <a:ext cx="8229600" cy="891000"/>
          </a:xfrm>
          <a:prstGeom prst="rect">
            <a:avLst/>
          </a:prstGeom>
        </p:spPr>
        <p:txBody>
          <a:bodyPr anchorCtr="0" anchor="b" bIns="0" lIns="0" spcFirstLastPara="1" rIns="0" wrap="square" tIns="45700">
            <a:normAutofit fontScale="90000"/>
          </a:bodyPr>
          <a:lstStyle/>
          <a:p>
            <a:pPr indent="0" lvl="0" marL="0" rtl="0" algn="ctr">
              <a:spcBef>
                <a:spcPts val="0"/>
              </a:spcBef>
              <a:spcAft>
                <a:spcPts val="0"/>
              </a:spcAft>
              <a:buNone/>
            </a:pPr>
            <a:r>
              <a:rPr lang="en-US" sz="3850">
                <a:solidFill>
                  <a:schemeClr val="dk1"/>
                </a:solidFill>
              </a:rPr>
              <a:t>What does not constitute qualifying</a:t>
            </a:r>
            <a:endParaRPr sz="3850">
              <a:solidFill>
                <a:schemeClr val="dk1"/>
              </a:solidFill>
            </a:endParaRPr>
          </a:p>
          <a:p>
            <a:pPr indent="0" lvl="0" marL="0" rtl="0" algn="ctr">
              <a:spcBef>
                <a:spcPts val="0"/>
              </a:spcBef>
              <a:spcAft>
                <a:spcPts val="0"/>
              </a:spcAft>
              <a:buNone/>
            </a:pPr>
            <a:r>
              <a:rPr lang="en-US" sz="3850">
                <a:solidFill>
                  <a:schemeClr val="dk1"/>
                </a:solidFill>
              </a:rPr>
              <a:t> full time employment?</a:t>
            </a:r>
            <a:r>
              <a:rPr lang="en-US" sz="3100">
                <a:solidFill>
                  <a:schemeClr val="dk1"/>
                </a:solidFill>
              </a:rPr>
              <a:t> </a:t>
            </a:r>
            <a:endParaRPr sz="3100">
              <a:solidFill>
                <a:schemeClr val="dk1"/>
              </a:solidFill>
            </a:endParaRPr>
          </a:p>
        </p:txBody>
      </p:sp>
      <p:sp>
        <p:nvSpPr>
          <p:cNvPr id="226" name="Google Shape;226;p38"/>
          <p:cNvSpPr txBox="1"/>
          <p:nvPr>
            <p:ph idx="1" type="body"/>
          </p:nvPr>
        </p:nvSpPr>
        <p:spPr>
          <a:xfrm>
            <a:off x="457200" y="2236000"/>
            <a:ext cx="8229600" cy="4088400"/>
          </a:xfrm>
          <a:prstGeom prst="rect">
            <a:avLst/>
          </a:prstGeom>
        </p:spPr>
        <p:txBody>
          <a:bodyPr anchorCtr="0" anchor="t" bIns="45700" lIns="91425" spcFirstLastPara="1" rIns="91425" wrap="square" tIns="45700">
            <a:normAutofit fontScale="92500" lnSpcReduction="10000"/>
          </a:bodyPr>
          <a:lstStyle/>
          <a:p>
            <a:pPr indent="-334914" lvl="0" marL="457200" rtl="0" algn="l">
              <a:spcBef>
                <a:spcPts val="360"/>
              </a:spcBef>
              <a:spcAft>
                <a:spcPts val="0"/>
              </a:spcAft>
              <a:buSzPct val="67037"/>
              <a:buFont typeface="Calibri"/>
              <a:buChar char="❏"/>
            </a:pPr>
            <a:r>
              <a:rPr lang="en-US" sz="2700">
                <a:latin typeface="Calibri"/>
                <a:ea typeface="Calibri"/>
                <a:cs typeface="Calibri"/>
                <a:sym typeface="Calibri"/>
              </a:rPr>
              <a:t>Classification by a single qualifying employer as &lt;1.0 FTE, </a:t>
            </a:r>
            <a:r>
              <a:rPr b="1" lang="en-US" sz="2700">
                <a:latin typeface="Calibri"/>
                <a:ea typeface="Calibri"/>
                <a:cs typeface="Calibri"/>
                <a:sym typeface="Calibri"/>
              </a:rPr>
              <a:t>regardless of</a:t>
            </a:r>
            <a:r>
              <a:rPr lang="en-US" sz="2700">
                <a:latin typeface="Calibri"/>
                <a:ea typeface="Calibri"/>
                <a:cs typeface="Calibri"/>
                <a:sym typeface="Calibri"/>
              </a:rPr>
              <a:t> whether you work more than 30 hours/week</a:t>
            </a:r>
            <a:endParaRPr sz="2700">
              <a:latin typeface="Calibri"/>
              <a:ea typeface="Calibri"/>
              <a:cs typeface="Calibri"/>
              <a:sym typeface="Calibri"/>
            </a:endParaRPr>
          </a:p>
          <a:p>
            <a:pPr indent="0" lvl="0" marL="457200" rtl="0" algn="l">
              <a:spcBef>
                <a:spcPts val="360"/>
              </a:spcBef>
              <a:spcAft>
                <a:spcPts val="0"/>
              </a:spcAft>
              <a:buNone/>
            </a:pPr>
            <a:r>
              <a:t/>
            </a:r>
            <a:endParaRPr sz="2700">
              <a:latin typeface="Calibri"/>
              <a:ea typeface="Calibri"/>
              <a:cs typeface="Calibri"/>
              <a:sym typeface="Calibri"/>
            </a:endParaRPr>
          </a:p>
          <a:p>
            <a:pPr indent="-334914" lvl="0" marL="457200" rtl="0" algn="l">
              <a:spcBef>
                <a:spcPts val="360"/>
              </a:spcBef>
              <a:spcAft>
                <a:spcPts val="0"/>
              </a:spcAft>
              <a:buSzPct val="67037"/>
              <a:buFont typeface="Calibri"/>
              <a:buChar char="❏"/>
            </a:pPr>
            <a:r>
              <a:rPr lang="en-US" sz="2700">
                <a:latin typeface="Calibri"/>
                <a:ea typeface="Calibri"/>
                <a:cs typeface="Calibri"/>
                <a:sym typeface="Calibri"/>
              </a:rPr>
              <a:t>Classification by a single </a:t>
            </a:r>
            <a:r>
              <a:rPr lang="en-US" sz="2700">
                <a:latin typeface="Calibri"/>
                <a:ea typeface="Calibri"/>
                <a:cs typeface="Calibri"/>
                <a:sym typeface="Calibri"/>
              </a:rPr>
              <a:t>qualifying employer </a:t>
            </a:r>
            <a:r>
              <a:rPr lang="en-US" sz="2700">
                <a:latin typeface="Calibri"/>
                <a:ea typeface="Calibri"/>
                <a:cs typeface="Calibri"/>
                <a:sym typeface="Calibri"/>
              </a:rPr>
              <a:t>as &lt;1.0 FTE, </a:t>
            </a:r>
            <a:r>
              <a:rPr b="1" lang="en-US" sz="2700">
                <a:latin typeface="Calibri"/>
                <a:ea typeface="Calibri"/>
                <a:cs typeface="Calibri"/>
                <a:sym typeface="Calibri"/>
              </a:rPr>
              <a:t>regardless of</a:t>
            </a:r>
            <a:r>
              <a:rPr lang="en-US" sz="2700">
                <a:latin typeface="Calibri"/>
                <a:ea typeface="Calibri"/>
                <a:cs typeface="Calibri"/>
                <a:sym typeface="Calibri"/>
              </a:rPr>
              <a:t> whether </a:t>
            </a:r>
            <a:r>
              <a:rPr lang="en-US" sz="2700">
                <a:latin typeface="Calibri"/>
                <a:ea typeface="Calibri"/>
                <a:cs typeface="Calibri"/>
                <a:sym typeface="Calibri"/>
              </a:rPr>
              <a:t>you receive any other “Full Time” workplace benefits</a:t>
            </a:r>
            <a:endParaRPr sz="2700">
              <a:latin typeface="Calibri"/>
              <a:ea typeface="Calibri"/>
              <a:cs typeface="Calibri"/>
              <a:sym typeface="Calibri"/>
            </a:endParaRPr>
          </a:p>
          <a:p>
            <a:pPr indent="0" lvl="0" marL="457200" rtl="0" algn="l">
              <a:spcBef>
                <a:spcPts val="360"/>
              </a:spcBef>
              <a:spcAft>
                <a:spcPts val="0"/>
              </a:spcAft>
              <a:buNone/>
            </a:pPr>
            <a:r>
              <a:t/>
            </a:r>
            <a:endParaRPr sz="2700">
              <a:latin typeface="Calibri"/>
              <a:ea typeface="Calibri"/>
              <a:cs typeface="Calibri"/>
              <a:sym typeface="Calibri"/>
            </a:endParaRPr>
          </a:p>
          <a:p>
            <a:pPr indent="-334914" lvl="0" marL="457200" rtl="0" algn="l">
              <a:spcBef>
                <a:spcPts val="360"/>
              </a:spcBef>
              <a:spcAft>
                <a:spcPts val="0"/>
              </a:spcAft>
              <a:buSzPct val="67037"/>
              <a:buFont typeface="Calibri"/>
              <a:buChar char="❏"/>
            </a:pPr>
            <a:r>
              <a:rPr lang="en-US" sz="2700">
                <a:latin typeface="Calibri"/>
                <a:ea typeface="Calibri"/>
                <a:cs typeface="Calibri"/>
                <a:sym typeface="Calibri"/>
              </a:rPr>
              <a:t>Part time work for multiple </a:t>
            </a:r>
            <a:r>
              <a:rPr lang="en-US" sz="2700">
                <a:latin typeface="Calibri"/>
                <a:ea typeface="Calibri"/>
                <a:cs typeface="Calibri"/>
                <a:sym typeface="Calibri"/>
              </a:rPr>
              <a:t>qualifying employers that does not add up to &gt;30 hours/week</a:t>
            </a:r>
            <a:endParaRPr sz="2700">
              <a:latin typeface="Calibri"/>
              <a:ea typeface="Calibri"/>
              <a:cs typeface="Calibri"/>
              <a:sym typeface="Calibri"/>
            </a:endParaRPr>
          </a:p>
          <a:p>
            <a:pPr indent="0" lvl="0" marL="0" rtl="0" algn="l">
              <a:spcBef>
                <a:spcPts val="360"/>
              </a:spcBef>
              <a:spcAft>
                <a:spcPts val="0"/>
              </a:spcAft>
              <a:buNone/>
            </a:pPr>
            <a:r>
              <a:t/>
            </a:r>
            <a:endParaRPr sz="2100">
              <a:latin typeface="Calibri"/>
              <a:ea typeface="Calibri"/>
              <a:cs typeface="Calibri"/>
              <a:sym typeface="Calibri"/>
            </a:endParaRPr>
          </a:p>
          <a:p>
            <a:pPr indent="0" lvl="0" marL="0" rtl="0" algn="ctr">
              <a:spcBef>
                <a:spcPts val="360"/>
              </a:spcBef>
              <a:spcAft>
                <a:spcPts val="0"/>
              </a:spcAft>
              <a:buNone/>
            </a:pPr>
            <a:r>
              <a:rPr lang="en-US" sz="1500" u="sng">
                <a:solidFill>
                  <a:schemeClr val="hlink"/>
                </a:solidFill>
                <a:latin typeface="Calibri"/>
                <a:ea typeface="Calibri"/>
                <a:cs typeface="Calibri"/>
                <a:sym typeface="Calibri"/>
                <a:hlinkClick r:id="rId3"/>
              </a:rPr>
              <a:t>https://studentaid.gov/manage-loans/forgiveness-cancellation/public-service#full-time-employment</a:t>
            </a:r>
            <a:endParaRPr sz="1500">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9"/>
          <p:cNvSpPr txBox="1"/>
          <p:nvPr>
            <p:ph type="title"/>
          </p:nvPr>
        </p:nvSpPr>
        <p:spPr>
          <a:xfrm>
            <a:off x="457200" y="704096"/>
            <a:ext cx="8229600" cy="754800"/>
          </a:xfrm>
          <a:prstGeom prst="rect">
            <a:avLst/>
          </a:prstGeom>
        </p:spPr>
        <p:txBody>
          <a:bodyPr anchorCtr="0" anchor="b" bIns="0" lIns="0" spcFirstLastPara="1" rIns="0" wrap="square" tIns="45700">
            <a:normAutofit/>
          </a:bodyPr>
          <a:lstStyle/>
          <a:p>
            <a:pPr indent="0" lvl="0" marL="0" rtl="0" algn="ctr">
              <a:lnSpc>
                <a:spcPct val="115000"/>
              </a:lnSpc>
              <a:spcBef>
                <a:spcPts val="0"/>
              </a:spcBef>
              <a:spcAft>
                <a:spcPts val="0"/>
              </a:spcAft>
              <a:buClr>
                <a:schemeClr val="dk1"/>
              </a:buClr>
              <a:buSzPts val="1100"/>
              <a:buFont typeface="Arial"/>
              <a:buNone/>
            </a:pPr>
            <a:r>
              <a:rPr lang="en-US" sz="3500">
                <a:solidFill>
                  <a:schemeClr val="dk1"/>
                </a:solidFill>
              </a:rPr>
              <a:t>Which repayment plans qualify?</a:t>
            </a:r>
            <a:endParaRPr sz="7400"/>
          </a:p>
        </p:txBody>
      </p:sp>
      <p:sp>
        <p:nvSpPr>
          <p:cNvPr id="232" name="Google Shape;232;p39"/>
          <p:cNvSpPr txBox="1"/>
          <p:nvPr>
            <p:ph idx="1" type="body"/>
          </p:nvPr>
        </p:nvSpPr>
        <p:spPr>
          <a:xfrm>
            <a:off x="457200" y="1935480"/>
            <a:ext cx="8229600" cy="4389000"/>
          </a:xfrm>
          <a:prstGeom prst="rect">
            <a:avLst/>
          </a:prstGeom>
        </p:spPr>
        <p:txBody>
          <a:bodyPr anchorCtr="0" anchor="t" bIns="45700" lIns="91425" spcFirstLastPara="1" rIns="91425" wrap="square" tIns="45700">
            <a:normAutofit fontScale="92500" lnSpcReduction="20000"/>
          </a:bodyPr>
          <a:lstStyle/>
          <a:p>
            <a:pPr indent="-329041" lvl="0" marL="457200" rtl="0" algn="l">
              <a:spcBef>
                <a:spcPts val="360"/>
              </a:spcBef>
              <a:spcAft>
                <a:spcPts val="0"/>
              </a:spcAft>
              <a:buSzPct val="65769"/>
              <a:buFont typeface="Calibri"/>
              <a:buChar char="❏"/>
            </a:pPr>
            <a:r>
              <a:rPr b="1" lang="en-US">
                <a:latin typeface="Calibri"/>
                <a:ea typeface="Calibri"/>
                <a:cs typeface="Calibri"/>
                <a:sym typeface="Calibri"/>
              </a:rPr>
              <a:t>IDR (Income Driven Repayment) Plans</a:t>
            </a:r>
            <a:endParaRPr b="1">
              <a:latin typeface="Calibri"/>
              <a:ea typeface="Calibri"/>
              <a:cs typeface="Calibri"/>
              <a:sym typeface="Calibri"/>
            </a:endParaRPr>
          </a:p>
          <a:p>
            <a:pPr indent="-318468" lvl="1" marL="914400" rtl="0" algn="l">
              <a:spcBef>
                <a:spcPts val="0"/>
              </a:spcBef>
              <a:spcAft>
                <a:spcPts val="0"/>
              </a:spcAft>
              <a:buSzPct val="63750"/>
              <a:buFont typeface="Calibri"/>
              <a:buChar char="❏"/>
            </a:pPr>
            <a:r>
              <a:rPr lang="en-US">
                <a:latin typeface="Calibri"/>
                <a:ea typeface="Calibri"/>
                <a:cs typeface="Calibri"/>
                <a:sym typeface="Calibri"/>
              </a:rPr>
              <a:t>Each of the IDR plans has different </a:t>
            </a:r>
            <a:r>
              <a:rPr lang="en-US">
                <a:latin typeface="Calibri"/>
                <a:ea typeface="Calibri"/>
                <a:cs typeface="Calibri"/>
                <a:sym typeface="Calibri"/>
              </a:rPr>
              <a:t>eligibility</a:t>
            </a:r>
            <a:r>
              <a:rPr lang="en-US">
                <a:latin typeface="Calibri"/>
                <a:ea typeface="Calibri"/>
                <a:cs typeface="Calibri"/>
                <a:sym typeface="Calibri"/>
              </a:rPr>
              <a:t> requirements and a different way of calculating your payment (which I don’t have nearly enough time to discuss now)</a:t>
            </a:r>
            <a:endParaRPr>
              <a:latin typeface="Calibri"/>
              <a:ea typeface="Calibri"/>
              <a:cs typeface="Calibri"/>
              <a:sym typeface="Calibri"/>
            </a:endParaRPr>
          </a:p>
          <a:p>
            <a:pPr indent="-302609" lvl="2" marL="1371600" rtl="0" algn="l">
              <a:spcBef>
                <a:spcPts val="0"/>
              </a:spcBef>
              <a:spcAft>
                <a:spcPts val="0"/>
              </a:spcAft>
              <a:buSzPct val="60000"/>
              <a:buFont typeface="Calibri"/>
              <a:buChar char="❏"/>
            </a:pPr>
            <a:r>
              <a:rPr lang="en-US">
                <a:latin typeface="Calibri"/>
                <a:ea typeface="Calibri"/>
                <a:cs typeface="Calibri"/>
                <a:sym typeface="Calibri"/>
              </a:rPr>
              <a:t>IBR (Income Based Repayment)</a:t>
            </a:r>
            <a:endParaRPr>
              <a:latin typeface="Calibri"/>
              <a:ea typeface="Calibri"/>
              <a:cs typeface="Calibri"/>
              <a:sym typeface="Calibri"/>
            </a:endParaRPr>
          </a:p>
          <a:p>
            <a:pPr indent="-302609" lvl="2" marL="1371600" rtl="0" algn="l">
              <a:spcBef>
                <a:spcPts val="0"/>
              </a:spcBef>
              <a:spcAft>
                <a:spcPts val="0"/>
              </a:spcAft>
              <a:buSzPct val="60000"/>
              <a:buFont typeface="Calibri"/>
              <a:buChar char="❏"/>
            </a:pPr>
            <a:r>
              <a:rPr lang="en-US">
                <a:latin typeface="Calibri"/>
                <a:ea typeface="Calibri"/>
                <a:cs typeface="Calibri"/>
                <a:sym typeface="Calibri"/>
              </a:rPr>
              <a:t>ICR (Income Contingent Repayment)</a:t>
            </a:r>
            <a:endParaRPr>
              <a:latin typeface="Calibri"/>
              <a:ea typeface="Calibri"/>
              <a:cs typeface="Calibri"/>
              <a:sym typeface="Calibri"/>
            </a:endParaRPr>
          </a:p>
          <a:p>
            <a:pPr indent="-302609" lvl="2" marL="1371600" rtl="0" algn="l">
              <a:spcBef>
                <a:spcPts val="0"/>
              </a:spcBef>
              <a:spcAft>
                <a:spcPts val="0"/>
              </a:spcAft>
              <a:buSzPct val="60000"/>
              <a:buFont typeface="Calibri"/>
              <a:buChar char="❏"/>
            </a:pPr>
            <a:r>
              <a:rPr lang="en-US">
                <a:latin typeface="Calibri"/>
                <a:ea typeface="Calibri"/>
                <a:cs typeface="Calibri"/>
                <a:sym typeface="Calibri"/>
              </a:rPr>
              <a:t>PAYE (Pay As You Earn)</a:t>
            </a:r>
            <a:endParaRPr>
              <a:latin typeface="Calibri"/>
              <a:ea typeface="Calibri"/>
              <a:cs typeface="Calibri"/>
              <a:sym typeface="Calibri"/>
            </a:endParaRPr>
          </a:p>
          <a:p>
            <a:pPr indent="-302609" lvl="2" marL="1371600" rtl="0" algn="l">
              <a:spcBef>
                <a:spcPts val="0"/>
              </a:spcBef>
              <a:spcAft>
                <a:spcPts val="0"/>
              </a:spcAft>
              <a:buSzPct val="60000"/>
              <a:buFont typeface="Calibri"/>
              <a:buChar char="❏"/>
            </a:pPr>
            <a:r>
              <a:rPr lang="en-US">
                <a:latin typeface="Calibri"/>
                <a:ea typeface="Calibri"/>
                <a:cs typeface="Calibri"/>
                <a:sym typeface="Calibri"/>
              </a:rPr>
              <a:t>REPAYE (Revised Pay As You Earn)</a:t>
            </a:r>
            <a:endParaRPr>
              <a:latin typeface="Calibri"/>
              <a:ea typeface="Calibri"/>
              <a:cs typeface="Calibri"/>
              <a:sym typeface="Calibri"/>
            </a:endParaRPr>
          </a:p>
          <a:p>
            <a:pPr indent="-302609" lvl="2" marL="1371600" rtl="0" algn="l">
              <a:spcBef>
                <a:spcPts val="0"/>
              </a:spcBef>
              <a:spcAft>
                <a:spcPts val="0"/>
              </a:spcAft>
              <a:buSzPct val="60000"/>
              <a:buFont typeface="Calibri"/>
              <a:buChar char="❏"/>
            </a:pPr>
            <a:r>
              <a:rPr lang="en-US">
                <a:latin typeface="Calibri"/>
                <a:ea typeface="Calibri"/>
                <a:cs typeface="Calibri"/>
                <a:sym typeface="Calibri"/>
              </a:rPr>
              <a:t>&amp; a new IDR plan is in development, but details have not been released yet</a:t>
            </a:r>
            <a:endParaRPr>
              <a:latin typeface="Calibri"/>
              <a:ea typeface="Calibri"/>
              <a:cs typeface="Calibri"/>
              <a:sym typeface="Calibri"/>
            </a:endParaRPr>
          </a:p>
          <a:p>
            <a:pPr indent="0" lvl="0" marL="1371600" rtl="0" algn="l">
              <a:spcBef>
                <a:spcPts val="360"/>
              </a:spcBef>
              <a:spcAft>
                <a:spcPts val="0"/>
              </a:spcAft>
              <a:buNone/>
            </a:pPr>
            <a:r>
              <a:t/>
            </a:r>
            <a:endParaRPr>
              <a:latin typeface="Calibri"/>
              <a:ea typeface="Calibri"/>
              <a:cs typeface="Calibri"/>
              <a:sym typeface="Calibri"/>
            </a:endParaRPr>
          </a:p>
          <a:p>
            <a:pPr indent="-329041" lvl="0" marL="457200" rtl="0" algn="l">
              <a:spcBef>
                <a:spcPts val="360"/>
              </a:spcBef>
              <a:spcAft>
                <a:spcPts val="0"/>
              </a:spcAft>
              <a:buSzPct val="65769"/>
              <a:buFont typeface="Calibri"/>
              <a:buChar char="❏"/>
            </a:pPr>
            <a:r>
              <a:rPr b="1" lang="en-US">
                <a:latin typeface="Calibri"/>
                <a:ea typeface="Calibri"/>
                <a:cs typeface="Calibri"/>
                <a:sym typeface="Calibri"/>
              </a:rPr>
              <a:t>The 10-Year Standard Repayment Plan</a:t>
            </a:r>
            <a:r>
              <a:rPr lang="en-US">
                <a:latin typeface="Calibri"/>
                <a:ea typeface="Calibri"/>
                <a:cs typeface="Calibri"/>
                <a:sym typeface="Calibri"/>
              </a:rPr>
              <a:t> (The default plan for new loans) </a:t>
            </a:r>
            <a:endParaRPr>
              <a:latin typeface="Calibri"/>
              <a:ea typeface="Calibri"/>
              <a:cs typeface="Calibri"/>
              <a:sym typeface="Calibri"/>
            </a:endParaRPr>
          </a:p>
          <a:p>
            <a:pPr indent="0" lvl="0" marL="457200" rtl="0" algn="l">
              <a:spcBef>
                <a:spcPts val="360"/>
              </a:spcBef>
              <a:spcAft>
                <a:spcPts val="0"/>
              </a:spcAft>
              <a:buNone/>
            </a:pPr>
            <a:r>
              <a:t/>
            </a:r>
            <a:endParaRPr>
              <a:latin typeface="Calibri"/>
              <a:ea typeface="Calibri"/>
              <a:cs typeface="Calibri"/>
              <a:sym typeface="Calibri"/>
            </a:endParaRPr>
          </a:p>
          <a:p>
            <a:pPr indent="0" lvl="0" marL="457200" rtl="0" algn="ctr">
              <a:spcBef>
                <a:spcPts val="360"/>
              </a:spcBef>
              <a:spcAft>
                <a:spcPts val="0"/>
              </a:spcAft>
              <a:buNone/>
            </a:pPr>
            <a:r>
              <a:rPr lang="en-US" sz="1452" u="sng">
                <a:solidFill>
                  <a:schemeClr val="hlink"/>
                </a:solidFill>
                <a:latin typeface="Calibri"/>
                <a:ea typeface="Calibri"/>
                <a:cs typeface="Calibri"/>
                <a:sym typeface="Calibri"/>
                <a:hlinkClick r:id="rId3"/>
              </a:rPr>
              <a:t>https://studentaid.gov/manage-loans/forgiveness-cancellation/public-service#qualifying-repayment-plans</a:t>
            </a:r>
            <a:endParaRPr sz="1452">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40"/>
          <p:cNvSpPr txBox="1"/>
          <p:nvPr>
            <p:ph type="title"/>
          </p:nvPr>
        </p:nvSpPr>
        <p:spPr>
          <a:xfrm>
            <a:off x="457200" y="704096"/>
            <a:ext cx="8229600" cy="782100"/>
          </a:xfrm>
          <a:prstGeom prst="rect">
            <a:avLst/>
          </a:prstGeom>
        </p:spPr>
        <p:txBody>
          <a:bodyPr anchorCtr="0" anchor="b" bIns="0" lIns="0" spcFirstLastPara="1" rIns="0" wrap="square" tIns="45700">
            <a:normAutofit fontScale="90000"/>
          </a:bodyPr>
          <a:lstStyle/>
          <a:p>
            <a:pPr indent="0" lvl="0" marL="0" rtl="0" algn="ctr">
              <a:lnSpc>
                <a:spcPct val="115000"/>
              </a:lnSpc>
              <a:spcBef>
                <a:spcPts val="0"/>
              </a:spcBef>
              <a:spcAft>
                <a:spcPts val="0"/>
              </a:spcAft>
              <a:buClr>
                <a:schemeClr val="dk1"/>
              </a:buClr>
              <a:buSzPct val="31428"/>
              <a:buFont typeface="Arial"/>
              <a:buNone/>
            </a:pPr>
            <a:r>
              <a:rPr lang="en-US" sz="3500">
                <a:solidFill>
                  <a:schemeClr val="dk1"/>
                </a:solidFill>
              </a:rPr>
              <a:t>Which repayment plans do not qualify?</a:t>
            </a:r>
            <a:endParaRPr/>
          </a:p>
        </p:txBody>
      </p:sp>
      <p:sp>
        <p:nvSpPr>
          <p:cNvPr id="238" name="Google Shape;238;p40"/>
          <p:cNvSpPr txBox="1"/>
          <p:nvPr>
            <p:ph idx="1" type="body"/>
          </p:nvPr>
        </p:nvSpPr>
        <p:spPr>
          <a:xfrm>
            <a:off x="457200" y="1935480"/>
            <a:ext cx="8229600" cy="4389000"/>
          </a:xfrm>
          <a:prstGeom prst="rect">
            <a:avLst/>
          </a:prstGeom>
        </p:spPr>
        <p:txBody>
          <a:bodyPr anchorCtr="0" anchor="t" bIns="45700" lIns="91425" spcFirstLastPara="1" rIns="91425" wrap="square" tIns="45700">
            <a:normAutofit/>
          </a:bodyPr>
          <a:lstStyle/>
          <a:p>
            <a:pPr indent="-400050" lvl="0" marL="457200" rtl="0" algn="l">
              <a:spcBef>
                <a:spcPts val="360"/>
              </a:spcBef>
              <a:spcAft>
                <a:spcPts val="0"/>
              </a:spcAft>
              <a:buSzPts val="2700"/>
              <a:buFont typeface="Calibri"/>
              <a:buChar char="❏"/>
            </a:pPr>
            <a:r>
              <a:rPr lang="en-US" sz="2700">
                <a:latin typeface="Calibri"/>
                <a:ea typeface="Calibri"/>
                <a:cs typeface="Calibri"/>
                <a:sym typeface="Calibri"/>
              </a:rPr>
              <a:t>Standard Repayment with a term longer than 10 years (The default for new consolidation loans)*</a:t>
            </a:r>
            <a:endParaRPr sz="2700">
              <a:latin typeface="Calibri"/>
              <a:ea typeface="Calibri"/>
              <a:cs typeface="Calibri"/>
              <a:sym typeface="Calibri"/>
            </a:endParaRPr>
          </a:p>
          <a:p>
            <a:pPr indent="-400050" lvl="0" marL="457200" rtl="0" algn="l">
              <a:spcBef>
                <a:spcPts val="0"/>
              </a:spcBef>
              <a:spcAft>
                <a:spcPts val="0"/>
              </a:spcAft>
              <a:buSzPts val="2700"/>
              <a:buFont typeface="Calibri"/>
              <a:buChar char="❏"/>
            </a:pPr>
            <a:r>
              <a:rPr lang="en-US" sz="2700">
                <a:latin typeface="Calibri"/>
                <a:ea typeface="Calibri"/>
                <a:cs typeface="Calibri"/>
                <a:sym typeface="Calibri"/>
              </a:rPr>
              <a:t>Extended Fixed Repayment*</a:t>
            </a:r>
            <a:endParaRPr sz="2700">
              <a:latin typeface="Calibri"/>
              <a:ea typeface="Calibri"/>
              <a:cs typeface="Calibri"/>
              <a:sym typeface="Calibri"/>
            </a:endParaRPr>
          </a:p>
          <a:p>
            <a:pPr indent="-400050" lvl="0" marL="457200" rtl="0" algn="l">
              <a:spcBef>
                <a:spcPts val="0"/>
              </a:spcBef>
              <a:spcAft>
                <a:spcPts val="0"/>
              </a:spcAft>
              <a:buSzPts val="2700"/>
              <a:buFont typeface="Calibri"/>
              <a:buChar char="❏"/>
            </a:pPr>
            <a:r>
              <a:rPr lang="en-US" sz="2700">
                <a:latin typeface="Calibri"/>
                <a:ea typeface="Calibri"/>
                <a:cs typeface="Calibri"/>
                <a:sym typeface="Calibri"/>
              </a:rPr>
              <a:t>Graduated Repayment*</a:t>
            </a:r>
            <a:endParaRPr sz="2700">
              <a:latin typeface="Calibri"/>
              <a:ea typeface="Calibri"/>
              <a:cs typeface="Calibri"/>
              <a:sym typeface="Calibri"/>
            </a:endParaRPr>
          </a:p>
          <a:p>
            <a:pPr indent="-400050" lvl="0" marL="457200" rtl="0" algn="l">
              <a:spcBef>
                <a:spcPts val="0"/>
              </a:spcBef>
              <a:spcAft>
                <a:spcPts val="0"/>
              </a:spcAft>
              <a:buSzPts val="2700"/>
              <a:buFont typeface="Calibri"/>
              <a:buChar char="❏"/>
            </a:pPr>
            <a:r>
              <a:rPr lang="en-US" sz="2700">
                <a:latin typeface="Calibri"/>
                <a:ea typeface="Calibri"/>
                <a:cs typeface="Calibri"/>
                <a:sym typeface="Calibri"/>
              </a:rPr>
              <a:t>Extended Graduated Repayment*</a:t>
            </a:r>
            <a:endParaRPr sz="2700">
              <a:latin typeface="Calibri"/>
              <a:ea typeface="Calibri"/>
              <a:cs typeface="Calibri"/>
              <a:sym typeface="Calibri"/>
            </a:endParaRPr>
          </a:p>
          <a:p>
            <a:pPr indent="-400050" lvl="0" marL="457200" rtl="0" algn="l">
              <a:spcBef>
                <a:spcPts val="0"/>
              </a:spcBef>
              <a:spcAft>
                <a:spcPts val="0"/>
              </a:spcAft>
              <a:buSzPts val="2700"/>
              <a:buFont typeface="Calibri"/>
              <a:buChar char="❏"/>
            </a:pPr>
            <a:r>
              <a:rPr lang="en-US" sz="2700">
                <a:latin typeface="Calibri"/>
                <a:ea typeface="Calibri"/>
                <a:cs typeface="Calibri"/>
                <a:sym typeface="Calibri"/>
              </a:rPr>
              <a:t>Alternative Repayment</a:t>
            </a:r>
            <a:endParaRPr sz="2700">
              <a:latin typeface="Calibri"/>
              <a:ea typeface="Calibri"/>
              <a:cs typeface="Calibri"/>
              <a:sym typeface="Calibri"/>
            </a:endParaRPr>
          </a:p>
          <a:p>
            <a:pPr indent="0" lvl="0" marL="0" rtl="0" algn="l">
              <a:spcBef>
                <a:spcPts val="360"/>
              </a:spcBef>
              <a:spcAft>
                <a:spcPts val="0"/>
              </a:spcAft>
              <a:buNone/>
            </a:pPr>
            <a:r>
              <a:t/>
            </a:r>
            <a:endParaRPr>
              <a:latin typeface="Calibri"/>
              <a:ea typeface="Calibri"/>
              <a:cs typeface="Calibri"/>
              <a:sym typeface="Calibri"/>
            </a:endParaRPr>
          </a:p>
          <a:p>
            <a:pPr indent="0" lvl="0" marL="0" rtl="0" algn="l">
              <a:spcBef>
                <a:spcPts val="360"/>
              </a:spcBef>
              <a:spcAft>
                <a:spcPts val="0"/>
              </a:spcAft>
              <a:buNone/>
            </a:pPr>
            <a:r>
              <a:rPr lang="en-US">
                <a:latin typeface="Calibri"/>
                <a:ea typeface="Calibri"/>
                <a:cs typeface="Calibri"/>
                <a:sym typeface="Calibri"/>
              </a:rPr>
              <a:t>*</a:t>
            </a:r>
            <a:r>
              <a:rPr lang="en-US" sz="1500">
                <a:latin typeface="Calibri"/>
                <a:ea typeface="Calibri"/>
                <a:cs typeface="Calibri"/>
                <a:sym typeface="Calibri"/>
              </a:rPr>
              <a:t>But these plans do qualify for </a:t>
            </a:r>
            <a:r>
              <a:rPr b="1" lang="en-US" sz="1500">
                <a:latin typeface="Calibri"/>
                <a:ea typeface="Calibri"/>
                <a:cs typeface="Calibri"/>
                <a:sym typeface="Calibri"/>
              </a:rPr>
              <a:t>Temporary Expanded</a:t>
            </a:r>
            <a:r>
              <a:rPr lang="en-US" sz="1500">
                <a:latin typeface="Calibri"/>
                <a:ea typeface="Calibri"/>
                <a:cs typeface="Calibri"/>
                <a:sym typeface="Calibri"/>
              </a:rPr>
              <a:t> </a:t>
            </a:r>
            <a:r>
              <a:rPr b="1" lang="en-US" sz="1500">
                <a:latin typeface="Calibri"/>
                <a:ea typeface="Calibri"/>
                <a:cs typeface="Calibri"/>
                <a:sym typeface="Calibri"/>
              </a:rPr>
              <a:t>PSLF, </a:t>
            </a:r>
            <a:r>
              <a:rPr lang="en-US" sz="1500">
                <a:latin typeface="Calibri"/>
                <a:ea typeface="Calibri"/>
                <a:cs typeface="Calibri"/>
                <a:sym typeface="Calibri"/>
              </a:rPr>
              <a:t>which we will discuss later if time allows</a:t>
            </a:r>
            <a:endParaRPr sz="1500">
              <a:latin typeface="Calibri"/>
              <a:ea typeface="Calibri"/>
              <a:cs typeface="Calibri"/>
              <a:sym typeface="Calibri"/>
            </a:endParaRPr>
          </a:p>
          <a:p>
            <a:pPr indent="0" lvl="0" marL="0" rtl="0" algn="l">
              <a:spcBef>
                <a:spcPts val="360"/>
              </a:spcBef>
              <a:spcAft>
                <a:spcPts val="0"/>
              </a:spcAft>
              <a:buNone/>
            </a:pPr>
            <a:r>
              <a:t/>
            </a:r>
            <a:endParaRPr sz="1500">
              <a:latin typeface="Calibri"/>
              <a:ea typeface="Calibri"/>
              <a:cs typeface="Calibri"/>
              <a:sym typeface="Calibri"/>
            </a:endParaRPr>
          </a:p>
          <a:p>
            <a:pPr indent="0" lvl="0" marL="0" rtl="0" algn="ctr">
              <a:spcBef>
                <a:spcPts val="360"/>
              </a:spcBef>
              <a:spcAft>
                <a:spcPts val="0"/>
              </a:spcAft>
              <a:buNone/>
            </a:pPr>
            <a:r>
              <a:rPr lang="en-US" sz="1100" u="sng">
                <a:solidFill>
                  <a:schemeClr val="hlink"/>
                </a:solidFill>
                <a:latin typeface="Calibri"/>
                <a:ea typeface="Calibri"/>
                <a:cs typeface="Calibri"/>
                <a:sym typeface="Calibri"/>
                <a:hlinkClick r:id="rId3"/>
              </a:rPr>
              <a:t>https://studentaid.gov/manage-loans/forgiveness-cancellation/public-service#qualifying-repayment-plans</a:t>
            </a:r>
            <a:endParaRPr sz="1100">
              <a:latin typeface="Calibri"/>
              <a:ea typeface="Calibri"/>
              <a:cs typeface="Calibri"/>
              <a:sym typeface="Calibri"/>
            </a:endParaRPr>
          </a:p>
          <a:p>
            <a:pPr indent="0" lvl="0" marL="0" rtl="0" algn="ctr">
              <a:spcBef>
                <a:spcPts val="360"/>
              </a:spcBef>
              <a:spcAft>
                <a:spcPts val="0"/>
              </a:spcAft>
              <a:buNone/>
            </a:pPr>
            <a:r>
              <a:rPr lang="en-US" sz="1100" u="sng">
                <a:solidFill>
                  <a:schemeClr val="hlink"/>
                </a:solidFill>
                <a:latin typeface="Calibri"/>
                <a:ea typeface="Calibri"/>
                <a:cs typeface="Calibri"/>
                <a:sym typeface="Calibri"/>
                <a:hlinkClick r:id="rId4"/>
              </a:rPr>
              <a:t>https://studentaid.gov/manage-loans/forgiveness-cancellation/public-service/temporary-expanded-public-service-loan-forgiveness</a:t>
            </a:r>
            <a:endParaRPr sz="1100">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1"/>
          <p:cNvSpPr txBox="1"/>
          <p:nvPr>
            <p:ph type="title"/>
          </p:nvPr>
        </p:nvSpPr>
        <p:spPr>
          <a:xfrm>
            <a:off x="457200" y="704088"/>
            <a:ext cx="8229600" cy="1143000"/>
          </a:xfrm>
          <a:prstGeom prst="rect">
            <a:avLst/>
          </a:prstGeom>
        </p:spPr>
        <p:txBody>
          <a:bodyPr anchorCtr="0" anchor="b" bIns="0" lIns="0" spcFirstLastPara="1" rIns="0" wrap="square" tIns="45700">
            <a:noAutofit/>
          </a:bodyPr>
          <a:lstStyle/>
          <a:p>
            <a:pPr indent="0" lvl="0" marL="0" rtl="0" algn="ctr">
              <a:spcBef>
                <a:spcPts val="0"/>
              </a:spcBef>
              <a:spcAft>
                <a:spcPts val="0"/>
              </a:spcAft>
              <a:buSzPts val="990"/>
              <a:buNone/>
            </a:pPr>
            <a:r>
              <a:rPr lang="en-US" sz="3500">
                <a:solidFill>
                  <a:schemeClr val="dk1"/>
                </a:solidFill>
              </a:rPr>
              <a:t>And yes, there are a few a</a:t>
            </a:r>
            <a:r>
              <a:rPr lang="en-US" sz="3500">
                <a:solidFill>
                  <a:schemeClr val="dk1"/>
                </a:solidFill>
              </a:rPr>
              <a:t>dditional requirements for payments to qualify…</a:t>
            </a:r>
            <a:endParaRPr sz="3500">
              <a:solidFill>
                <a:schemeClr val="dk1"/>
              </a:solidFill>
            </a:endParaRPr>
          </a:p>
        </p:txBody>
      </p:sp>
      <p:sp>
        <p:nvSpPr>
          <p:cNvPr id="244" name="Google Shape;244;p41"/>
          <p:cNvSpPr txBox="1"/>
          <p:nvPr>
            <p:ph idx="1" type="body"/>
          </p:nvPr>
        </p:nvSpPr>
        <p:spPr>
          <a:xfrm>
            <a:off x="457200" y="2331450"/>
            <a:ext cx="8229600" cy="3993000"/>
          </a:xfrm>
          <a:prstGeom prst="rect">
            <a:avLst/>
          </a:prstGeom>
        </p:spPr>
        <p:txBody>
          <a:bodyPr anchorCtr="0" anchor="t" bIns="45700" lIns="91425" spcFirstLastPara="1" rIns="91425" wrap="square" tIns="45700">
            <a:normAutofit fontScale="47500" lnSpcReduction="20000"/>
          </a:bodyPr>
          <a:lstStyle/>
          <a:p>
            <a:pPr indent="-405050" lvl="0" marL="457200" rtl="0" algn="l">
              <a:spcBef>
                <a:spcPts val="360"/>
              </a:spcBef>
              <a:spcAft>
                <a:spcPts val="0"/>
              </a:spcAft>
              <a:buSzPct val="100000"/>
              <a:buFont typeface="Calibri"/>
              <a:buChar char="❏"/>
            </a:pPr>
            <a:r>
              <a:rPr lang="en-US" sz="5850">
                <a:latin typeface="Calibri"/>
                <a:ea typeface="Calibri"/>
                <a:cs typeface="Calibri"/>
                <a:sym typeface="Calibri"/>
              </a:rPr>
              <a:t>Loans must be in repayment i.e </a:t>
            </a:r>
            <a:r>
              <a:rPr b="1" lang="en-US" sz="5850">
                <a:latin typeface="Calibri"/>
                <a:ea typeface="Calibri"/>
                <a:cs typeface="Calibri"/>
                <a:sym typeface="Calibri"/>
              </a:rPr>
              <a:t>NOT</a:t>
            </a:r>
            <a:r>
              <a:rPr b="1" lang="en-US" sz="5850">
                <a:latin typeface="Calibri"/>
                <a:ea typeface="Calibri"/>
                <a:cs typeface="Calibri"/>
                <a:sym typeface="Calibri"/>
              </a:rPr>
              <a:t> </a:t>
            </a:r>
            <a:r>
              <a:rPr lang="en-US" sz="5850">
                <a:latin typeface="Calibri"/>
                <a:ea typeface="Calibri"/>
                <a:cs typeface="Calibri"/>
                <a:sym typeface="Calibri"/>
              </a:rPr>
              <a:t>paid off, in grace period, in-school, in deferment*, in forbearance*, in default and not covered under a bankruptcy repayment agreement</a:t>
            </a:r>
            <a:endParaRPr sz="5850">
              <a:latin typeface="Calibri"/>
              <a:ea typeface="Calibri"/>
              <a:cs typeface="Calibri"/>
              <a:sym typeface="Calibri"/>
            </a:endParaRPr>
          </a:p>
          <a:p>
            <a:pPr indent="-405050" lvl="0" marL="457200" rtl="0" algn="l">
              <a:spcBef>
                <a:spcPts val="0"/>
              </a:spcBef>
              <a:spcAft>
                <a:spcPts val="0"/>
              </a:spcAft>
              <a:buSzPct val="100000"/>
              <a:buFont typeface="Calibri"/>
              <a:buChar char="❏"/>
            </a:pPr>
            <a:r>
              <a:rPr lang="en-US" sz="5850">
                <a:latin typeface="Calibri"/>
                <a:ea typeface="Calibri"/>
                <a:cs typeface="Calibri"/>
                <a:sym typeface="Calibri"/>
              </a:rPr>
              <a:t>Payment must be made on time (within 15 days of due date)</a:t>
            </a:r>
            <a:endParaRPr sz="5850">
              <a:latin typeface="Calibri"/>
              <a:ea typeface="Calibri"/>
              <a:cs typeface="Calibri"/>
              <a:sym typeface="Calibri"/>
            </a:endParaRPr>
          </a:p>
          <a:p>
            <a:pPr indent="-405050" lvl="0" marL="457200" rtl="0" algn="l">
              <a:spcBef>
                <a:spcPts val="0"/>
              </a:spcBef>
              <a:spcAft>
                <a:spcPts val="0"/>
              </a:spcAft>
              <a:buSzPct val="100000"/>
              <a:buFont typeface="Calibri"/>
              <a:buChar char="❏"/>
            </a:pPr>
            <a:r>
              <a:rPr lang="en-US" sz="5850">
                <a:latin typeface="Calibri"/>
                <a:ea typeface="Calibri"/>
                <a:cs typeface="Calibri"/>
                <a:sym typeface="Calibri"/>
              </a:rPr>
              <a:t>Payment must be made for the full amount billed</a:t>
            </a:r>
            <a:endParaRPr sz="5850">
              <a:latin typeface="Calibri"/>
              <a:ea typeface="Calibri"/>
              <a:cs typeface="Calibri"/>
              <a:sym typeface="Calibri"/>
            </a:endParaRPr>
          </a:p>
          <a:p>
            <a:pPr indent="0" lvl="0" marL="457200" rtl="0" algn="ctr">
              <a:spcBef>
                <a:spcPts val="360"/>
              </a:spcBef>
              <a:spcAft>
                <a:spcPts val="0"/>
              </a:spcAft>
              <a:buNone/>
            </a:pPr>
            <a:r>
              <a:t/>
            </a:r>
            <a:endParaRPr sz="3680">
              <a:latin typeface="Calibri"/>
              <a:ea typeface="Calibri"/>
              <a:cs typeface="Calibri"/>
              <a:sym typeface="Calibri"/>
            </a:endParaRPr>
          </a:p>
          <a:p>
            <a:pPr indent="0" lvl="0" marL="457200" rtl="0" algn="ctr">
              <a:spcBef>
                <a:spcPts val="360"/>
              </a:spcBef>
              <a:spcAft>
                <a:spcPts val="0"/>
              </a:spcAft>
              <a:buNone/>
            </a:pPr>
            <a:r>
              <a:rPr lang="en-US" sz="3469">
                <a:latin typeface="Calibri"/>
                <a:ea typeface="Calibri"/>
                <a:cs typeface="Calibri"/>
                <a:sym typeface="Calibri"/>
              </a:rPr>
              <a:t>*</a:t>
            </a:r>
            <a:r>
              <a:rPr i="1" lang="en-US" sz="3469">
                <a:latin typeface="Calibri"/>
                <a:ea typeface="Calibri"/>
                <a:cs typeface="Calibri"/>
                <a:sym typeface="Calibri"/>
              </a:rPr>
              <a:t>certain</a:t>
            </a:r>
            <a:r>
              <a:rPr lang="en-US" sz="3469">
                <a:latin typeface="Calibri"/>
                <a:ea typeface="Calibri"/>
                <a:cs typeface="Calibri"/>
                <a:sym typeface="Calibri"/>
              </a:rPr>
              <a:t> deferment and forbearance months now qualify, but the rules are evolving*</a:t>
            </a:r>
            <a:endParaRPr sz="3469">
              <a:latin typeface="Calibri"/>
              <a:ea typeface="Calibri"/>
              <a:cs typeface="Calibri"/>
              <a:sym typeface="Calibri"/>
            </a:endParaRPr>
          </a:p>
          <a:p>
            <a:pPr indent="0" lvl="0" marL="457200" rtl="0" algn="l">
              <a:spcBef>
                <a:spcPts val="360"/>
              </a:spcBef>
              <a:spcAft>
                <a:spcPts val="0"/>
              </a:spcAft>
              <a:buNone/>
            </a:pPr>
            <a:r>
              <a:t/>
            </a:r>
            <a:endParaRPr sz="3500">
              <a:latin typeface="Calibri"/>
              <a:ea typeface="Calibri"/>
              <a:cs typeface="Calibri"/>
              <a:sym typeface="Calibri"/>
            </a:endParaRPr>
          </a:p>
          <a:p>
            <a:pPr indent="0" lvl="0" marL="0" rtl="0" algn="l">
              <a:spcBef>
                <a:spcPts val="360"/>
              </a:spcBef>
              <a:spcAft>
                <a:spcPts val="0"/>
              </a:spcAft>
              <a:buNone/>
            </a:pPr>
            <a:r>
              <a:t/>
            </a:r>
            <a:endParaRPr>
              <a:latin typeface="Calibri"/>
              <a:ea typeface="Calibri"/>
              <a:cs typeface="Calibri"/>
              <a:sym typeface="Calibri"/>
            </a:endParaRPr>
          </a:p>
          <a:p>
            <a:pPr indent="0" lvl="0" marL="0" rtl="0" algn="ctr">
              <a:spcBef>
                <a:spcPts val="360"/>
              </a:spcBef>
              <a:spcAft>
                <a:spcPts val="0"/>
              </a:spcAft>
              <a:buNone/>
            </a:pPr>
            <a:r>
              <a:rPr lang="en-US" sz="2784" u="sng">
                <a:solidFill>
                  <a:schemeClr val="hlink"/>
                </a:solidFill>
                <a:latin typeface="Calibri"/>
                <a:ea typeface="Calibri"/>
                <a:cs typeface="Calibri"/>
                <a:sym typeface="Calibri"/>
                <a:hlinkClick r:id="rId3"/>
              </a:rPr>
              <a:t>https://studentaid.gov/manage-loans/forgiveness-cancellation/public-service#qualifying-payments</a:t>
            </a:r>
            <a:endParaRPr sz="2784">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2"/>
          <p:cNvSpPr txBox="1"/>
          <p:nvPr>
            <p:ph type="title"/>
          </p:nvPr>
        </p:nvSpPr>
        <p:spPr>
          <a:xfrm>
            <a:off x="457200" y="704088"/>
            <a:ext cx="8229600" cy="11430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a:solidFill>
                  <a:schemeClr val="dk1"/>
                </a:solidFill>
              </a:rPr>
              <a:t>Again, r</a:t>
            </a:r>
            <a:r>
              <a:rPr lang="en-US">
                <a:solidFill>
                  <a:schemeClr val="dk1"/>
                </a:solidFill>
              </a:rPr>
              <a:t>emember this phrase!</a:t>
            </a:r>
            <a:endParaRPr>
              <a:solidFill>
                <a:schemeClr val="dk1"/>
              </a:solidFill>
            </a:endParaRPr>
          </a:p>
        </p:txBody>
      </p:sp>
      <p:sp>
        <p:nvSpPr>
          <p:cNvPr id="250" name="Google Shape;250;p42"/>
          <p:cNvSpPr txBox="1"/>
          <p:nvPr>
            <p:ph idx="1" type="body"/>
          </p:nvPr>
        </p:nvSpPr>
        <p:spPr>
          <a:xfrm>
            <a:off x="457200" y="1935480"/>
            <a:ext cx="8229600" cy="4389000"/>
          </a:xfrm>
          <a:prstGeom prst="rect">
            <a:avLst/>
          </a:prstGeom>
        </p:spPr>
        <p:txBody>
          <a:bodyPr anchorCtr="0" anchor="t" bIns="45700" lIns="91425" spcFirstLastPara="1" rIns="91425" wrap="square" tIns="45700">
            <a:normAutofit lnSpcReduction="10000"/>
          </a:bodyPr>
          <a:lstStyle/>
          <a:p>
            <a:pPr indent="0" lvl="0" marL="0" rtl="0" algn="ctr">
              <a:spcBef>
                <a:spcPts val="360"/>
              </a:spcBef>
              <a:spcAft>
                <a:spcPts val="0"/>
              </a:spcAft>
              <a:buNone/>
            </a:pPr>
            <a:r>
              <a:rPr b="1" lang="en-US" sz="9300">
                <a:latin typeface="Calibri"/>
                <a:ea typeface="Calibri"/>
                <a:cs typeface="Calibri"/>
                <a:sym typeface="Calibri"/>
              </a:rPr>
              <a:t>Under </a:t>
            </a:r>
            <a:endParaRPr b="1" sz="9300">
              <a:latin typeface="Calibri"/>
              <a:ea typeface="Calibri"/>
              <a:cs typeface="Calibri"/>
              <a:sym typeface="Calibri"/>
            </a:endParaRPr>
          </a:p>
          <a:p>
            <a:pPr indent="0" lvl="0" marL="0" rtl="0" algn="ctr">
              <a:spcBef>
                <a:spcPts val="360"/>
              </a:spcBef>
              <a:spcAft>
                <a:spcPts val="0"/>
              </a:spcAft>
              <a:buNone/>
            </a:pPr>
            <a:r>
              <a:rPr b="1" lang="en-US" sz="9300">
                <a:latin typeface="Calibri"/>
                <a:ea typeface="Calibri"/>
                <a:cs typeface="Calibri"/>
                <a:sym typeface="Calibri"/>
              </a:rPr>
              <a:t>Normal Conditions</a:t>
            </a:r>
            <a:endParaRPr b="1" sz="9300">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3"/>
          <p:cNvSpPr txBox="1"/>
          <p:nvPr>
            <p:ph type="title"/>
          </p:nvPr>
        </p:nvSpPr>
        <p:spPr>
          <a:xfrm>
            <a:off x="457200" y="612438"/>
            <a:ext cx="8229600" cy="1143000"/>
          </a:xfrm>
          <a:prstGeom prst="rect">
            <a:avLst/>
          </a:prstGeom>
        </p:spPr>
        <p:txBody>
          <a:bodyPr anchorCtr="0" anchor="b" bIns="0" lIns="0" spcFirstLastPara="1" rIns="0" wrap="square" tIns="45700">
            <a:normAutofit/>
          </a:bodyPr>
          <a:lstStyle/>
          <a:p>
            <a:pPr indent="0" lvl="0" marL="0" rtl="0" algn="ctr">
              <a:spcBef>
                <a:spcPts val="0"/>
              </a:spcBef>
              <a:spcAft>
                <a:spcPts val="0"/>
              </a:spcAft>
              <a:buSzPts val="990"/>
              <a:buNone/>
            </a:pPr>
            <a:r>
              <a:rPr lang="en-US" sz="3500">
                <a:solidFill>
                  <a:schemeClr val="dk1"/>
                </a:solidFill>
              </a:rPr>
              <a:t>Because t</a:t>
            </a:r>
            <a:r>
              <a:rPr lang="en-US" sz="3500">
                <a:solidFill>
                  <a:schemeClr val="dk1"/>
                </a:solidFill>
              </a:rPr>
              <a:t>hese are </a:t>
            </a:r>
            <a:r>
              <a:rPr b="1" lang="en-US" sz="3500">
                <a:solidFill>
                  <a:schemeClr val="dk1"/>
                </a:solidFill>
              </a:rPr>
              <a:t>NOT</a:t>
            </a:r>
            <a:endParaRPr b="1" sz="3500">
              <a:solidFill>
                <a:schemeClr val="dk1"/>
              </a:solidFill>
            </a:endParaRPr>
          </a:p>
          <a:p>
            <a:pPr indent="0" lvl="0" marL="0" rtl="0" algn="ctr">
              <a:spcBef>
                <a:spcPts val="0"/>
              </a:spcBef>
              <a:spcAft>
                <a:spcPts val="0"/>
              </a:spcAft>
              <a:buSzPts val="990"/>
              <a:buNone/>
            </a:pPr>
            <a:r>
              <a:rPr lang="en-US" sz="3500">
                <a:solidFill>
                  <a:schemeClr val="dk1"/>
                </a:solidFill>
              </a:rPr>
              <a:t>Normal Conditions</a:t>
            </a:r>
            <a:endParaRPr sz="3500">
              <a:solidFill>
                <a:schemeClr val="dk1"/>
              </a:solidFill>
            </a:endParaRPr>
          </a:p>
        </p:txBody>
      </p:sp>
      <p:sp>
        <p:nvSpPr>
          <p:cNvPr id="256" name="Google Shape;256;p43"/>
          <p:cNvSpPr txBox="1"/>
          <p:nvPr>
            <p:ph idx="1" type="body"/>
          </p:nvPr>
        </p:nvSpPr>
        <p:spPr>
          <a:xfrm>
            <a:off x="457200" y="1755450"/>
            <a:ext cx="8229600" cy="4569000"/>
          </a:xfrm>
          <a:prstGeom prst="rect">
            <a:avLst/>
          </a:prstGeom>
        </p:spPr>
        <p:txBody>
          <a:bodyPr anchorCtr="0" anchor="t" bIns="45700" lIns="91425" spcFirstLastPara="1" rIns="91425" wrap="square" tIns="45700">
            <a:normAutofit lnSpcReduction="10000"/>
          </a:bodyPr>
          <a:lstStyle/>
          <a:p>
            <a:pPr indent="0" lvl="0" marL="0" rtl="0" algn="l">
              <a:spcBef>
                <a:spcPts val="360"/>
              </a:spcBef>
              <a:spcAft>
                <a:spcPts val="0"/>
              </a:spcAft>
              <a:buNone/>
            </a:pPr>
            <a:r>
              <a:t/>
            </a:r>
            <a:endParaRPr>
              <a:latin typeface="Calibri"/>
              <a:ea typeface="Calibri"/>
              <a:cs typeface="Calibri"/>
              <a:sym typeface="Calibri"/>
            </a:endParaRPr>
          </a:p>
          <a:p>
            <a:pPr indent="-356235" lvl="0" marL="457200" rtl="0" algn="l">
              <a:spcBef>
                <a:spcPts val="360"/>
              </a:spcBef>
              <a:spcAft>
                <a:spcPts val="0"/>
              </a:spcAft>
              <a:buSzPts val="2010"/>
              <a:buFont typeface="Calibri"/>
              <a:buChar char="❏"/>
            </a:pPr>
            <a:r>
              <a:rPr lang="en-US" sz="2900">
                <a:latin typeface="Calibri"/>
                <a:ea typeface="Calibri"/>
                <a:cs typeface="Calibri"/>
                <a:sym typeface="Calibri"/>
              </a:rPr>
              <a:t>The </a:t>
            </a:r>
            <a:r>
              <a:rPr lang="en-US" sz="2900">
                <a:latin typeface="Calibri"/>
                <a:ea typeface="Calibri"/>
                <a:cs typeface="Calibri"/>
                <a:sym typeface="Calibri"/>
              </a:rPr>
              <a:t>CARES Act/COVID forbearance has </a:t>
            </a:r>
            <a:r>
              <a:rPr b="1" lang="en-US" sz="2900">
                <a:latin typeface="Calibri"/>
                <a:ea typeface="Calibri"/>
                <a:cs typeface="Calibri"/>
                <a:sym typeface="Calibri"/>
              </a:rPr>
              <a:t>frozen </a:t>
            </a:r>
            <a:r>
              <a:rPr lang="en-US" sz="2900">
                <a:latin typeface="Calibri"/>
                <a:ea typeface="Calibri"/>
                <a:cs typeface="Calibri"/>
                <a:sym typeface="Calibri"/>
              </a:rPr>
              <a:t>payments since March 2020 and will continue through August 2022 (if it isn’t extended further)</a:t>
            </a:r>
            <a:endParaRPr sz="2900">
              <a:latin typeface="Calibri"/>
              <a:ea typeface="Calibri"/>
              <a:cs typeface="Calibri"/>
              <a:sym typeface="Calibri"/>
            </a:endParaRPr>
          </a:p>
          <a:p>
            <a:pPr indent="0" lvl="0" marL="457200" rtl="0" algn="l">
              <a:spcBef>
                <a:spcPts val="360"/>
              </a:spcBef>
              <a:spcAft>
                <a:spcPts val="0"/>
              </a:spcAft>
              <a:buNone/>
            </a:pPr>
            <a:r>
              <a:t/>
            </a:r>
            <a:endParaRPr sz="197">
              <a:latin typeface="Calibri"/>
              <a:ea typeface="Calibri"/>
              <a:cs typeface="Calibri"/>
              <a:sym typeface="Calibri"/>
            </a:endParaRPr>
          </a:p>
          <a:p>
            <a:pPr indent="0" lvl="0" marL="457200" rtl="0" algn="l">
              <a:spcBef>
                <a:spcPts val="360"/>
              </a:spcBef>
              <a:spcAft>
                <a:spcPts val="0"/>
              </a:spcAft>
              <a:buNone/>
            </a:pPr>
            <a:r>
              <a:rPr lang="en-US" sz="2169" u="sng">
                <a:solidFill>
                  <a:schemeClr val="hlink"/>
                </a:solidFill>
                <a:latin typeface="Calibri"/>
                <a:ea typeface="Calibri"/>
                <a:cs typeface="Calibri"/>
                <a:sym typeface="Calibri"/>
                <a:hlinkClick r:id="rId3"/>
              </a:rPr>
              <a:t>https://studentaid.gov/announcements-events/covid-19#covid-info</a:t>
            </a:r>
            <a:r>
              <a:rPr lang="en-US" sz="2475">
                <a:latin typeface="Calibri"/>
                <a:ea typeface="Calibri"/>
                <a:cs typeface="Calibri"/>
                <a:sym typeface="Calibri"/>
              </a:rPr>
              <a:t> </a:t>
            </a:r>
            <a:endParaRPr sz="2475">
              <a:latin typeface="Calibri"/>
              <a:ea typeface="Calibri"/>
              <a:cs typeface="Calibri"/>
              <a:sym typeface="Calibri"/>
            </a:endParaRPr>
          </a:p>
          <a:p>
            <a:pPr indent="0" lvl="0" marL="457200" rtl="0" algn="l">
              <a:spcBef>
                <a:spcPts val="360"/>
              </a:spcBef>
              <a:spcAft>
                <a:spcPts val="0"/>
              </a:spcAft>
              <a:buNone/>
            </a:pPr>
            <a:r>
              <a:t/>
            </a:r>
            <a:endParaRPr sz="354">
              <a:latin typeface="Calibri"/>
              <a:ea typeface="Calibri"/>
              <a:cs typeface="Calibri"/>
              <a:sym typeface="Calibri"/>
            </a:endParaRPr>
          </a:p>
          <a:p>
            <a:pPr indent="-337185" lvl="0" marL="457200" rtl="0" algn="l">
              <a:spcBef>
                <a:spcPts val="360"/>
              </a:spcBef>
              <a:spcAft>
                <a:spcPts val="0"/>
              </a:spcAft>
              <a:buSzPts val="1710"/>
              <a:buFont typeface="Calibri"/>
              <a:buChar char="❏"/>
            </a:pPr>
            <a:r>
              <a:rPr lang="en-US" sz="2900">
                <a:latin typeface="Calibri"/>
                <a:ea typeface="Calibri"/>
                <a:cs typeface="Calibri"/>
                <a:sym typeface="Calibri"/>
              </a:rPr>
              <a:t>And the Limited PSLF Waiver has made</a:t>
            </a:r>
            <a:r>
              <a:rPr lang="en-US" sz="2900">
                <a:latin typeface="Calibri"/>
                <a:ea typeface="Calibri"/>
                <a:cs typeface="Calibri"/>
                <a:sym typeface="Calibri"/>
              </a:rPr>
              <a:t> </a:t>
            </a:r>
            <a:r>
              <a:rPr b="1" lang="en-US" sz="2900">
                <a:latin typeface="Calibri"/>
                <a:ea typeface="Calibri"/>
                <a:cs typeface="Calibri"/>
                <a:sym typeface="Calibri"/>
              </a:rPr>
              <a:t>huge </a:t>
            </a:r>
            <a:r>
              <a:rPr b="1" lang="en-US" sz="2900">
                <a:latin typeface="Calibri"/>
                <a:ea typeface="Calibri"/>
                <a:cs typeface="Calibri"/>
                <a:sym typeface="Calibri"/>
              </a:rPr>
              <a:t>changes </a:t>
            </a:r>
            <a:r>
              <a:rPr lang="en-US" sz="2900">
                <a:latin typeface="Calibri"/>
                <a:ea typeface="Calibri"/>
                <a:cs typeface="Calibri"/>
                <a:sym typeface="Calibri"/>
              </a:rPr>
              <a:t>since October 2021 and will continue through October 2022</a:t>
            </a:r>
            <a:endParaRPr sz="2900">
              <a:latin typeface="Calibri"/>
              <a:ea typeface="Calibri"/>
              <a:cs typeface="Calibri"/>
              <a:sym typeface="Calibri"/>
            </a:endParaRPr>
          </a:p>
          <a:p>
            <a:pPr indent="0" lvl="0" marL="457200" rtl="0" algn="l">
              <a:spcBef>
                <a:spcPts val="360"/>
              </a:spcBef>
              <a:spcAft>
                <a:spcPts val="0"/>
              </a:spcAft>
              <a:buNone/>
            </a:pPr>
            <a:r>
              <a:t/>
            </a:r>
            <a:endParaRPr sz="150">
              <a:latin typeface="Calibri"/>
              <a:ea typeface="Calibri"/>
              <a:cs typeface="Calibri"/>
              <a:sym typeface="Calibri"/>
            </a:endParaRPr>
          </a:p>
          <a:p>
            <a:pPr indent="-234950" lvl="0" marL="457200" rtl="0" algn="l">
              <a:spcBef>
                <a:spcPts val="481"/>
              </a:spcBef>
              <a:spcAft>
                <a:spcPts val="0"/>
              </a:spcAft>
              <a:buSzPts val="100"/>
              <a:buFont typeface="Calibri"/>
              <a:buChar char="❏"/>
            </a:pPr>
            <a:r>
              <a:rPr lang="en-US" sz="2136" u="sng">
                <a:solidFill>
                  <a:schemeClr val="hlink"/>
                </a:solidFill>
                <a:latin typeface="Calibri"/>
                <a:ea typeface="Calibri"/>
                <a:cs typeface="Calibri"/>
                <a:sym typeface="Calibri"/>
                <a:hlinkClick r:id="rId4"/>
              </a:rPr>
              <a:t>https://studentaid.gov/announcements-events/pslf-limited-waiver</a:t>
            </a:r>
            <a:endParaRPr sz="100">
              <a:latin typeface="Calibri"/>
              <a:ea typeface="Calibri"/>
              <a:cs typeface="Calibri"/>
              <a:sym typeface="Calibri"/>
            </a:endParaRPr>
          </a:p>
          <a:p>
            <a:pPr indent="0" lvl="0" marL="457200" rtl="0" algn="l">
              <a:spcBef>
                <a:spcPts val="360"/>
              </a:spcBef>
              <a:spcAft>
                <a:spcPts val="0"/>
              </a:spcAft>
              <a:buNone/>
            </a:pPr>
            <a:r>
              <a:t/>
            </a:r>
            <a:endParaRPr sz="100">
              <a:latin typeface="Calibri"/>
              <a:ea typeface="Calibri"/>
              <a:cs typeface="Calibri"/>
              <a:sym typeface="Calibri"/>
            </a:endParaRPr>
          </a:p>
          <a:p>
            <a:pPr indent="0" lvl="0" marL="914400" rtl="0" algn="l">
              <a:spcBef>
                <a:spcPts val="360"/>
              </a:spcBef>
              <a:spcAft>
                <a:spcPts val="0"/>
              </a:spcAft>
              <a:buNone/>
            </a:pPr>
            <a:r>
              <a:t/>
            </a:r>
            <a:endParaRPr>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4"/>
          <p:cNvSpPr txBox="1"/>
          <p:nvPr>
            <p:ph type="title"/>
          </p:nvPr>
        </p:nvSpPr>
        <p:spPr>
          <a:xfrm>
            <a:off x="457200" y="704100"/>
            <a:ext cx="8229600" cy="1624800"/>
          </a:xfrm>
          <a:prstGeom prst="rect">
            <a:avLst/>
          </a:prstGeom>
        </p:spPr>
        <p:txBody>
          <a:bodyPr anchorCtr="0" anchor="b" bIns="0" lIns="0" spcFirstLastPara="1" rIns="0" wrap="square" tIns="45700">
            <a:noAutofit/>
          </a:bodyPr>
          <a:lstStyle/>
          <a:p>
            <a:pPr indent="0" lvl="0" marL="0" rtl="0" algn="ctr">
              <a:spcBef>
                <a:spcPts val="0"/>
              </a:spcBef>
              <a:spcAft>
                <a:spcPts val="0"/>
              </a:spcAft>
              <a:buSzPts val="990"/>
              <a:buNone/>
            </a:pPr>
            <a:r>
              <a:rPr lang="en-US" sz="3500">
                <a:solidFill>
                  <a:schemeClr val="dk1"/>
                </a:solidFill>
              </a:rPr>
              <a:t>Changes under the </a:t>
            </a:r>
            <a:endParaRPr sz="3500">
              <a:solidFill>
                <a:schemeClr val="dk1"/>
              </a:solidFill>
            </a:endParaRPr>
          </a:p>
          <a:p>
            <a:pPr indent="0" lvl="0" marL="0" rtl="0" algn="ctr">
              <a:spcBef>
                <a:spcPts val="0"/>
              </a:spcBef>
              <a:spcAft>
                <a:spcPts val="0"/>
              </a:spcAft>
              <a:buSzPts val="990"/>
              <a:buNone/>
            </a:pPr>
            <a:r>
              <a:rPr lang="en-US" sz="3500">
                <a:solidFill>
                  <a:schemeClr val="dk1"/>
                </a:solidFill>
              </a:rPr>
              <a:t>CARES Act / COVID forbearance for borrowers already in repayment</a:t>
            </a:r>
            <a:endParaRPr sz="3500">
              <a:solidFill>
                <a:schemeClr val="dk1"/>
              </a:solidFill>
            </a:endParaRPr>
          </a:p>
        </p:txBody>
      </p:sp>
      <p:sp>
        <p:nvSpPr>
          <p:cNvPr id="262" name="Google Shape;262;p44"/>
          <p:cNvSpPr txBox="1"/>
          <p:nvPr>
            <p:ph idx="1" type="body"/>
          </p:nvPr>
        </p:nvSpPr>
        <p:spPr>
          <a:xfrm>
            <a:off x="457200" y="2457451"/>
            <a:ext cx="8229600" cy="3867000"/>
          </a:xfrm>
          <a:prstGeom prst="rect">
            <a:avLst/>
          </a:prstGeom>
        </p:spPr>
        <p:txBody>
          <a:bodyPr anchorCtr="0" anchor="t" bIns="45700" lIns="91425" spcFirstLastPara="1" rIns="91425" wrap="square" tIns="45700">
            <a:normAutofit fontScale="85000" lnSpcReduction="20000"/>
          </a:bodyPr>
          <a:lstStyle/>
          <a:p>
            <a:pPr indent="-406717" lvl="0" marL="457200" rtl="0" algn="l">
              <a:spcBef>
                <a:spcPts val="360"/>
              </a:spcBef>
              <a:spcAft>
                <a:spcPts val="0"/>
              </a:spcAft>
              <a:buSzPct val="100000"/>
              <a:buFont typeface="Calibri"/>
              <a:buChar char="❏"/>
            </a:pPr>
            <a:r>
              <a:rPr lang="en-US" sz="3300">
                <a:latin typeface="Calibri"/>
                <a:ea typeface="Calibri"/>
                <a:cs typeface="Calibri"/>
                <a:sym typeface="Calibri"/>
              </a:rPr>
              <a:t>No payments due on qualifying loans</a:t>
            </a:r>
            <a:endParaRPr sz="3300">
              <a:latin typeface="Calibri"/>
              <a:ea typeface="Calibri"/>
              <a:cs typeface="Calibri"/>
              <a:sym typeface="Calibri"/>
            </a:endParaRPr>
          </a:p>
          <a:p>
            <a:pPr indent="0" lvl="0" marL="457200" rtl="0" algn="l">
              <a:spcBef>
                <a:spcPts val="360"/>
              </a:spcBef>
              <a:spcAft>
                <a:spcPts val="0"/>
              </a:spcAft>
              <a:buNone/>
            </a:pPr>
            <a:r>
              <a:t/>
            </a:r>
            <a:endParaRPr sz="3300">
              <a:latin typeface="Calibri"/>
              <a:ea typeface="Calibri"/>
              <a:cs typeface="Calibri"/>
              <a:sym typeface="Calibri"/>
            </a:endParaRPr>
          </a:p>
          <a:p>
            <a:pPr indent="-406717" lvl="0" marL="457200" rtl="0" algn="l">
              <a:spcBef>
                <a:spcPts val="360"/>
              </a:spcBef>
              <a:spcAft>
                <a:spcPts val="0"/>
              </a:spcAft>
              <a:buSzPct val="100000"/>
              <a:buFont typeface="Calibri"/>
              <a:buChar char="❏"/>
            </a:pPr>
            <a:r>
              <a:rPr lang="en-US" sz="3300">
                <a:latin typeface="Calibri"/>
                <a:ea typeface="Calibri"/>
                <a:cs typeface="Calibri"/>
                <a:sym typeface="Calibri"/>
              </a:rPr>
              <a:t>Zero interest charged on qualifying loans</a:t>
            </a:r>
            <a:endParaRPr sz="3300">
              <a:latin typeface="Calibri"/>
              <a:ea typeface="Calibri"/>
              <a:cs typeface="Calibri"/>
              <a:sym typeface="Calibri"/>
            </a:endParaRPr>
          </a:p>
          <a:p>
            <a:pPr indent="0" lvl="0" marL="457200" rtl="0" algn="l">
              <a:spcBef>
                <a:spcPts val="360"/>
              </a:spcBef>
              <a:spcAft>
                <a:spcPts val="0"/>
              </a:spcAft>
              <a:buNone/>
            </a:pPr>
            <a:r>
              <a:t/>
            </a:r>
            <a:endParaRPr sz="3300">
              <a:latin typeface="Calibri"/>
              <a:ea typeface="Calibri"/>
              <a:cs typeface="Calibri"/>
              <a:sym typeface="Calibri"/>
            </a:endParaRPr>
          </a:p>
          <a:p>
            <a:pPr indent="-406717" lvl="0" marL="457200" rtl="0" algn="l">
              <a:spcBef>
                <a:spcPts val="360"/>
              </a:spcBef>
              <a:spcAft>
                <a:spcPts val="0"/>
              </a:spcAft>
              <a:buSzPct val="100000"/>
              <a:buFont typeface="Calibri"/>
              <a:buChar char="❏"/>
            </a:pPr>
            <a:r>
              <a:rPr lang="en-US" sz="3300">
                <a:latin typeface="Calibri"/>
                <a:ea typeface="Calibri"/>
                <a:cs typeface="Calibri"/>
                <a:sym typeface="Calibri"/>
              </a:rPr>
              <a:t>Any and all payments you may have made on qualifying loans are refundable in full</a:t>
            </a:r>
            <a:endParaRPr sz="3300">
              <a:latin typeface="Calibri"/>
              <a:ea typeface="Calibri"/>
              <a:cs typeface="Calibri"/>
              <a:sym typeface="Calibri"/>
            </a:endParaRPr>
          </a:p>
          <a:p>
            <a:pPr indent="0" lvl="0" marL="457200" rtl="0" algn="l">
              <a:spcBef>
                <a:spcPts val="360"/>
              </a:spcBef>
              <a:spcAft>
                <a:spcPts val="0"/>
              </a:spcAft>
              <a:buNone/>
            </a:pPr>
            <a:r>
              <a:t/>
            </a:r>
            <a:endParaRPr sz="3300">
              <a:latin typeface="Calibri"/>
              <a:ea typeface="Calibri"/>
              <a:cs typeface="Calibri"/>
              <a:sym typeface="Calibri"/>
            </a:endParaRPr>
          </a:p>
          <a:p>
            <a:pPr indent="-406717" lvl="0" marL="457200" rtl="0" algn="l">
              <a:spcBef>
                <a:spcPts val="360"/>
              </a:spcBef>
              <a:spcAft>
                <a:spcPts val="0"/>
              </a:spcAft>
              <a:buSzPct val="100000"/>
              <a:buFont typeface="Calibri"/>
              <a:buChar char="❏"/>
            </a:pPr>
            <a:r>
              <a:rPr lang="en-US" sz="3300">
                <a:latin typeface="Calibri"/>
                <a:ea typeface="Calibri"/>
                <a:cs typeface="Calibri"/>
                <a:sym typeface="Calibri"/>
              </a:rPr>
              <a:t>Could well be extended past August 31st, 2022</a:t>
            </a:r>
            <a:endParaRPr sz="3300">
              <a:latin typeface="Calibri"/>
              <a:ea typeface="Calibri"/>
              <a:cs typeface="Calibri"/>
              <a:sym typeface="Calibri"/>
            </a:endParaRPr>
          </a:p>
          <a:p>
            <a:pPr indent="457200" lvl="0" marL="1371600" rtl="0" algn="l">
              <a:spcBef>
                <a:spcPts val="360"/>
              </a:spcBef>
              <a:spcAft>
                <a:spcPts val="0"/>
              </a:spcAft>
              <a:buNone/>
            </a:pPr>
            <a:r>
              <a:t/>
            </a:r>
            <a:endParaRPr sz="3300">
              <a:latin typeface="Calibri"/>
              <a:ea typeface="Calibri"/>
              <a:cs typeface="Calibri"/>
              <a:sym typeface="Calibri"/>
            </a:endParaRPr>
          </a:p>
          <a:p>
            <a:pPr indent="0" lvl="0" marL="0" rtl="0" algn="ctr">
              <a:spcBef>
                <a:spcPts val="360"/>
              </a:spcBef>
              <a:spcAft>
                <a:spcPts val="0"/>
              </a:spcAft>
              <a:buNone/>
            </a:pPr>
            <a:r>
              <a:rPr lang="en-US" sz="2594" u="sng">
                <a:solidFill>
                  <a:schemeClr val="hlink"/>
                </a:solidFill>
                <a:latin typeface="Calibri"/>
                <a:ea typeface="Calibri"/>
                <a:cs typeface="Calibri"/>
                <a:sym typeface="Calibri"/>
                <a:hlinkClick r:id="rId3"/>
              </a:rPr>
              <a:t>https://studentaid.gov/announcements-events/covid-19#covid-info</a:t>
            </a:r>
            <a:endParaRPr sz="2594">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5"/>
          <p:cNvSpPr txBox="1"/>
          <p:nvPr>
            <p:ph type="title"/>
          </p:nvPr>
        </p:nvSpPr>
        <p:spPr>
          <a:xfrm>
            <a:off x="457200" y="704100"/>
            <a:ext cx="8229600" cy="1553400"/>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lang="en-US" sz="3500">
                <a:solidFill>
                  <a:srgbClr val="062328"/>
                </a:solidFill>
              </a:rPr>
              <a:t>Changes </a:t>
            </a:r>
            <a:r>
              <a:rPr lang="en-US" sz="3500">
                <a:solidFill>
                  <a:srgbClr val="062328"/>
                </a:solidFill>
              </a:rPr>
              <a:t>under the Limited Waiver between 10/6/2021 and 10/31/2022</a:t>
            </a:r>
            <a:endParaRPr sz="3500">
              <a:solidFill>
                <a:srgbClr val="062328"/>
              </a:solidFill>
            </a:endParaRPr>
          </a:p>
        </p:txBody>
      </p:sp>
      <p:sp>
        <p:nvSpPr>
          <p:cNvPr id="268" name="Google Shape;268;p45"/>
          <p:cNvSpPr txBox="1"/>
          <p:nvPr>
            <p:ph idx="1" type="body"/>
          </p:nvPr>
        </p:nvSpPr>
        <p:spPr>
          <a:xfrm>
            <a:off x="457200" y="2428875"/>
            <a:ext cx="8229600" cy="3819600"/>
          </a:xfrm>
          <a:prstGeom prst="rect">
            <a:avLst/>
          </a:prstGeom>
          <a:noFill/>
          <a:ln>
            <a:noFill/>
          </a:ln>
        </p:spPr>
        <p:txBody>
          <a:bodyPr anchorCtr="0" anchor="t" bIns="45700" lIns="91425" spcFirstLastPara="1" rIns="91425" wrap="square" tIns="45700">
            <a:normAutofit fontScale="32500" lnSpcReduction="10000"/>
          </a:bodyPr>
          <a:lstStyle/>
          <a:p>
            <a:pPr indent="0" lvl="0" marL="0" rtl="0" algn="l">
              <a:spcBef>
                <a:spcPts val="0"/>
              </a:spcBef>
              <a:spcAft>
                <a:spcPts val="0"/>
              </a:spcAft>
              <a:buSzPct val="64074"/>
              <a:buNone/>
            </a:pPr>
            <a:r>
              <a:rPr lang="en-US" sz="7561">
                <a:latin typeface="Calibri"/>
                <a:ea typeface="Calibri"/>
                <a:cs typeface="Calibri"/>
                <a:sym typeface="Calibri"/>
              </a:rPr>
              <a:t>Arbitrary</a:t>
            </a:r>
            <a:r>
              <a:rPr lang="en-US" sz="7561">
                <a:latin typeface="Calibri"/>
                <a:ea typeface="Calibri"/>
                <a:cs typeface="Calibri"/>
                <a:sym typeface="Calibri"/>
              </a:rPr>
              <a:t> rules which disqualified significant numbers payments in the past have been waived, specifically:</a:t>
            </a:r>
            <a:endParaRPr sz="5061">
              <a:latin typeface="Calibri"/>
              <a:ea typeface="Calibri"/>
              <a:cs typeface="Calibri"/>
              <a:sym typeface="Calibri"/>
            </a:endParaRPr>
          </a:p>
          <a:p>
            <a:pPr indent="0" lvl="0" marL="0" rtl="0" algn="l">
              <a:spcBef>
                <a:spcPts val="408"/>
              </a:spcBef>
              <a:spcAft>
                <a:spcPts val="0"/>
              </a:spcAft>
              <a:buSzPct val="344180"/>
              <a:buNone/>
            </a:pPr>
            <a:r>
              <a:t/>
            </a:r>
            <a:endParaRPr sz="1407">
              <a:latin typeface="Calibri"/>
              <a:ea typeface="Calibri"/>
              <a:cs typeface="Calibri"/>
              <a:sym typeface="Calibri"/>
            </a:endParaRPr>
          </a:p>
          <a:p>
            <a:pPr indent="-384651" lvl="0" marL="457200" rtl="0" algn="l">
              <a:spcBef>
                <a:spcPts val="408"/>
              </a:spcBef>
              <a:spcAft>
                <a:spcPts val="0"/>
              </a:spcAft>
              <a:buSzPct val="100000"/>
              <a:buFont typeface="Calibri"/>
              <a:buChar char="❏"/>
            </a:pPr>
            <a:r>
              <a:rPr lang="en-US" sz="7561">
                <a:latin typeface="Calibri"/>
                <a:ea typeface="Calibri"/>
                <a:cs typeface="Calibri"/>
                <a:sym typeface="Calibri"/>
              </a:rPr>
              <a:t>Payments made </a:t>
            </a:r>
            <a:r>
              <a:rPr b="1" lang="en-US" sz="7561">
                <a:latin typeface="Calibri"/>
                <a:ea typeface="Calibri"/>
                <a:cs typeface="Calibri"/>
                <a:sym typeface="Calibri"/>
              </a:rPr>
              <a:t>prior to consolidation</a:t>
            </a:r>
            <a:endParaRPr b="1" sz="7561">
              <a:latin typeface="Calibri"/>
              <a:ea typeface="Calibri"/>
              <a:cs typeface="Calibri"/>
              <a:sym typeface="Calibri"/>
            </a:endParaRPr>
          </a:p>
          <a:p>
            <a:pPr indent="-369411" lvl="1" marL="914400" rtl="0" algn="l">
              <a:spcBef>
                <a:spcPts val="0"/>
              </a:spcBef>
              <a:spcAft>
                <a:spcPts val="0"/>
              </a:spcAft>
              <a:buSzPct val="100000"/>
              <a:buFont typeface="Calibri"/>
              <a:buChar char="❏"/>
            </a:pPr>
            <a:r>
              <a:rPr lang="en-US" sz="6823">
                <a:latin typeface="Calibri"/>
                <a:ea typeface="Calibri"/>
                <a:cs typeface="Calibri"/>
                <a:sym typeface="Calibri"/>
              </a:rPr>
              <a:t>So, it is now possible to consolidate ineligible loans </a:t>
            </a:r>
            <a:r>
              <a:rPr b="1" lang="en-US" sz="6823">
                <a:latin typeface="Calibri"/>
                <a:ea typeface="Calibri"/>
                <a:cs typeface="Calibri"/>
                <a:sym typeface="Calibri"/>
              </a:rPr>
              <a:t>without restarting the payment count at ZERO </a:t>
            </a:r>
            <a:r>
              <a:rPr lang="en-US" sz="6823">
                <a:latin typeface="Calibri"/>
                <a:ea typeface="Calibri"/>
                <a:cs typeface="Calibri"/>
                <a:sym typeface="Calibri"/>
              </a:rPr>
              <a:t>until 10/31/2022</a:t>
            </a:r>
            <a:endParaRPr sz="6823">
              <a:latin typeface="Calibri"/>
              <a:ea typeface="Calibri"/>
              <a:cs typeface="Calibri"/>
              <a:sym typeface="Calibri"/>
            </a:endParaRPr>
          </a:p>
          <a:p>
            <a:pPr indent="0" lvl="0" marL="914400" rtl="0" algn="l">
              <a:spcBef>
                <a:spcPts val="472"/>
              </a:spcBef>
              <a:spcAft>
                <a:spcPts val="0"/>
              </a:spcAft>
              <a:buNone/>
            </a:pPr>
            <a:r>
              <a:t/>
            </a:r>
            <a:endParaRPr sz="6823">
              <a:latin typeface="Calibri"/>
              <a:ea typeface="Calibri"/>
              <a:cs typeface="Calibri"/>
              <a:sym typeface="Calibri"/>
            </a:endParaRPr>
          </a:p>
          <a:p>
            <a:pPr indent="-371951" lvl="0" marL="457200" rtl="0" algn="l">
              <a:spcBef>
                <a:spcPts val="408"/>
              </a:spcBef>
              <a:spcAft>
                <a:spcPts val="0"/>
              </a:spcAft>
              <a:buSzPct val="91861"/>
              <a:buFont typeface="Calibri"/>
              <a:buChar char="❏"/>
            </a:pPr>
            <a:r>
              <a:rPr lang="en-US" sz="7561">
                <a:latin typeface="Calibri"/>
                <a:ea typeface="Calibri"/>
                <a:cs typeface="Calibri"/>
                <a:sym typeface="Calibri"/>
              </a:rPr>
              <a:t>Payments made while enrolled in a</a:t>
            </a:r>
            <a:r>
              <a:rPr lang="en-US" sz="7561">
                <a:latin typeface="Calibri"/>
                <a:ea typeface="Calibri"/>
                <a:cs typeface="Calibri"/>
                <a:sym typeface="Calibri"/>
              </a:rPr>
              <a:t> </a:t>
            </a:r>
            <a:r>
              <a:rPr b="1" lang="en-US" sz="7561">
                <a:latin typeface="Calibri"/>
                <a:ea typeface="Calibri"/>
                <a:cs typeface="Calibri"/>
                <a:sym typeface="Calibri"/>
              </a:rPr>
              <a:t>non-qualifying</a:t>
            </a:r>
            <a:r>
              <a:rPr lang="en-US" sz="7561">
                <a:latin typeface="Calibri"/>
                <a:ea typeface="Calibri"/>
                <a:cs typeface="Calibri"/>
                <a:sym typeface="Calibri"/>
              </a:rPr>
              <a:t> repayment plan</a:t>
            </a:r>
            <a:r>
              <a:rPr lang="en-US" sz="5061">
                <a:latin typeface="Calibri"/>
                <a:ea typeface="Calibri"/>
                <a:cs typeface="Calibri"/>
                <a:sym typeface="Calibri"/>
              </a:rPr>
              <a:t> </a:t>
            </a:r>
            <a:r>
              <a:rPr lang="en-US" sz="7561">
                <a:latin typeface="Calibri"/>
                <a:ea typeface="Calibri"/>
                <a:cs typeface="Calibri"/>
                <a:sym typeface="Calibri"/>
              </a:rPr>
              <a:t>and/or </a:t>
            </a:r>
            <a:r>
              <a:rPr b="1" lang="en-US" sz="7561">
                <a:latin typeface="Calibri"/>
                <a:ea typeface="Calibri"/>
                <a:cs typeface="Calibri"/>
                <a:sym typeface="Calibri"/>
              </a:rPr>
              <a:t>not </a:t>
            </a:r>
            <a:r>
              <a:rPr lang="en-US" sz="7561">
                <a:latin typeface="Calibri"/>
                <a:ea typeface="Calibri"/>
                <a:cs typeface="Calibri"/>
                <a:sym typeface="Calibri"/>
              </a:rPr>
              <a:t>made on time or in ful</a:t>
            </a:r>
            <a:r>
              <a:rPr lang="en-US" sz="6946">
                <a:latin typeface="Calibri"/>
                <a:ea typeface="Calibri"/>
                <a:cs typeface="Calibri"/>
                <a:sym typeface="Calibri"/>
              </a:rPr>
              <a:t>l</a:t>
            </a:r>
            <a:endParaRPr sz="6823">
              <a:latin typeface="Calibri"/>
              <a:ea typeface="Calibri"/>
              <a:cs typeface="Calibri"/>
              <a:sym typeface="Calibri"/>
            </a:endParaRPr>
          </a:p>
          <a:p>
            <a:pPr indent="0" lvl="0" marL="914400" rtl="0" algn="l">
              <a:spcBef>
                <a:spcPts val="472"/>
              </a:spcBef>
              <a:spcAft>
                <a:spcPts val="0"/>
              </a:spcAft>
              <a:buNone/>
            </a:pPr>
            <a:r>
              <a:t/>
            </a:r>
            <a:endParaRPr sz="6823">
              <a:latin typeface="Calibri"/>
              <a:ea typeface="Calibri"/>
              <a:cs typeface="Calibri"/>
              <a:sym typeface="Calibri"/>
            </a:endParaRPr>
          </a:p>
          <a:p>
            <a:pPr indent="0" lvl="0" marL="0" rtl="0" algn="ctr">
              <a:spcBef>
                <a:spcPts val="481"/>
              </a:spcBef>
              <a:spcAft>
                <a:spcPts val="0"/>
              </a:spcAft>
              <a:buNone/>
            </a:pPr>
            <a:r>
              <a:rPr lang="en-US" sz="6750" u="sng">
                <a:solidFill>
                  <a:schemeClr val="hlink"/>
                </a:solidFill>
                <a:latin typeface="Calibri"/>
                <a:ea typeface="Calibri"/>
                <a:cs typeface="Calibri"/>
                <a:sym typeface="Calibri"/>
                <a:hlinkClick r:id="rId3"/>
              </a:rPr>
              <a:t>https://studentaid.gov/announcements-events/pslf-limited-waiver</a:t>
            </a:r>
            <a:endParaRPr sz="675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8"/>
          <p:cNvSpPr txBox="1"/>
          <p:nvPr>
            <p:ph type="ctrTitle"/>
          </p:nvPr>
        </p:nvSpPr>
        <p:spPr>
          <a:xfrm>
            <a:off x="646200" y="3948475"/>
            <a:ext cx="7851600" cy="1684500"/>
          </a:xfrm>
          <a:prstGeom prst="rect">
            <a:avLst/>
          </a:prstGeom>
        </p:spPr>
        <p:txBody>
          <a:bodyPr anchorCtr="0" anchor="b" bIns="0" lIns="0" spcFirstLastPara="1" rIns="18275" wrap="square" tIns="0">
            <a:noAutofit/>
          </a:bodyPr>
          <a:lstStyle/>
          <a:p>
            <a:pPr indent="0" lvl="0" marL="0" rtl="0" algn="l">
              <a:lnSpc>
                <a:spcPct val="138000"/>
              </a:lnSpc>
              <a:spcBef>
                <a:spcPts val="0"/>
              </a:spcBef>
              <a:spcAft>
                <a:spcPts val="0"/>
              </a:spcAft>
              <a:buSzPts val="990"/>
              <a:buNone/>
            </a:pPr>
            <a:r>
              <a:t/>
            </a:r>
            <a:endParaRPr sz="2590">
              <a:solidFill>
                <a:schemeClr val="lt1"/>
              </a:solidFill>
            </a:endParaRPr>
          </a:p>
          <a:p>
            <a:pPr indent="0" lvl="0" marL="0" rtl="0" algn="ctr">
              <a:lnSpc>
                <a:spcPct val="138000"/>
              </a:lnSpc>
              <a:spcBef>
                <a:spcPts val="0"/>
              </a:spcBef>
              <a:spcAft>
                <a:spcPts val="0"/>
              </a:spcAft>
              <a:buClr>
                <a:schemeClr val="dk1"/>
              </a:buClr>
              <a:buSzPts val="990"/>
              <a:buFont typeface="Arial"/>
              <a:buNone/>
            </a:pPr>
            <a:r>
              <a:rPr lang="en-US" sz="2590">
                <a:solidFill>
                  <a:schemeClr val="lt1"/>
                </a:solidFill>
              </a:rPr>
              <a:t>ACRL/NELIG/NEC</a:t>
            </a:r>
            <a:endParaRPr sz="2590">
              <a:solidFill>
                <a:schemeClr val="lt1"/>
              </a:solidFill>
            </a:endParaRPr>
          </a:p>
          <a:p>
            <a:pPr indent="0" lvl="0" marL="0" rtl="0" algn="ctr">
              <a:lnSpc>
                <a:spcPct val="138000"/>
              </a:lnSpc>
              <a:spcBef>
                <a:spcPts val="0"/>
              </a:spcBef>
              <a:spcAft>
                <a:spcPts val="0"/>
              </a:spcAft>
              <a:buSzPts val="990"/>
              <a:buNone/>
            </a:pPr>
            <a:r>
              <a:rPr lang="en-US" sz="2590">
                <a:solidFill>
                  <a:schemeClr val="lt1"/>
                </a:solidFill>
              </a:rPr>
              <a:t>June 2nd, 2022</a:t>
            </a:r>
            <a:endParaRPr sz="2590">
              <a:solidFill>
                <a:schemeClr val="lt1"/>
              </a:solidFill>
            </a:endParaRPr>
          </a:p>
        </p:txBody>
      </p:sp>
      <p:sp>
        <p:nvSpPr>
          <p:cNvPr id="166" name="Google Shape;166;p28"/>
          <p:cNvSpPr txBox="1"/>
          <p:nvPr>
            <p:ph idx="1" type="subTitle"/>
          </p:nvPr>
        </p:nvSpPr>
        <p:spPr>
          <a:xfrm>
            <a:off x="644700" y="1545011"/>
            <a:ext cx="7854600" cy="1752600"/>
          </a:xfrm>
          <a:prstGeom prst="rect">
            <a:avLst/>
          </a:prstGeom>
        </p:spPr>
        <p:txBody>
          <a:bodyPr anchorCtr="0" anchor="t" bIns="45700" lIns="0" spcFirstLastPara="1" rIns="18275" wrap="square" tIns="45700">
            <a:normAutofit fontScale="92500" lnSpcReduction="20000"/>
          </a:bodyPr>
          <a:lstStyle/>
          <a:p>
            <a:pPr indent="0" lvl="0" marL="0" marR="0" rtl="0" algn="ctr">
              <a:spcBef>
                <a:spcPts val="0"/>
              </a:spcBef>
              <a:spcAft>
                <a:spcPts val="0"/>
              </a:spcAft>
              <a:buClr>
                <a:srgbClr val="4CE0EA"/>
              </a:buClr>
              <a:buSzPct val="100000"/>
              <a:buFont typeface="Calibri"/>
              <a:buNone/>
            </a:pPr>
            <a:r>
              <a:rPr b="1" lang="en-US" sz="4800">
                <a:latin typeface="Calibri"/>
                <a:ea typeface="Calibri"/>
                <a:cs typeface="Calibri"/>
                <a:sym typeface="Calibri"/>
              </a:rPr>
              <a:t>Public Service Loan Forgiveness and what recent changes mean for you</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6"/>
          <p:cNvSpPr txBox="1"/>
          <p:nvPr>
            <p:ph type="title"/>
          </p:nvPr>
        </p:nvSpPr>
        <p:spPr>
          <a:xfrm>
            <a:off x="457200" y="704102"/>
            <a:ext cx="8229600" cy="1838700"/>
          </a:xfrm>
          <a:prstGeom prst="rect">
            <a:avLst/>
          </a:prstGeom>
        </p:spPr>
        <p:txBody>
          <a:bodyPr anchorCtr="0" anchor="b" bIns="0" lIns="0" spcFirstLastPara="1" rIns="0" wrap="square" tIns="45700">
            <a:normAutofit/>
          </a:bodyPr>
          <a:lstStyle/>
          <a:p>
            <a:pPr indent="0" lvl="0" marL="0" rtl="0" algn="ctr">
              <a:spcBef>
                <a:spcPts val="0"/>
              </a:spcBef>
              <a:spcAft>
                <a:spcPts val="0"/>
              </a:spcAft>
              <a:buSzPts val="990"/>
              <a:buNone/>
            </a:pPr>
            <a:r>
              <a:rPr lang="en-US" sz="3500">
                <a:solidFill>
                  <a:schemeClr val="dk1"/>
                </a:solidFill>
              </a:rPr>
              <a:t>And more good news for those who lost credit for months in </a:t>
            </a:r>
            <a:r>
              <a:rPr lang="en-US" sz="3500">
                <a:solidFill>
                  <a:schemeClr val="dk1"/>
                </a:solidFill>
              </a:rPr>
              <a:t>forbearance</a:t>
            </a:r>
            <a:r>
              <a:rPr lang="en-US" sz="3500">
                <a:solidFill>
                  <a:schemeClr val="dk1"/>
                </a:solidFill>
              </a:rPr>
              <a:t> or deferment</a:t>
            </a:r>
            <a:endParaRPr sz="3500">
              <a:solidFill>
                <a:schemeClr val="dk1"/>
              </a:solidFill>
            </a:endParaRPr>
          </a:p>
        </p:txBody>
      </p:sp>
      <p:sp>
        <p:nvSpPr>
          <p:cNvPr id="274" name="Google Shape;274;p46"/>
          <p:cNvSpPr txBox="1"/>
          <p:nvPr>
            <p:ph idx="1" type="body"/>
          </p:nvPr>
        </p:nvSpPr>
        <p:spPr>
          <a:xfrm>
            <a:off x="457200" y="2847825"/>
            <a:ext cx="8229600" cy="3476700"/>
          </a:xfrm>
          <a:prstGeom prst="rect">
            <a:avLst/>
          </a:prstGeom>
        </p:spPr>
        <p:txBody>
          <a:bodyPr anchorCtr="0" anchor="t" bIns="45700" lIns="91425" spcFirstLastPara="1" rIns="91425" wrap="square" tIns="45700">
            <a:normAutofit fontScale="85000" lnSpcReduction="20000"/>
          </a:bodyPr>
          <a:lstStyle/>
          <a:p>
            <a:pPr indent="-368265" lvl="0" marL="457200" rtl="0" algn="l">
              <a:spcBef>
                <a:spcPts val="360"/>
              </a:spcBef>
              <a:spcAft>
                <a:spcPts val="0"/>
              </a:spcAft>
              <a:buSzPct val="74407"/>
              <a:buFont typeface="Calibri"/>
              <a:buChar char="❏"/>
            </a:pPr>
            <a:r>
              <a:rPr lang="en-US" sz="3477">
                <a:latin typeface="Calibri"/>
                <a:ea typeface="Calibri"/>
                <a:cs typeface="Calibri"/>
                <a:sym typeface="Calibri"/>
              </a:rPr>
              <a:t>12 consecutive and 36 or more cumulative months of forbearance will now qualify </a:t>
            </a:r>
            <a:endParaRPr sz="3477">
              <a:latin typeface="Calibri"/>
              <a:ea typeface="Calibri"/>
              <a:cs typeface="Calibri"/>
              <a:sym typeface="Calibri"/>
            </a:endParaRPr>
          </a:p>
          <a:p>
            <a:pPr indent="0" lvl="0" marL="0" rtl="0" algn="l">
              <a:spcBef>
                <a:spcPts val="360"/>
              </a:spcBef>
              <a:spcAft>
                <a:spcPts val="0"/>
              </a:spcAft>
              <a:buNone/>
            </a:pPr>
            <a:r>
              <a:t/>
            </a:r>
            <a:endParaRPr sz="3477">
              <a:latin typeface="Calibri"/>
              <a:ea typeface="Calibri"/>
              <a:cs typeface="Calibri"/>
              <a:sym typeface="Calibri"/>
            </a:endParaRPr>
          </a:p>
          <a:p>
            <a:pPr indent="-368265" lvl="0" marL="457200" rtl="0" algn="l">
              <a:spcBef>
                <a:spcPts val="360"/>
              </a:spcBef>
              <a:spcAft>
                <a:spcPts val="0"/>
              </a:spcAft>
              <a:buSzPct val="74407"/>
              <a:buFont typeface="Calibri"/>
              <a:buChar char="❏"/>
            </a:pPr>
            <a:r>
              <a:rPr lang="en-US" sz="3477">
                <a:latin typeface="Calibri"/>
                <a:ea typeface="Calibri"/>
                <a:cs typeface="Calibri"/>
                <a:sym typeface="Calibri"/>
              </a:rPr>
              <a:t>Any months of deferment (except for in-school deferment) from prior to 2013 will qualify</a:t>
            </a:r>
            <a:endParaRPr sz="3477">
              <a:latin typeface="Calibri"/>
              <a:ea typeface="Calibri"/>
              <a:cs typeface="Calibri"/>
              <a:sym typeface="Calibri"/>
            </a:endParaRPr>
          </a:p>
          <a:p>
            <a:pPr indent="0" lvl="0" marL="457200" rtl="0" algn="l">
              <a:spcBef>
                <a:spcPts val="360"/>
              </a:spcBef>
              <a:spcAft>
                <a:spcPts val="0"/>
              </a:spcAft>
              <a:buNone/>
            </a:pPr>
            <a:r>
              <a:t/>
            </a:r>
            <a:endParaRPr sz="3477">
              <a:latin typeface="Calibri"/>
              <a:ea typeface="Calibri"/>
              <a:cs typeface="Calibri"/>
              <a:sym typeface="Calibri"/>
            </a:endParaRPr>
          </a:p>
          <a:p>
            <a:pPr indent="-368265" lvl="0" marL="457200" rtl="0" algn="l">
              <a:spcBef>
                <a:spcPts val="360"/>
              </a:spcBef>
              <a:spcAft>
                <a:spcPts val="0"/>
              </a:spcAft>
              <a:buSzPct val="74407"/>
              <a:buFont typeface="Calibri"/>
              <a:buChar char="❏"/>
            </a:pPr>
            <a:r>
              <a:rPr lang="en-US" sz="3477">
                <a:latin typeface="Calibri"/>
                <a:ea typeface="Calibri"/>
                <a:cs typeface="Calibri"/>
                <a:sym typeface="Calibri"/>
              </a:rPr>
              <a:t>More changes may be announced</a:t>
            </a:r>
            <a:endParaRPr sz="3477">
              <a:latin typeface="Calibri"/>
              <a:ea typeface="Calibri"/>
              <a:cs typeface="Calibri"/>
              <a:sym typeface="Calibri"/>
            </a:endParaRPr>
          </a:p>
          <a:p>
            <a:pPr indent="0" lvl="0" marL="0" rtl="0" algn="l">
              <a:spcBef>
                <a:spcPts val="360"/>
              </a:spcBef>
              <a:spcAft>
                <a:spcPts val="0"/>
              </a:spcAft>
              <a:buNone/>
            </a:pPr>
            <a:r>
              <a:t/>
            </a:r>
            <a:endParaRPr>
              <a:latin typeface="Calibri"/>
              <a:ea typeface="Calibri"/>
              <a:cs typeface="Calibri"/>
              <a:sym typeface="Calibri"/>
            </a:endParaRPr>
          </a:p>
          <a:p>
            <a:pPr indent="0" lvl="0" marL="0" rtl="0" algn="ctr">
              <a:spcBef>
                <a:spcPts val="360"/>
              </a:spcBef>
              <a:spcAft>
                <a:spcPts val="0"/>
              </a:spcAft>
              <a:buNone/>
            </a:pPr>
            <a:r>
              <a:rPr lang="en-US" sz="2136" u="sng">
                <a:solidFill>
                  <a:schemeClr val="hlink"/>
                </a:solidFill>
                <a:latin typeface="Calibri"/>
                <a:ea typeface="Calibri"/>
                <a:cs typeface="Calibri"/>
                <a:sym typeface="Calibri"/>
              </a:rPr>
              <a:t>https://studentaid.gov/announcements-events/idr-account-adjustment</a:t>
            </a:r>
            <a:endParaRPr sz="100">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47"/>
          <p:cNvSpPr txBox="1"/>
          <p:nvPr>
            <p:ph type="title"/>
          </p:nvPr>
        </p:nvSpPr>
        <p:spPr>
          <a:xfrm>
            <a:off x="457200" y="704088"/>
            <a:ext cx="8229600" cy="2496312"/>
          </a:xfrm>
          <a:prstGeom prst="rect">
            <a:avLst/>
          </a:prstGeom>
          <a:noFill/>
          <a:ln>
            <a:noFill/>
          </a:ln>
        </p:spPr>
        <p:txBody>
          <a:bodyPr anchorCtr="0" anchor="b" bIns="0" lIns="0" spcFirstLastPara="1" rIns="0" wrap="square" tIns="45700">
            <a:normAutofit fontScale="90000"/>
          </a:bodyPr>
          <a:lstStyle/>
          <a:p>
            <a:pPr indent="0" lvl="0" marL="0" rtl="0" algn="l">
              <a:spcBef>
                <a:spcPts val="0"/>
              </a:spcBef>
              <a:spcAft>
                <a:spcPts val="0"/>
              </a:spcAft>
              <a:buClr>
                <a:srgbClr val="062328"/>
              </a:buClr>
              <a:buSzPct val="100000"/>
              <a:buFont typeface="Calibri"/>
              <a:buNone/>
            </a:pPr>
            <a:br>
              <a:rPr b="1" lang="en-US" sz="4000">
                <a:solidFill>
                  <a:srgbClr val="062328"/>
                </a:solidFill>
              </a:rPr>
            </a:br>
            <a:br>
              <a:rPr b="1" lang="en-US" sz="4000">
                <a:solidFill>
                  <a:srgbClr val="062328"/>
                </a:solidFill>
              </a:rPr>
            </a:br>
            <a:br>
              <a:rPr b="1" lang="en-US" sz="4000">
                <a:solidFill>
                  <a:srgbClr val="062328"/>
                </a:solidFill>
              </a:rPr>
            </a:br>
            <a:br>
              <a:rPr b="1" lang="en-US" sz="4000">
                <a:solidFill>
                  <a:srgbClr val="062328"/>
                </a:solidFill>
              </a:rPr>
            </a:br>
            <a:r>
              <a:rPr b="1" lang="en-US" sz="6700">
                <a:solidFill>
                  <a:srgbClr val="062328"/>
                </a:solidFill>
              </a:rPr>
              <a:t>But w</a:t>
            </a:r>
            <a:r>
              <a:rPr b="1" lang="en-US" sz="6700">
                <a:solidFill>
                  <a:srgbClr val="062328"/>
                </a:solidFill>
              </a:rPr>
              <a:t>hat does all that even mean? </a:t>
            </a:r>
            <a:endParaRPr b="1" sz="6700">
              <a:solidFill>
                <a:srgbClr val="062328"/>
              </a:solidFill>
            </a:endParaRPr>
          </a:p>
        </p:txBody>
      </p:sp>
      <p:sp>
        <p:nvSpPr>
          <p:cNvPr id="280" name="Google Shape;280;p47"/>
          <p:cNvSpPr txBox="1"/>
          <p:nvPr>
            <p:ph idx="1" type="body"/>
          </p:nvPr>
        </p:nvSpPr>
        <p:spPr>
          <a:xfrm>
            <a:off x="457200" y="4175475"/>
            <a:ext cx="8229600" cy="1004100"/>
          </a:xfrm>
          <a:prstGeom prst="rect">
            <a:avLst/>
          </a:prstGeom>
          <a:noFill/>
          <a:ln>
            <a:noFill/>
          </a:ln>
        </p:spPr>
        <p:txBody>
          <a:bodyPr anchorCtr="0" anchor="b" bIns="45700" lIns="91425" spcFirstLastPara="1" rIns="91425" wrap="square" tIns="45700">
            <a:normAutofit lnSpcReduction="10000"/>
          </a:bodyPr>
          <a:lstStyle/>
          <a:p>
            <a:pPr indent="0" lvl="0" marL="0" rtl="0" algn="r">
              <a:spcBef>
                <a:spcPts val="0"/>
              </a:spcBef>
              <a:spcAft>
                <a:spcPts val="0"/>
              </a:spcAft>
              <a:buSzPts val="5700"/>
              <a:buNone/>
            </a:pPr>
            <a:r>
              <a:rPr b="1" lang="en-US" sz="6000">
                <a:solidFill>
                  <a:srgbClr val="062328"/>
                </a:solidFill>
                <a:latin typeface="Calibri"/>
                <a:ea typeface="Calibri"/>
                <a:cs typeface="Calibri"/>
                <a:sym typeface="Calibri"/>
              </a:rPr>
              <a:t>And w</a:t>
            </a:r>
            <a:r>
              <a:rPr b="1" lang="en-US" sz="6000">
                <a:solidFill>
                  <a:srgbClr val="062328"/>
                </a:solidFill>
                <a:latin typeface="Calibri"/>
                <a:ea typeface="Calibri"/>
                <a:cs typeface="Calibri"/>
                <a:sym typeface="Calibri"/>
              </a:rPr>
              <a:t>here do I fit in?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48"/>
          <p:cNvSpPr txBox="1"/>
          <p:nvPr>
            <p:ph type="title"/>
          </p:nvPr>
        </p:nvSpPr>
        <p:spPr>
          <a:xfrm>
            <a:off x="457200" y="704088"/>
            <a:ext cx="8229600" cy="11430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a:solidFill>
                  <a:schemeClr val="dk1"/>
                </a:solidFill>
              </a:rPr>
              <a:t>Good News Everybody!</a:t>
            </a:r>
            <a:endParaRPr>
              <a:solidFill>
                <a:schemeClr val="dk1"/>
              </a:solidFill>
            </a:endParaRPr>
          </a:p>
        </p:txBody>
      </p:sp>
      <p:sp>
        <p:nvSpPr>
          <p:cNvPr id="286" name="Google Shape;286;p48"/>
          <p:cNvSpPr txBox="1"/>
          <p:nvPr>
            <p:ph idx="1" type="body"/>
          </p:nvPr>
        </p:nvSpPr>
        <p:spPr>
          <a:xfrm>
            <a:off x="457200" y="1935480"/>
            <a:ext cx="8229600" cy="43890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latin typeface="Calibri"/>
                <a:ea typeface="Calibri"/>
                <a:cs typeface="Calibri"/>
                <a:sym typeface="Calibri"/>
              </a:rPr>
              <a:t>Regardless of the (profound) lack of transparency right now about who will service loans, when and what periods of employment will eventually </a:t>
            </a:r>
            <a:r>
              <a:rPr lang="en-US">
                <a:latin typeface="Calibri"/>
                <a:ea typeface="Calibri"/>
                <a:cs typeface="Calibri"/>
                <a:sym typeface="Calibri"/>
              </a:rPr>
              <a:t>qualify…</a:t>
            </a:r>
            <a:endParaRPr>
              <a:latin typeface="Calibri"/>
              <a:ea typeface="Calibri"/>
              <a:cs typeface="Calibri"/>
              <a:sym typeface="Calibri"/>
            </a:endParaRPr>
          </a:p>
          <a:p>
            <a:pPr indent="0" lvl="0" marL="0" rtl="0" algn="l">
              <a:spcBef>
                <a:spcPts val="360"/>
              </a:spcBef>
              <a:spcAft>
                <a:spcPts val="0"/>
              </a:spcAft>
              <a:buNone/>
            </a:pPr>
            <a:r>
              <a:t/>
            </a:r>
            <a:endParaRPr sz="2800">
              <a:solidFill>
                <a:srgbClr val="062328"/>
              </a:solidFill>
              <a:latin typeface="Calibri"/>
              <a:ea typeface="Calibri"/>
              <a:cs typeface="Calibri"/>
              <a:sym typeface="Calibri"/>
            </a:endParaRPr>
          </a:p>
          <a:p>
            <a:pPr indent="0" lvl="0" marL="0" rtl="0" algn="l">
              <a:spcBef>
                <a:spcPts val="360"/>
              </a:spcBef>
              <a:spcAft>
                <a:spcPts val="0"/>
              </a:spcAft>
              <a:buNone/>
            </a:pPr>
            <a:r>
              <a:rPr b="1" lang="en-US" sz="4300">
                <a:solidFill>
                  <a:srgbClr val="062328"/>
                </a:solidFill>
                <a:latin typeface="Calibri"/>
                <a:ea typeface="Calibri"/>
                <a:cs typeface="Calibri"/>
                <a:sym typeface="Calibri"/>
              </a:rPr>
              <a:t>There are still only:</a:t>
            </a:r>
            <a:endParaRPr b="1" sz="4300">
              <a:solidFill>
                <a:srgbClr val="062328"/>
              </a:solidFill>
              <a:latin typeface="Calibri"/>
              <a:ea typeface="Calibri"/>
              <a:cs typeface="Calibri"/>
              <a:sym typeface="Calibri"/>
            </a:endParaRPr>
          </a:p>
          <a:p>
            <a:pPr indent="0" lvl="0" marL="0" rtl="0" algn="l">
              <a:spcBef>
                <a:spcPts val="360"/>
              </a:spcBef>
              <a:spcAft>
                <a:spcPts val="0"/>
              </a:spcAft>
              <a:buNone/>
            </a:pPr>
            <a:r>
              <a:rPr b="1" lang="en-US" sz="4300">
                <a:solidFill>
                  <a:srgbClr val="062328"/>
                </a:solidFill>
                <a:latin typeface="Calibri"/>
                <a:ea typeface="Calibri"/>
                <a:cs typeface="Calibri"/>
                <a:sym typeface="Calibri"/>
              </a:rPr>
              <a:t>3 sets of borrowers and </a:t>
            </a:r>
            <a:endParaRPr b="1" sz="4300">
              <a:solidFill>
                <a:srgbClr val="062328"/>
              </a:solidFill>
              <a:latin typeface="Calibri"/>
              <a:ea typeface="Calibri"/>
              <a:cs typeface="Calibri"/>
              <a:sym typeface="Calibri"/>
            </a:endParaRPr>
          </a:p>
          <a:p>
            <a:pPr indent="0" lvl="0" marL="0" rtl="0" algn="l">
              <a:spcBef>
                <a:spcPts val="360"/>
              </a:spcBef>
              <a:spcAft>
                <a:spcPts val="0"/>
              </a:spcAft>
              <a:buNone/>
            </a:pPr>
            <a:r>
              <a:rPr b="1" lang="en-US" sz="4300">
                <a:solidFill>
                  <a:srgbClr val="062328"/>
                </a:solidFill>
                <a:latin typeface="Calibri"/>
                <a:ea typeface="Calibri"/>
                <a:cs typeface="Calibri"/>
                <a:sym typeface="Calibri"/>
              </a:rPr>
              <a:t>3 ways to start</a:t>
            </a:r>
            <a:endParaRPr b="1" sz="4100">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49"/>
          <p:cNvSpPr txBox="1"/>
          <p:nvPr>
            <p:ph idx="1" type="body"/>
          </p:nvPr>
        </p:nvSpPr>
        <p:spPr>
          <a:xfrm>
            <a:off x="457200" y="1053375"/>
            <a:ext cx="8229600" cy="5937900"/>
          </a:xfrm>
          <a:prstGeom prst="rect">
            <a:avLst/>
          </a:prstGeom>
          <a:noFill/>
          <a:ln>
            <a:noFill/>
          </a:ln>
        </p:spPr>
        <p:txBody>
          <a:bodyPr anchorCtr="0" anchor="t" bIns="45700" lIns="91425" spcFirstLastPara="1" rIns="91425" wrap="square" tIns="45700">
            <a:normAutofit lnSpcReduction="20000"/>
          </a:bodyPr>
          <a:lstStyle/>
          <a:p>
            <a:pPr indent="-306070" lvl="0" marL="274320" rtl="0" algn="l">
              <a:spcBef>
                <a:spcPts val="0"/>
              </a:spcBef>
              <a:spcAft>
                <a:spcPts val="0"/>
              </a:spcAft>
              <a:buSzPts val="3540"/>
              <a:buFont typeface="Calibri"/>
              <a:buChar char="❏"/>
            </a:pPr>
            <a:r>
              <a:rPr lang="en-US" sz="3700">
                <a:latin typeface="Calibri"/>
                <a:ea typeface="Calibri"/>
                <a:cs typeface="Calibri"/>
                <a:sym typeface="Calibri"/>
              </a:rPr>
              <a:t>1 - Borrowers with </a:t>
            </a:r>
            <a:r>
              <a:rPr b="1" lang="en-US" sz="3700">
                <a:latin typeface="Calibri"/>
                <a:ea typeface="Calibri"/>
                <a:cs typeface="Calibri"/>
                <a:sym typeface="Calibri"/>
              </a:rPr>
              <a:t>any </a:t>
            </a:r>
            <a:r>
              <a:rPr lang="en-US" sz="3700">
                <a:latin typeface="Calibri"/>
                <a:ea typeface="Calibri"/>
                <a:cs typeface="Calibri"/>
                <a:sym typeface="Calibri"/>
              </a:rPr>
              <a:t>ineligible FFEL or Perkins loans </a:t>
            </a:r>
            <a:r>
              <a:rPr b="1" lang="en-US" sz="3700">
                <a:latin typeface="Calibri"/>
                <a:ea typeface="Calibri"/>
                <a:cs typeface="Calibri"/>
                <a:sym typeface="Calibri"/>
              </a:rPr>
              <a:t>must </a:t>
            </a:r>
            <a:r>
              <a:rPr lang="en-US" sz="3700">
                <a:latin typeface="Calibri"/>
                <a:ea typeface="Calibri"/>
                <a:cs typeface="Calibri"/>
                <a:sym typeface="Calibri"/>
              </a:rPr>
              <a:t>consolidate those loans</a:t>
            </a:r>
            <a:endParaRPr sz="3700">
              <a:latin typeface="Calibri"/>
              <a:ea typeface="Calibri"/>
              <a:cs typeface="Calibri"/>
              <a:sym typeface="Calibri"/>
            </a:endParaRPr>
          </a:p>
          <a:p>
            <a:pPr indent="0" lvl="0" marL="274320" rtl="0" algn="l">
              <a:spcBef>
                <a:spcPts val="0"/>
              </a:spcBef>
              <a:spcAft>
                <a:spcPts val="0"/>
              </a:spcAft>
              <a:buNone/>
            </a:pPr>
            <a:r>
              <a:t/>
            </a:r>
            <a:endParaRPr sz="2237">
              <a:latin typeface="Calibri"/>
              <a:ea typeface="Calibri"/>
              <a:cs typeface="Calibri"/>
              <a:sym typeface="Calibri"/>
            </a:endParaRPr>
          </a:p>
          <a:p>
            <a:pPr indent="-306070" lvl="0" marL="274320" rtl="0" algn="l">
              <a:spcBef>
                <a:spcPts val="640"/>
              </a:spcBef>
              <a:spcAft>
                <a:spcPts val="0"/>
              </a:spcAft>
              <a:buSzPts val="3540"/>
              <a:buFont typeface="Calibri"/>
              <a:buChar char="❏"/>
            </a:pPr>
            <a:r>
              <a:rPr lang="en-US" sz="3700">
                <a:latin typeface="Calibri"/>
                <a:ea typeface="Calibri"/>
                <a:cs typeface="Calibri"/>
                <a:sym typeface="Calibri"/>
              </a:rPr>
              <a:t>2 - Direct Loan borrowers who have </a:t>
            </a:r>
            <a:r>
              <a:rPr b="1" lang="en-US" sz="3700">
                <a:latin typeface="Calibri"/>
                <a:ea typeface="Calibri"/>
                <a:cs typeface="Calibri"/>
                <a:sym typeface="Calibri"/>
              </a:rPr>
              <a:t>never </a:t>
            </a:r>
            <a:r>
              <a:rPr lang="en-US" sz="3700">
                <a:latin typeface="Calibri"/>
                <a:ea typeface="Calibri"/>
                <a:cs typeface="Calibri"/>
                <a:sym typeface="Calibri"/>
              </a:rPr>
              <a:t>certified employment </a:t>
            </a:r>
            <a:r>
              <a:rPr b="1" lang="en-US" sz="3700">
                <a:latin typeface="Calibri"/>
                <a:ea typeface="Calibri"/>
                <a:cs typeface="Calibri"/>
                <a:sym typeface="Calibri"/>
              </a:rPr>
              <a:t>must </a:t>
            </a:r>
            <a:r>
              <a:rPr lang="en-US" sz="3700">
                <a:latin typeface="Calibri"/>
                <a:ea typeface="Calibri"/>
                <a:cs typeface="Calibri"/>
                <a:sym typeface="Calibri"/>
              </a:rPr>
              <a:t>certify their employment</a:t>
            </a:r>
            <a:endParaRPr sz="3400">
              <a:latin typeface="Calibri"/>
              <a:ea typeface="Calibri"/>
              <a:cs typeface="Calibri"/>
              <a:sym typeface="Calibri"/>
            </a:endParaRPr>
          </a:p>
          <a:p>
            <a:pPr indent="0" lvl="0" marL="640080" rtl="0" algn="l">
              <a:spcBef>
                <a:spcPts val="640"/>
              </a:spcBef>
              <a:spcAft>
                <a:spcPts val="0"/>
              </a:spcAft>
              <a:buNone/>
            </a:pPr>
            <a:r>
              <a:t/>
            </a:r>
            <a:endParaRPr sz="2200">
              <a:latin typeface="Calibri"/>
              <a:ea typeface="Calibri"/>
              <a:cs typeface="Calibri"/>
              <a:sym typeface="Calibri"/>
            </a:endParaRPr>
          </a:p>
          <a:p>
            <a:pPr indent="-306070" lvl="0" marL="274320" rtl="0" algn="l">
              <a:spcBef>
                <a:spcPts val="640"/>
              </a:spcBef>
              <a:spcAft>
                <a:spcPts val="0"/>
              </a:spcAft>
              <a:buSzPts val="3540"/>
              <a:buFont typeface="Calibri"/>
              <a:buChar char="❏"/>
            </a:pPr>
            <a:r>
              <a:rPr lang="en-US" sz="3700">
                <a:latin typeface="Calibri"/>
                <a:ea typeface="Calibri"/>
                <a:cs typeface="Calibri"/>
                <a:sym typeface="Calibri"/>
              </a:rPr>
              <a:t>3 - Direct Loan borrowers who have already certified their employment can continue to do so</a:t>
            </a:r>
            <a:endParaRPr sz="3700">
              <a:latin typeface="Calibri"/>
              <a:ea typeface="Calibri"/>
              <a:cs typeface="Calibri"/>
              <a:sym typeface="Calibri"/>
            </a:endParaRPr>
          </a:p>
          <a:p>
            <a:pPr indent="0" lvl="0" marL="274320" rtl="0" algn="l">
              <a:spcBef>
                <a:spcPts val="640"/>
              </a:spcBef>
              <a:spcAft>
                <a:spcPts val="0"/>
              </a:spcAft>
              <a:buNone/>
            </a:pPr>
            <a:r>
              <a:t/>
            </a:r>
            <a:endParaRPr sz="3200">
              <a:latin typeface="Calibri"/>
              <a:ea typeface="Calibri"/>
              <a:cs typeface="Calibri"/>
              <a:sym typeface="Calibri"/>
            </a:endParaRPr>
          </a:p>
          <a:p>
            <a:pPr indent="0" lvl="0" marL="0" rtl="0" algn="ctr">
              <a:spcBef>
                <a:spcPts val="480"/>
              </a:spcBef>
              <a:spcAft>
                <a:spcPts val="0"/>
              </a:spcAft>
              <a:buSzPts val="2280"/>
              <a:buNone/>
            </a:pPr>
            <a:r>
              <a:rPr lang="en-US" sz="1874" u="sng">
                <a:solidFill>
                  <a:schemeClr val="hlink"/>
                </a:solidFill>
                <a:latin typeface="Calibri"/>
                <a:ea typeface="Calibri"/>
                <a:cs typeface="Calibri"/>
                <a:sym typeface="Calibri"/>
                <a:hlinkClick r:id="rId3"/>
              </a:rPr>
              <a:t>https://studentaid.gov/announcements-events/pslf-limited-waiver#loan-types-next-steps</a:t>
            </a:r>
            <a:endParaRPr sz="227">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50"/>
          <p:cNvSpPr txBox="1"/>
          <p:nvPr>
            <p:ph type="ctrTitle"/>
          </p:nvPr>
        </p:nvSpPr>
        <p:spPr>
          <a:xfrm>
            <a:off x="609600" y="282600"/>
            <a:ext cx="7924800" cy="1470000"/>
          </a:xfrm>
          <a:prstGeom prst="rect">
            <a:avLst/>
          </a:prstGeom>
          <a:noFill/>
          <a:ln>
            <a:noFill/>
          </a:ln>
        </p:spPr>
        <p:txBody>
          <a:bodyPr anchorCtr="0" anchor="ctr" bIns="0" lIns="0" spcFirstLastPara="1" rIns="18275" wrap="square" tIns="0">
            <a:normAutofit/>
          </a:bodyPr>
          <a:lstStyle/>
          <a:p>
            <a:pPr indent="0" lvl="0" marL="0" rtl="0" algn="ctr">
              <a:spcBef>
                <a:spcPts val="0"/>
              </a:spcBef>
              <a:spcAft>
                <a:spcPts val="0"/>
              </a:spcAft>
              <a:buClr>
                <a:srgbClr val="4CE0EA"/>
              </a:buClr>
              <a:buSzPts val="6600"/>
              <a:buFont typeface="Calibri"/>
              <a:buNone/>
            </a:pPr>
            <a:r>
              <a:rPr lang="en-US" sz="6600">
                <a:solidFill>
                  <a:schemeClr val="lt1"/>
                </a:solidFill>
              </a:rPr>
              <a:t>Answer Question 1:</a:t>
            </a:r>
            <a:endParaRPr sz="6600">
              <a:solidFill>
                <a:schemeClr val="lt1"/>
              </a:solidFill>
            </a:endParaRPr>
          </a:p>
        </p:txBody>
      </p:sp>
      <p:sp>
        <p:nvSpPr>
          <p:cNvPr id="297" name="Google Shape;297;p50"/>
          <p:cNvSpPr txBox="1"/>
          <p:nvPr>
            <p:ph idx="1" type="subTitle"/>
          </p:nvPr>
        </p:nvSpPr>
        <p:spPr>
          <a:xfrm>
            <a:off x="1371600" y="1752600"/>
            <a:ext cx="6400800" cy="3886200"/>
          </a:xfrm>
          <a:prstGeom prst="rect">
            <a:avLst/>
          </a:prstGeom>
          <a:noFill/>
          <a:ln>
            <a:noFill/>
          </a:ln>
        </p:spPr>
        <p:txBody>
          <a:bodyPr anchorCtr="0" anchor="t" bIns="45700" lIns="0" spcFirstLastPara="1" rIns="18275" wrap="square" tIns="45700">
            <a:normAutofit/>
          </a:bodyPr>
          <a:lstStyle/>
          <a:p>
            <a:pPr indent="0" lvl="0" marL="0" rtl="0" algn="ctr">
              <a:spcBef>
                <a:spcPts val="0"/>
              </a:spcBef>
              <a:spcAft>
                <a:spcPts val="0"/>
              </a:spcAft>
              <a:buSzPts val="2280"/>
              <a:buNone/>
            </a:pPr>
            <a:r>
              <a:rPr lang="en-US">
                <a:solidFill>
                  <a:schemeClr val="lt1"/>
                </a:solidFill>
                <a:latin typeface="Calibri"/>
                <a:ea typeface="Calibri"/>
                <a:cs typeface="Calibri"/>
                <a:sym typeface="Calibri"/>
              </a:rPr>
              <a:t>Do you have Federal Student Loans in repayment, and have you worked full-time in Public </a:t>
            </a:r>
            <a:r>
              <a:rPr lang="en-US">
                <a:latin typeface="Calibri"/>
                <a:ea typeface="Calibri"/>
                <a:cs typeface="Calibri"/>
                <a:sym typeface="Calibri"/>
              </a:rPr>
              <a:t>S</a:t>
            </a:r>
            <a:r>
              <a:rPr lang="en-US">
                <a:solidFill>
                  <a:schemeClr val="lt1"/>
                </a:solidFill>
                <a:latin typeface="Calibri"/>
                <a:ea typeface="Calibri"/>
                <a:cs typeface="Calibri"/>
                <a:sym typeface="Calibri"/>
              </a:rPr>
              <a:t>ervice (or are you planning to)?</a:t>
            </a:r>
            <a:endParaRPr>
              <a:solidFill>
                <a:schemeClr val="lt1"/>
              </a:solidFill>
              <a:latin typeface="Calibri"/>
              <a:ea typeface="Calibri"/>
              <a:cs typeface="Calibri"/>
              <a:sym typeface="Calibri"/>
            </a:endParaRPr>
          </a:p>
        </p:txBody>
      </p:sp>
      <p:sp>
        <p:nvSpPr>
          <p:cNvPr id="298" name="Google Shape;298;p50">
            <a:hlinkClick action="ppaction://hlinksldjump" r:id="rId3"/>
          </p:cNvPr>
          <p:cNvSpPr/>
          <p:nvPr/>
        </p:nvSpPr>
        <p:spPr>
          <a:xfrm>
            <a:off x="18288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299" name="Google Shape;299;p50">
            <a:hlinkClick action="ppaction://hlinksldjump" r:id="rId4"/>
          </p:cNvPr>
          <p:cNvSpPr/>
          <p:nvPr/>
        </p:nvSpPr>
        <p:spPr>
          <a:xfrm>
            <a:off x="54102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00" name="Google Shape;300;p50"/>
          <p:cNvSpPr txBox="1"/>
          <p:nvPr/>
        </p:nvSpPr>
        <p:spPr>
          <a:xfrm>
            <a:off x="5791200" y="3713088"/>
            <a:ext cx="16764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01" name="Google Shape;301;p50"/>
          <p:cNvSpPr txBox="1"/>
          <p:nvPr/>
        </p:nvSpPr>
        <p:spPr>
          <a:xfrm>
            <a:off x="2552700" y="3788229"/>
            <a:ext cx="838200" cy="49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lt1"/>
                </a:solidFill>
                <a:latin typeface="Calibri"/>
                <a:ea typeface="Calibri"/>
                <a:cs typeface="Calibri"/>
                <a:sym typeface="Calibri"/>
              </a:rPr>
              <a:t>YES</a:t>
            </a:r>
            <a:endParaRPr sz="2600">
              <a:solidFill>
                <a:schemeClr val="lt1"/>
              </a:solidFill>
              <a:latin typeface="Calibri"/>
              <a:ea typeface="Calibri"/>
              <a:cs typeface="Calibri"/>
              <a:sym typeface="Calibri"/>
            </a:endParaRPr>
          </a:p>
        </p:txBody>
      </p:sp>
      <p:sp>
        <p:nvSpPr>
          <p:cNvPr id="302" name="Google Shape;302;p50"/>
          <p:cNvSpPr txBox="1"/>
          <p:nvPr/>
        </p:nvSpPr>
        <p:spPr>
          <a:xfrm>
            <a:off x="6267450" y="3788229"/>
            <a:ext cx="723900" cy="492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lt1"/>
                </a:solidFill>
                <a:latin typeface="Calibri"/>
                <a:ea typeface="Calibri"/>
                <a:cs typeface="Calibri"/>
                <a:sym typeface="Calibri"/>
              </a:rPr>
              <a:t>NO</a:t>
            </a:r>
            <a:endParaRPr sz="2600">
              <a:solidFill>
                <a:schemeClr val="lt1"/>
              </a:solidFill>
              <a:latin typeface="Calibri"/>
              <a:ea typeface="Calibri"/>
              <a:cs typeface="Calibri"/>
              <a:sym typeface="Calibri"/>
            </a:endParaRPr>
          </a:p>
        </p:txBody>
      </p:sp>
      <p:sp>
        <p:nvSpPr>
          <p:cNvPr id="303" name="Google Shape;303;p50"/>
          <p:cNvSpPr/>
          <p:nvPr/>
        </p:nvSpPr>
        <p:spPr>
          <a:xfrm rot="10800000">
            <a:off x="3080657" y="4637668"/>
            <a:ext cx="838200" cy="838200"/>
          </a:xfrm>
          <a:prstGeom prst="bentArrow">
            <a:avLst>
              <a:gd fmla="val 25000" name="adj1"/>
              <a:gd fmla="val 25000"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04" name="Google Shape;304;p50"/>
          <p:cNvSpPr/>
          <p:nvPr/>
        </p:nvSpPr>
        <p:spPr>
          <a:xfrm flipH="1" rot="10800000">
            <a:off x="5676901" y="4648553"/>
            <a:ext cx="827314" cy="881744"/>
          </a:xfrm>
          <a:prstGeom prst="bentArrow">
            <a:avLst>
              <a:gd fmla="val 25000" name="adj1"/>
              <a:gd fmla="val 24351"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05" name="Google Shape;305;p50"/>
          <p:cNvSpPr txBox="1"/>
          <p:nvPr/>
        </p:nvSpPr>
        <p:spPr>
          <a:xfrm>
            <a:off x="6580414" y="5058612"/>
            <a:ext cx="2563500" cy="1754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You are not eligible.  Even under the Limited Waiver, PSLF requires loans in repayment and full-time work in Public Service </a:t>
            </a:r>
            <a:r>
              <a:rPr lang="en-US" sz="1800" u="sng">
                <a:solidFill>
                  <a:schemeClr val="lt1"/>
                </a:solidFill>
                <a:latin typeface="Calibri"/>
                <a:ea typeface="Calibri"/>
                <a:cs typeface="Calibri"/>
                <a:sym typeface="Calibri"/>
                <a:hlinkClick action="ppaction://hlinksldjump" r:id="rId5">
                  <a:extLst>
                    <a:ext uri="{A12FA001-AC4F-418D-AE19-62706E023703}">
                      <ahyp:hlinkClr val="tx"/>
                    </a:ext>
                  </a:extLst>
                </a:hlinkClick>
              </a:rPr>
              <a:t>(More Info)</a:t>
            </a:r>
            <a:endParaRPr sz="1800">
              <a:solidFill>
                <a:schemeClr val="lt1"/>
              </a:solidFill>
              <a:latin typeface="Calibri"/>
              <a:ea typeface="Calibri"/>
              <a:cs typeface="Calibri"/>
              <a:sym typeface="Calibri"/>
            </a:endParaRPr>
          </a:p>
        </p:txBody>
      </p:sp>
      <p:sp>
        <p:nvSpPr>
          <p:cNvPr id="306" name="Google Shape;306;p50"/>
          <p:cNvSpPr txBox="1"/>
          <p:nvPr/>
        </p:nvSpPr>
        <p:spPr>
          <a:xfrm>
            <a:off x="952500" y="5062565"/>
            <a:ext cx="243840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PSLF and the Limited Waiver might help you!</a:t>
            </a:r>
            <a:endParaRPr>
              <a:latin typeface="Calibri"/>
              <a:ea typeface="Calibri"/>
              <a:cs typeface="Calibri"/>
              <a:sym typeface="Calibri"/>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Skip to </a:t>
            </a:r>
            <a:r>
              <a:rPr lang="en-US" sz="1800" u="sng">
                <a:solidFill>
                  <a:schemeClr val="lt1"/>
                </a:solidFill>
                <a:latin typeface="Calibri"/>
                <a:ea typeface="Calibri"/>
                <a:cs typeface="Calibri"/>
                <a:sym typeface="Calibri"/>
                <a:hlinkClick action="ppaction://hlinksldjump" r:id="rId6">
                  <a:extLst>
                    <a:ext uri="{A12FA001-AC4F-418D-AE19-62706E023703}">
                      <ahyp:hlinkClr val="tx"/>
                    </a:ext>
                  </a:extLst>
                </a:hlinkClick>
              </a:rPr>
              <a:t>Question 2</a:t>
            </a:r>
            <a:endParaRPr sz="1800">
              <a:solidFill>
                <a:schemeClr val="lt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51"/>
          <p:cNvSpPr txBox="1"/>
          <p:nvPr>
            <p:ph type="ctrTitle"/>
          </p:nvPr>
        </p:nvSpPr>
        <p:spPr>
          <a:xfrm>
            <a:off x="646200" y="453800"/>
            <a:ext cx="7851600" cy="1066800"/>
          </a:xfrm>
          <a:prstGeom prst="rect">
            <a:avLst/>
          </a:prstGeom>
          <a:noFill/>
          <a:ln>
            <a:noFill/>
          </a:ln>
        </p:spPr>
        <p:txBody>
          <a:bodyPr anchorCtr="0" anchor="b" bIns="0" lIns="0" spcFirstLastPara="1" rIns="18275" wrap="square" tIns="0">
            <a:normAutofit/>
          </a:bodyPr>
          <a:lstStyle/>
          <a:p>
            <a:pPr indent="0" lvl="0" marL="0" rtl="0" algn="ctr">
              <a:spcBef>
                <a:spcPts val="0"/>
              </a:spcBef>
              <a:spcAft>
                <a:spcPts val="0"/>
              </a:spcAft>
              <a:buClr>
                <a:srgbClr val="4CE0EA"/>
              </a:buClr>
              <a:buSzPts val="6600"/>
              <a:buFont typeface="Calibri"/>
              <a:buNone/>
            </a:pPr>
            <a:r>
              <a:rPr b="1" lang="en-US" sz="6600">
                <a:solidFill>
                  <a:schemeClr val="lt1"/>
                </a:solidFill>
              </a:rPr>
              <a:t>Answer Question</a:t>
            </a:r>
            <a:r>
              <a:rPr lang="en-US" sz="6600">
                <a:solidFill>
                  <a:schemeClr val="lt1"/>
                </a:solidFill>
              </a:rPr>
              <a:t> </a:t>
            </a:r>
            <a:r>
              <a:rPr b="1" lang="en-US" sz="6600">
                <a:solidFill>
                  <a:schemeClr val="lt1"/>
                </a:solidFill>
              </a:rPr>
              <a:t>2:</a:t>
            </a:r>
            <a:endParaRPr sz="6600">
              <a:solidFill>
                <a:schemeClr val="lt1"/>
              </a:solidFill>
            </a:endParaRPr>
          </a:p>
        </p:txBody>
      </p:sp>
      <p:sp>
        <p:nvSpPr>
          <p:cNvPr id="312" name="Google Shape;312;p51"/>
          <p:cNvSpPr txBox="1"/>
          <p:nvPr>
            <p:ph idx="1" type="subTitle"/>
          </p:nvPr>
        </p:nvSpPr>
        <p:spPr>
          <a:xfrm>
            <a:off x="533400" y="1970849"/>
            <a:ext cx="7854600" cy="3010200"/>
          </a:xfrm>
          <a:prstGeom prst="rect">
            <a:avLst/>
          </a:prstGeom>
          <a:noFill/>
          <a:ln>
            <a:noFill/>
          </a:ln>
        </p:spPr>
        <p:txBody>
          <a:bodyPr anchorCtr="0" anchor="t" bIns="45700" lIns="0" spcFirstLastPara="1" rIns="18275" wrap="square" tIns="45700">
            <a:normAutofit/>
          </a:bodyPr>
          <a:lstStyle/>
          <a:p>
            <a:pPr indent="0" lvl="0" marL="0" rtl="0" algn="ctr">
              <a:spcBef>
                <a:spcPts val="0"/>
              </a:spcBef>
              <a:spcAft>
                <a:spcPts val="0"/>
              </a:spcAft>
              <a:buSzPts val="2470"/>
              <a:buNone/>
            </a:pPr>
            <a:r>
              <a:rPr lang="en-US">
                <a:latin typeface="Calibri"/>
                <a:ea typeface="Calibri"/>
                <a:cs typeface="Calibri"/>
                <a:sym typeface="Calibri"/>
              </a:rPr>
              <a:t>Do you know what TYPE of loan(s) you have? </a:t>
            </a:r>
            <a:endParaRPr>
              <a:latin typeface="Calibri"/>
              <a:ea typeface="Calibri"/>
              <a:cs typeface="Calibri"/>
              <a:sym typeface="Calibri"/>
            </a:endParaRPr>
          </a:p>
          <a:p>
            <a:pPr indent="0" lvl="0" marL="0" rtl="0" algn="ctr">
              <a:spcBef>
                <a:spcPts val="520"/>
              </a:spcBef>
              <a:spcAft>
                <a:spcPts val="0"/>
              </a:spcAft>
              <a:buSzPts val="2470"/>
              <a:buNone/>
            </a:pPr>
            <a:r>
              <a:rPr lang="en-US">
                <a:latin typeface="Calibri"/>
                <a:ea typeface="Calibri"/>
                <a:cs typeface="Calibri"/>
                <a:sym typeface="Calibri"/>
              </a:rPr>
              <a:t>There’s more than one kind of loan</a:t>
            </a:r>
            <a:endParaRPr>
              <a:latin typeface="Calibri"/>
              <a:ea typeface="Calibri"/>
              <a:cs typeface="Calibri"/>
              <a:sym typeface="Calibri"/>
            </a:endParaRPr>
          </a:p>
        </p:txBody>
      </p:sp>
      <p:sp>
        <p:nvSpPr>
          <p:cNvPr id="313" name="Google Shape;313;p51">
            <a:hlinkClick action="ppaction://hlinksldjump" r:id="rId3"/>
          </p:cNvPr>
          <p:cNvSpPr/>
          <p:nvPr/>
        </p:nvSpPr>
        <p:spPr>
          <a:xfrm>
            <a:off x="18288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14" name="Google Shape;314;p51">
            <a:hlinkClick action="ppaction://hlinksldjump" r:id="rId4"/>
          </p:cNvPr>
          <p:cNvSpPr/>
          <p:nvPr/>
        </p:nvSpPr>
        <p:spPr>
          <a:xfrm>
            <a:off x="54102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15" name="Google Shape;315;p51">
            <a:hlinkClick action="ppaction://hlinksldjump" r:id="rId5"/>
          </p:cNvPr>
          <p:cNvSpPr txBox="1"/>
          <p:nvPr/>
        </p:nvSpPr>
        <p:spPr>
          <a:xfrm>
            <a:off x="2057400" y="3745039"/>
            <a:ext cx="1828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16" name="Google Shape;316;p51"/>
          <p:cNvSpPr txBox="1"/>
          <p:nvPr/>
        </p:nvSpPr>
        <p:spPr>
          <a:xfrm>
            <a:off x="2552700" y="3788229"/>
            <a:ext cx="8382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YES</a:t>
            </a:r>
            <a:endParaRPr sz="2800">
              <a:solidFill>
                <a:schemeClr val="lt1"/>
              </a:solidFill>
              <a:latin typeface="Calibri"/>
              <a:ea typeface="Calibri"/>
              <a:cs typeface="Calibri"/>
              <a:sym typeface="Calibri"/>
            </a:endParaRPr>
          </a:p>
        </p:txBody>
      </p:sp>
      <p:sp>
        <p:nvSpPr>
          <p:cNvPr id="317" name="Google Shape;317;p51"/>
          <p:cNvSpPr txBox="1"/>
          <p:nvPr/>
        </p:nvSpPr>
        <p:spPr>
          <a:xfrm>
            <a:off x="6267450" y="3788229"/>
            <a:ext cx="7239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NO</a:t>
            </a:r>
            <a:endParaRPr sz="2400">
              <a:solidFill>
                <a:schemeClr val="lt1"/>
              </a:solidFill>
              <a:latin typeface="Calibri"/>
              <a:ea typeface="Calibri"/>
              <a:cs typeface="Calibri"/>
              <a:sym typeface="Calibri"/>
            </a:endParaRPr>
          </a:p>
        </p:txBody>
      </p:sp>
      <p:sp>
        <p:nvSpPr>
          <p:cNvPr id="318" name="Google Shape;318;p51"/>
          <p:cNvSpPr/>
          <p:nvPr/>
        </p:nvSpPr>
        <p:spPr>
          <a:xfrm rot="10800000">
            <a:off x="3080657" y="4637668"/>
            <a:ext cx="838200" cy="838200"/>
          </a:xfrm>
          <a:prstGeom prst="bentArrow">
            <a:avLst>
              <a:gd fmla="val 25000" name="adj1"/>
              <a:gd fmla="val 25000"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19" name="Google Shape;319;p51"/>
          <p:cNvSpPr/>
          <p:nvPr/>
        </p:nvSpPr>
        <p:spPr>
          <a:xfrm flipH="1" rot="10800000">
            <a:off x="5676901" y="4648553"/>
            <a:ext cx="827314" cy="881744"/>
          </a:xfrm>
          <a:prstGeom prst="bentArrow">
            <a:avLst>
              <a:gd fmla="val 25000" name="adj1"/>
              <a:gd fmla="val 24351"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20" name="Google Shape;320;p51"/>
          <p:cNvSpPr txBox="1"/>
          <p:nvPr/>
        </p:nvSpPr>
        <p:spPr>
          <a:xfrm>
            <a:off x="511629" y="5056768"/>
            <a:ext cx="24384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PSLF might help you!</a:t>
            </a:r>
            <a:endParaRPr>
              <a:latin typeface="Calibri"/>
              <a:ea typeface="Calibri"/>
              <a:cs typeface="Calibri"/>
              <a:sym typeface="Calibri"/>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Skip to </a:t>
            </a:r>
            <a:r>
              <a:rPr lang="en-US" sz="1800" u="sng">
                <a:solidFill>
                  <a:schemeClr val="lt1"/>
                </a:solidFill>
                <a:latin typeface="Calibri"/>
                <a:ea typeface="Calibri"/>
                <a:cs typeface="Calibri"/>
                <a:sym typeface="Calibri"/>
                <a:hlinkClick action="ppaction://hlinksldjump" r:id="rId6">
                  <a:extLst>
                    <a:ext uri="{A12FA001-AC4F-418D-AE19-62706E023703}">
                      <ahyp:hlinkClr val="tx"/>
                    </a:ext>
                  </a:extLst>
                </a:hlinkClick>
              </a:rPr>
              <a:t>Question 3</a:t>
            </a:r>
            <a:endParaRPr sz="1800">
              <a:solidFill>
                <a:schemeClr val="lt1"/>
              </a:solidFill>
              <a:latin typeface="Calibri"/>
              <a:ea typeface="Calibri"/>
              <a:cs typeface="Calibri"/>
              <a:sym typeface="Calibri"/>
            </a:endParaRPr>
          </a:p>
        </p:txBody>
      </p:sp>
      <p:sp>
        <p:nvSpPr>
          <p:cNvPr id="321" name="Google Shape;321;p51"/>
          <p:cNvSpPr txBox="1"/>
          <p:nvPr/>
        </p:nvSpPr>
        <p:spPr>
          <a:xfrm>
            <a:off x="6553200" y="5056768"/>
            <a:ext cx="2209800" cy="1477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PSLF might help you!</a:t>
            </a:r>
            <a:endParaRPr>
              <a:latin typeface="Calibri"/>
              <a:ea typeface="Calibri"/>
              <a:cs typeface="Calibri"/>
              <a:sym typeface="Calibri"/>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Your loan type(s) determine what you need to do</a:t>
            </a:r>
            <a:endParaRPr>
              <a:latin typeface="Calibri"/>
              <a:ea typeface="Calibri"/>
              <a:cs typeface="Calibri"/>
              <a:sym typeface="Calibri"/>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Go to </a:t>
            </a:r>
            <a:r>
              <a:rPr lang="en-US" sz="1800" u="sng">
                <a:solidFill>
                  <a:schemeClr val="lt1"/>
                </a:solidFill>
                <a:latin typeface="Calibri"/>
                <a:ea typeface="Calibri"/>
                <a:cs typeface="Calibri"/>
                <a:sym typeface="Calibri"/>
                <a:hlinkClick action="ppaction://hlinksldjump" r:id="rId7">
                  <a:extLst>
                    <a:ext uri="{A12FA001-AC4F-418D-AE19-62706E023703}">
                      <ahyp:hlinkClr val="tx"/>
                    </a:ext>
                  </a:extLst>
                </a:hlinkClick>
              </a:rPr>
              <a:t>Action 1</a:t>
            </a:r>
            <a:endParaRPr sz="1800">
              <a:solidFill>
                <a:schemeClr val="l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52"/>
          <p:cNvSpPr txBox="1"/>
          <p:nvPr>
            <p:ph type="ctrTitle"/>
          </p:nvPr>
        </p:nvSpPr>
        <p:spPr>
          <a:xfrm>
            <a:off x="646175" y="286325"/>
            <a:ext cx="7851600" cy="1458900"/>
          </a:xfrm>
          <a:prstGeom prst="rect">
            <a:avLst/>
          </a:prstGeom>
          <a:noFill/>
          <a:ln>
            <a:noFill/>
          </a:ln>
        </p:spPr>
        <p:txBody>
          <a:bodyPr anchorCtr="0" anchor="ctr" bIns="0" lIns="0" spcFirstLastPara="1" rIns="18275" wrap="square" tIns="0">
            <a:normAutofit/>
          </a:bodyPr>
          <a:lstStyle/>
          <a:p>
            <a:pPr indent="0" lvl="0" marL="0" rtl="0" algn="ctr">
              <a:spcBef>
                <a:spcPts val="0"/>
              </a:spcBef>
              <a:spcAft>
                <a:spcPts val="0"/>
              </a:spcAft>
              <a:buClr>
                <a:srgbClr val="4CE0EA"/>
              </a:buClr>
              <a:buSzPts val="6600"/>
              <a:buFont typeface="Calibri"/>
              <a:buNone/>
            </a:pPr>
            <a:r>
              <a:rPr b="1" lang="en-US" sz="6600">
                <a:solidFill>
                  <a:schemeClr val="lt1"/>
                </a:solidFill>
              </a:rPr>
              <a:t>Answer Question 3:</a:t>
            </a:r>
            <a:endParaRPr>
              <a:solidFill>
                <a:schemeClr val="lt1"/>
              </a:solidFill>
            </a:endParaRPr>
          </a:p>
        </p:txBody>
      </p:sp>
      <p:sp>
        <p:nvSpPr>
          <p:cNvPr id="327" name="Google Shape;327;p52"/>
          <p:cNvSpPr txBox="1"/>
          <p:nvPr>
            <p:ph idx="1" type="subTitle"/>
          </p:nvPr>
        </p:nvSpPr>
        <p:spPr>
          <a:xfrm>
            <a:off x="533400" y="1905000"/>
            <a:ext cx="7854696" cy="3076136"/>
          </a:xfrm>
          <a:prstGeom prst="rect">
            <a:avLst/>
          </a:prstGeom>
          <a:noFill/>
          <a:ln>
            <a:noFill/>
          </a:ln>
        </p:spPr>
        <p:txBody>
          <a:bodyPr anchorCtr="0" anchor="t" bIns="45700" lIns="0" spcFirstLastPara="1" rIns="18275" wrap="square" tIns="45700">
            <a:normAutofit/>
          </a:bodyPr>
          <a:lstStyle/>
          <a:p>
            <a:pPr indent="0" lvl="0" marL="0" rtl="0" algn="ctr">
              <a:spcBef>
                <a:spcPts val="0"/>
              </a:spcBef>
              <a:spcAft>
                <a:spcPts val="0"/>
              </a:spcAft>
              <a:buSzPts val="2660"/>
              <a:buNone/>
            </a:pPr>
            <a:r>
              <a:rPr lang="en-US" sz="2400">
                <a:latin typeface="Calibri"/>
                <a:ea typeface="Calibri"/>
                <a:cs typeface="Calibri"/>
                <a:sym typeface="Calibri"/>
              </a:rPr>
              <a:t>Do you know, or did your Aid Summary show, </a:t>
            </a:r>
            <a:endParaRPr sz="2400">
              <a:latin typeface="Calibri"/>
              <a:ea typeface="Calibri"/>
              <a:cs typeface="Calibri"/>
              <a:sym typeface="Calibri"/>
            </a:endParaRPr>
          </a:p>
          <a:p>
            <a:pPr indent="0" lvl="0" marL="0" rtl="0" algn="ctr">
              <a:spcBef>
                <a:spcPts val="560"/>
              </a:spcBef>
              <a:spcAft>
                <a:spcPts val="0"/>
              </a:spcAft>
              <a:buSzPts val="2660"/>
              <a:buNone/>
            </a:pPr>
            <a:r>
              <a:rPr lang="en-US" sz="2400">
                <a:latin typeface="Calibri"/>
                <a:ea typeface="Calibri"/>
                <a:cs typeface="Calibri"/>
                <a:sym typeface="Calibri"/>
              </a:rPr>
              <a:t>that you have FFEL or Perkins Loan(s)?</a:t>
            </a:r>
            <a:endParaRPr sz="2400">
              <a:latin typeface="Calibri"/>
              <a:ea typeface="Calibri"/>
              <a:cs typeface="Calibri"/>
              <a:sym typeface="Calibri"/>
            </a:endParaRPr>
          </a:p>
          <a:p>
            <a:pPr indent="0" lvl="0" marL="0" rtl="0" algn="ctr">
              <a:spcBef>
                <a:spcPts val="560"/>
              </a:spcBef>
              <a:spcAft>
                <a:spcPts val="0"/>
              </a:spcAft>
              <a:buSzPts val="2660"/>
              <a:buNone/>
            </a:pPr>
            <a:r>
              <a:rPr lang="en-US" sz="2400">
                <a:latin typeface="Calibri"/>
                <a:ea typeface="Calibri"/>
                <a:cs typeface="Calibri"/>
                <a:sym typeface="Calibri"/>
              </a:rPr>
              <a:t>Those loans are NOT eligible for PSLF</a:t>
            </a:r>
            <a:endParaRPr sz="2400">
              <a:latin typeface="Calibri"/>
              <a:ea typeface="Calibri"/>
              <a:cs typeface="Calibri"/>
              <a:sym typeface="Calibri"/>
            </a:endParaRPr>
          </a:p>
        </p:txBody>
      </p:sp>
      <p:sp>
        <p:nvSpPr>
          <p:cNvPr id="328" name="Google Shape;328;p52">
            <a:hlinkClick action="ppaction://hlinksldjump" r:id="rId3"/>
          </p:cNvPr>
          <p:cNvSpPr/>
          <p:nvPr/>
        </p:nvSpPr>
        <p:spPr>
          <a:xfrm>
            <a:off x="18288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29" name="Google Shape;329;p52">
            <a:hlinkClick action="ppaction://hlinksldjump" r:id="rId4"/>
          </p:cNvPr>
          <p:cNvSpPr/>
          <p:nvPr/>
        </p:nvSpPr>
        <p:spPr>
          <a:xfrm>
            <a:off x="54102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30" name="Google Shape;330;p52"/>
          <p:cNvSpPr txBox="1"/>
          <p:nvPr/>
        </p:nvSpPr>
        <p:spPr>
          <a:xfrm>
            <a:off x="5791200" y="3713088"/>
            <a:ext cx="16764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31" name="Google Shape;331;p52"/>
          <p:cNvSpPr txBox="1"/>
          <p:nvPr/>
        </p:nvSpPr>
        <p:spPr>
          <a:xfrm>
            <a:off x="2552700" y="3788229"/>
            <a:ext cx="8382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YES</a:t>
            </a:r>
            <a:endParaRPr sz="2400">
              <a:solidFill>
                <a:schemeClr val="lt1"/>
              </a:solidFill>
              <a:latin typeface="Calibri"/>
              <a:ea typeface="Calibri"/>
              <a:cs typeface="Calibri"/>
              <a:sym typeface="Calibri"/>
            </a:endParaRPr>
          </a:p>
        </p:txBody>
      </p:sp>
      <p:sp>
        <p:nvSpPr>
          <p:cNvPr id="332" name="Google Shape;332;p52"/>
          <p:cNvSpPr txBox="1"/>
          <p:nvPr/>
        </p:nvSpPr>
        <p:spPr>
          <a:xfrm>
            <a:off x="6267450" y="3788229"/>
            <a:ext cx="7239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NO</a:t>
            </a:r>
            <a:endParaRPr sz="2400">
              <a:solidFill>
                <a:schemeClr val="lt1"/>
              </a:solidFill>
              <a:latin typeface="Calibri"/>
              <a:ea typeface="Calibri"/>
              <a:cs typeface="Calibri"/>
              <a:sym typeface="Calibri"/>
            </a:endParaRPr>
          </a:p>
        </p:txBody>
      </p:sp>
      <p:sp>
        <p:nvSpPr>
          <p:cNvPr id="333" name="Google Shape;333;p52"/>
          <p:cNvSpPr/>
          <p:nvPr/>
        </p:nvSpPr>
        <p:spPr>
          <a:xfrm rot="10800000">
            <a:off x="3080657" y="4637668"/>
            <a:ext cx="838200" cy="838200"/>
          </a:xfrm>
          <a:prstGeom prst="bentArrow">
            <a:avLst>
              <a:gd fmla="val 25000" name="adj1"/>
              <a:gd fmla="val 25000"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34" name="Google Shape;334;p52"/>
          <p:cNvSpPr/>
          <p:nvPr/>
        </p:nvSpPr>
        <p:spPr>
          <a:xfrm flipH="1" rot="10800000">
            <a:off x="5676901" y="4648553"/>
            <a:ext cx="827314" cy="881744"/>
          </a:xfrm>
          <a:prstGeom prst="bentArrow">
            <a:avLst>
              <a:gd fmla="val 25000" name="adj1"/>
              <a:gd fmla="val 24351"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35" name="Google Shape;335;p52"/>
          <p:cNvSpPr txBox="1"/>
          <p:nvPr/>
        </p:nvSpPr>
        <p:spPr>
          <a:xfrm>
            <a:off x="6629400" y="4953000"/>
            <a:ext cx="21336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PSLF might help you!  Skip to </a:t>
            </a:r>
            <a:r>
              <a:rPr lang="en-US" sz="1800" u="sng">
                <a:solidFill>
                  <a:schemeClr val="lt1"/>
                </a:solidFill>
                <a:latin typeface="Calibri"/>
                <a:ea typeface="Calibri"/>
                <a:cs typeface="Calibri"/>
                <a:sym typeface="Calibri"/>
                <a:hlinkClick action="ppaction://hlinksldjump" r:id="rId5">
                  <a:extLst>
                    <a:ext uri="{A12FA001-AC4F-418D-AE19-62706E023703}">
                      <ahyp:hlinkClr val="tx"/>
                    </a:ext>
                  </a:extLst>
                </a:hlinkClick>
              </a:rPr>
              <a:t>Question 4</a:t>
            </a:r>
            <a:endParaRPr sz="1800">
              <a:solidFill>
                <a:schemeClr val="lt1"/>
              </a:solidFill>
              <a:latin typeface="Calibri"/>
              <a:ea typeface="Calibri"/>
              <a:cs typeface="Calibri"/>
              <a:sym typeface="Calibri"/>
            </a:endParaRPr>
          </a:p>
        </p:txBody>
      </p:sp>
      <p:sp>
        <p:nvSpPr>
          <p:cNvPr id="336" name="Google Shape;336;p52"/>
          <p:cNvSpPr txBox="1"/>
          <p:nvPr/>
        </p:nvSpPr>
        <p:spPr>
          <a:xfrm>
            <a:off x="609600" y="4953000"/>
            <a:ext cx="2362200" cy="646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PSLF might help you!  Go to </a:t>
            </a:r>
            <a:r>
              <a:rPr lang="en-US" sz="1800" u="sng">
                <a:solidFill>
                  <a:schemeClr val="hlink"/>
                </a:solidFill>
                <a:latin typeface="Calibri"/>
                <a:ea typeface="Calibri"/>
                <a:cs typeface="Calibri"/>
                <a:sym typeface="Calibri"/>
                <a:hlinkClick action="ppaction://hlinksldjump" r:id="rId6"/>
              </a:rPr>
              <a:t>Action 2</a:t>
            </a:r>
            <a:endParaRPr sz="1800">
              <a:solidFill>
                <a:schemeClr val="lt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53"/>
          <p:cNvSpPr txBox="1"/>
          <p:nvPr>
            <p:ph type="ctrTitle"/>
          </p:nvPr>
        </p:nvSpPr>
        <p:spPr>
          <a:xfrm>
            <a:off x="646200" y="231775"/>
            <a:ext cx="7851600" cy="1595100"/>
          </a:xfrm>
          <a:prstGeom prst="rect">
            <a:avLst/>
          </a:prstGeom>
          <a:noFill/>
          <a:ln>
            <a:noFill/>
          </a:ln>
        </p:spPr>
        <p:txBody>
          <a:bodyPr anchorCtr="0" anchor="ctr" bIns="0" lIns="0" spcFirstLastPara="1" rIns="18275" wrap="square" tIns="0">
            <a:normAutofit/>
          </a:bodyPr>
          <a:lstStyle/>
          <a:p>
            <a:pPr indent="0" lvl="0" marL="0" rtl="0" algn="ctr">
              <a:spcBef>
                <a:spcPts val="0"/>
              </a:spcBef>
              <a:spcAft>
                <a:spcPts val="0"/>
              </a:spcAft>
              <a:buClr>
                <a:srgbClr val="4CE0EA"/>
              </a:buClr>
              <a:buSzPts val="6600"/>
              <a:buFont typeface="Calibri"/>
              <a:buNone/>
            </a:pPr>
            <a:r>
              <a:rPr b="1" lang="en-US" sz="6600">
                <a:solidFill>
                  <a:schemeClr val="lt1"/>
                </a:solidFill>
              </a:rPr>
              <a:t>Answer Question 4:</a:t>
            </a:r>
            <a:endParaRPr>
              <a:solidFill>
                <a:schemeClr val="lt1"/>
              </a:solidFill>
            </a:endParaRPr>
          </a:p>
        </p:txBody>
      </p:sp>
      <p:sp>
        <p:nvSpPr>
          <p:cNvPr id="342" name="Google Shape;342;p53"/>
          <p:cNvSpPr txBox="1"/>
          <p:nvPr>
            <p:ph idx="1" type="subTitle"/>
          </p:nvPr>
        </p:nvSpPr>
        <p:spPr>
          <a:xfrm>
            <a:off x="533400" y="1752600"/>
            <a:ext cx="7854600" cy="3228600"/>
          </a:xfrm>
          <a:prstGeom prst="rect">
            <a:avLst/>
          </a:prstGeom>
          <a:noFill/>
          <a:ln>
            <a:noFill/>
          </a:ln>
        </p:spPr>
        <p:txBody>
          <a:bodyPr anchorCtr="0" anchor="t" bIns="45700" lIns="0" spcFirstLastPara="1" rIns="18275" wrap="square" tIns="45700">
            <a:normAutofit/>
          </a:bodyPr>
          <a:lstStyle/>
          <a:p>
            <a:pPr indent="0" lvl="0" marL="0" rtl="0" algn="ctr">
              <a:spcBef>
                <a:spcPts val="0"/>
              </a:spcBef>
              <a:spcAft>
                <a:spcPts val="0"/>
              </a:spcAft>
              <a:buSzPts val="2470"/>
              <a:buNone/>
            </a:pPr>
            <a:r>
              <a:rPr lang="en-US">
                <a:latin typeface="Calibri"/>
                <a:ea typeface="Calibri"/>
                <a:cs typeface="Calibri"/>
                <a:sym typeface="Calibri"/>
              </a:rPr>
              <a:t>Have you ever certified your employment by submitting an Employment Certification Form </a:t>
            </a:r>
            <a:endParaRPr>
              <a:latin typeface="Calibri"/>
              <a:ea typeface="Calibri"/>
              <a:cs typeface="Calibri"/>
              <a:sym typeface="Calibri"/>
            </a:endParaRPr>
          </a:p>
          <a:p>
            <a:pPr indent="0" lvl="0" marL="0" rtl="0" algn="ctr">
              <a:spcBef>
                <a:spcPts val="0"/>
              </a:spcBef>
              <a:spcAft>
                <a:spcPts val="0"/>
              </a:spcAft>
              <a:buSzPts val="2470"/>
              <a:buNone/>
            </a:pPr>
            <a:r>
              <a:rPr lang="en-US">
                <a:latin typeface="Calibri"/>
                <a:ea typeface="Calibri"/>
                <a:cs typeface="Calibri"/>
                <a:sym typeface="Calibri"/>
              </a:rPr>
              <a:t>(or PSLF Application Form)?  </a:t>
            </a:r>
            <a:endParaRPr>
              <a:latin typeface="Calibri"/>
              <a:ea typeface="Calibri"/>
              <a:cs typeface="Calibri"/>
              <a:sym typeface="Calibri"/>
            </a:endParaRPr>
          </a:p>
        </p:txBody>
      </p:sp>
      <p:sp>
        <p:nvSpPr>
          <p:cNvPr id="343" name="Google Shape;343;p53">
            <a:hlinkClick action="ppaction://hlinksldjump" r:id="rId3"/>
          </p:cNvPr>
          <p:cNvSpPr/>
          <p:nvPr/>
        </p:nvSpPr>
        <p:spPr>
          <a:xfrm>
            <a:off x="18288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44" name="Google Shape;344;p53">
            <a:hlinkClick action="ppaction://hlinksldjump" r:id="rId4"/>
          </p:cNvPr>
          <p:cNvSpPr/>
          <p:nvPr/>
        </p:nvSpPr>
        <p:spPr>
          <a:xfrm>
            <a:off x="54102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45" name="Google Shape;345;p53"/>
          <p:cNvSpPr txBox="1"/>
          <p:nvPr/>
        </p:nvSpPr>
        <p:spPr>
          <a:xfrm>
            <a:off x="5791200" y="3713088"/>
            <a:ext cx="16764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46" name="Google Shape;346;p53"/>
          <p:cNvSpPr txBox="1"/>
          <p:nvPr/>
        </p:nvSpPr>
        <p:spPr>
          <a:xfrm>
            <a:off x="2552700" y="3788229"/>
            <a:ext cx="8382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YES</a:t>
            </a:r>
            <a:endParaRPr sz="2400">
              <a:solidFill>
                <a:schemeClr val="lt1"/>
              </a:solidFill>
              <a:latin typeface="Calibri"/>
              <a:ea typeface="Calibri"/>
              <a:cs typeface="Calibri"/>
              <a:sym typeface="Calibri"/>
            </a:endParaRPr>
          </a:p>
        </p:txBody>
      </p:sp>
      <p:sp>
        <p:nvSpPr>
          <p:cNvPr id="347" name="Google Shape;347;p53"/>
          <p:cNvSpPr txBox="1"/>
          <p:nvPr/>
        </p:nvSpPr>
        <p:spPr>
          <a:xfrm>
            <a:off x="6267450" y="3788229"/>
            <a:ext cx="89535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NO</a:t>
            </a:r>
            <a:endParaRPr sz="2400">
              <a:solidFill>
                <a:schemeClr val="lt1"/>
              </a:solidFill>
              <a:latin typeface="Calibri"/>
              <a:ea typeface="Calibri"/>
              <a:cs typeface="Calibri"/>
              <a:sym typeface="Calibri"/>
            </a:endParaRPr>
          </a:p>
        </p:txBody>
      </p:sp>
      <p:sp>
        <p:nvSpPr>
          <p:cNvPr id="348" name="Google Shape;348;p53"/>
          <p:cNvSpPr/>
          <p:nvPr/>
        </p:nvSpPr>
        <p:spPr>
          <a:xfrm rot="10800000">
            <a:off x="3080657" y="4637668"/>
            <a:ext cx="838200" cy="838200"/>
          </a:xfrm>
          <a:prstGeom prst="bentArrow">
            <a:avLst>
              <a:gd fmla="val 25000" name="adj1"/>
              <a:gd fmla="val 25000"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49" name="Google Shape;349;p53"/>
          <p:cNvSpPr/>
          <p:nvPr/>
        </p:nvSpPr>
        <p:spPr>
          <a:xfrm flipH="1" rot="10800000">
            <a:off x="5676901" y="4648553"/>
            <a:ext cx="827314" cy="881744"/>
          </a:xfrm>
          <a:prstGeom prst="bentArrow">
            <a:avLst>
              <a:gd fmla="val 25000" name="adj1"/>
              <a:gd fmla="val 24351"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50" name="Google Shape;350;p53"/>
          <p:cNvSpPr txBox="1"/>
          <p:nvPr/>
        </p:nvSpPr>
        <p:spPr>
          <a:xfrm>
            <a:off x="429750" y="4981125"/>
            <a:ext cx="2438400" cy="1477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PSLF will continue to help you and you may gain additional payments in the near future! Go to </a:t>
            </a:r>
            <a:r>
              <a:rPr lang="en-US" sz="1800" u="sng">
                <a:solidFill>
                  <a:schemeClr val="lt1"/>
                </a:solidFill>
                <a:latin typeface="Calibri"/>
                <a:ea typeface="Calibri"/>
                <a:cs typeface="Calibri"/>
                <a:sym typeface="Calibri"/>
                <a:hlinkClick action="ppaction://hlinksldjump" r:id="rId5">
                  <a:extLst>
                    <a:ext uri="{A12FA001-AC4F-418D-AE19-62706E023703}">
                      <ahyp:hlinkClr val="tx"/>
                    </a:ext>
                  </a:extLst>
                </a:hlinkClick>
              </a:rPr>
              <a:t>Action 4</a:t>
            </a:r>
            <a:endParaRPr sz="1800">
              <a:solidFill>
                <a:schemeClr val="lt1"/>
              </a:solidFill>
              <a:latin typeface="Calibri"/>
              <a:ea typeface="Calibri"/>
              <a:cs typeface="Calibri"/>
              <a:sym typeface="Calibri"/>
            </a:endParaRPr>
          </a:p>
        </p:txBody>
      </p:sp>
      <p:sp>
        <p:nvSpPr>
          <p:cNvPr id="351" name="Google Shape;351;p53"/>
          <p:cNvSpPr txBox="1"/>
          <p:nvPr/>
        </p:nvSpPr>
        <p:spPr>
          <a:xfrm>
            <a:off x="6656614" y="5354325"/>
            <a:ext cx="21063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PSLF will help you </a:t>
            </a:r>
            <a:r>
              <a:rPr b="1" lang="en-US" sz="1800">
                <a:solidFill>
                  <a:schemeClr val="lt1"/>
                </a:solidFill>
                <a:latin typeface="Calibri"/>
                <a:ea typeface="Calibri"/>
                <a:cs typeface="Calibri"/>
                <a:sym typeface="Calibri"/>
              </a:rPr>
              <a:t>when </a:t>
            </a:r>
            <a:r>
              <a:rPr b="1" lang="en-US" sz="1800">
                <a:solidFill>
                  <a:schemeClr val="lt1"/>
                </a:solidFill>
                <a:latin typeface="Calibri"/>
                <a:ea typeface="Calibri"/>
                <a:cs typeface="Calibri"/>
                <a:sym typeface="Calibri"/>
              </a:rPr>
              <a:t> you certify employment</a:t>
            </a:r>
            <a:r>
              <a:rPr lang="en-US" sz="1800">
                <a:solidFill>
                  <a:schemeClr val="lt1"/>
                </a:solidFill>
                <a:latin typeface="Calibri"/>
                <a:ea typeface="Calibri"/>
                <a:cs typeface="Calibri"/>
                <a:sym typeface="Calibri"/>
              </a:rPr>
              <a:t>.  </a:t>
            </a:r>
            <a:endParaRPr>
              <a:latin typeface="Calibri"/>
              <a:ea typeface="Calibri"/>
              <a:cs typeface="Calibri"/>
              <a:sym typeface="Calibri"/>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Go to </a:t>
            </a:r>
            <a:r>
              <a:rPr lang="en-US" sz="1800" u="sng">
                <a:solidFill>
                  <a:schemeClr val="lt1"/>
                </a:solidFill>
                <a:latin typeface="Calibri"/>
                <a:ea typeface="Calibri"/>
                <a:cs typeface="Calibri"/>
                <a:sym typeface="Calibri"/>
                <a:hlinkClick action="ppaction://hlinksldjump" r:id="rId6">
                  <a:extLst>
                    <a:ext uri="{A12FA001-AC4F-418D-AE19-62706E023703}">
                      <ahyp:hlinkClr val="tx"/>
                    </a:ext>
                  </a:extLst>
                </a:hlinkClick>
              </a:rPr>
              <a:t>Action 3</a:t>
            </a:r>
            <a:endParaRPr sz="1800">
              <a:solidFill>
                <a:schemeClr val="lt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54"/>
          <p:cNvSpPr txBox="1"/>
          <p:nvPr>
            <p:ph type="ctrTitle"/>
          </p:nvPr>
        </p:nvSpPr>
        <p:spPr>
          <a:xfrm>
            <a:off x="646175" y="214950"/>
            <a:ext cx="7851600" cy="1600200"/>
          </a:xfrm>
          <a:prstGeom prst="rect">
            <a:avLst/>
          </a:prstGeom>
          <a:noFill/>
          <a:ln>
            <a:noFill/>
          </a:ln>
        </p:spPr>
        <p:txBody>
          <a:bodyPr anchorCtr="0" anchor="ctr" bIns="0" lIns="0" spcFirstLastPara="1" rIns="18275" wrap="square" tIns="0">
            <a:normAutofit/>
          </a:bodyPr>
          <a:lstStyle/>
          <a:p>
            <a:pPr indent="0" lvl="0" marL="0" rtl="0" algn="ctr">
              <a:spcBef>
                <a:spcPts val="0"/>
              </a:spcBef>
              <a:spcAft>
                <a:spcPts val="0"/>
              </a:spcAft>
              <a:buClr>
                <a:srgbClr val="4CE0EA"/>
              </a:buClr>
              <a:buSzPts val="6600"/>
              <a:buFont typeface="Calibri"/>
              <a:buNone/>
            </a:pPr>
            <a:r>
              <a:rPr b="1" lang="en-US" sz="6600">
                <a:solidFill>
                  <a:schemeClr val="lt1"/>
                </a:solidFill>
              </a:rPr>
              <a:t>Answer Question 5:</a:t>
            </a:r>
            <a:endParaRPr>
              <a:solidFill>
                <a:schemeClr val="lt1"/>
              </a:solidFill>
            </a:endParaRPr>
          </a:p>
        </p:txBody>
      </p:sp>
      <p:sp>
        <p:nvSpPr>
          <p:cNvPr id="357" name="Google Shape;357;p54"/>
          <p:cNvSpPr txBox="1"/>
          <p:nvPr>
            <p:ph idx="1" type="subTitle"/>
          </p:nvPr>
        </p:nvSpPr>
        <p:spPr>
          <a:xfrm>
            <a:off x="533400" y="1676400"/>
            <a:ext cx="7854696" cy="3304736"/>
          </a:xfrm>
          <a:prstGeom prst="rect">
            <a:avLst/>
          </a:prstGeom>
          <a:noFill/>
          <a:ln>
            <a:noFill/>
          </a:ln>
        </p:spPr>
        <p:txBody>
          <a:bodyPr anchorCtr="0" anchor="t" bIns="45700" lIns="0" spcFirstLastPara="1" rIns="18275" wrap="square" tIns="45700">
            <a:normAutofit/>
          </a:bodyPr>
          <a:lstStyle/>
          <a:p>
            <a:pPr indent="0" lvl="0" marL="0" rtl="0" algn="ctr">
              <a:spcBef>
                <a:spcPts val="0"/>
              </a:spcBef>
              <a:spcAft>
                <a:spcPts val="0"/>
              </a:spcAft>
              <a:buClr>
                <a:schemeClr val="dk1"/>
              </a:buClr>
              <a:buSzPts val="2470"/>
              <a:buFont typeface="Arial"/>
              <a:buNone/>
            </a:pPr>
            <a:r>
              <a:rPr lang="en-US" sz="2200">
                <a:latin typeface="Calibri"/>
                <a:ea typeface="Calibri"/>
                <a:cs typeface="Calibri"/>
                <a:sym typeface="Calibri"/>
              </a:rPr>
              <a:t>Of interest f</a:t>
            </a:r>
            <a:r>
              <a:rPr lang="en-US" sz="2200">
                <a:latin typeface="Calibri"/>
                <a:ea typeface="Calibri"/>
                <a:cs typeface="Calibri"/>
                <a:sym typeface="Calibri"/>
              </a:rPr>
              <a:t>or folks already in the process: </a:t>
            </a:r>
            <a:endParaRPr sz="2200">
              <a:latin typeface="Calibri"/>
              <a:ea typeface="Calibri"/>
              <a:cs typeface="Calibri"/>
              <a:sym typeface="Calibri"/>
            </a:endParaRPr>
          </a:p>
          <a:p>
            <a:pPr indent="0" lvl="0" marL="0" rtl="0" algn="ctr">
              <a:spcBef>
                <a:spcPts val="0"/>
              </a:spcBef>
              <a:spcAft>
                <a:spcPts val="0"/>
              </a:spcAft>
              <a:buSzPts val="2470"/>
              <a:buNone/>
            </a:pPr>
            <a:r>
              <a:rPr lang="en-US" sz="2200">
                <a:latin typeface="Calibri"/>
                <a:ea typeface="Calibri"/>
                <a:cs typeface="Calibri"/>
                <a:sym typeface="Calibri"/>
              </a:rPr>
              <a:t>Has the Department of Education said they would add retroactive qualifying payments for you, OR are you entitled to </a:t>
            </a:r>
            <a:r>
              <a:rPr lang="en-US" sz="2200">
                <a:latin typeface="Calibri"/>
                <a:ea typeface="Calibri"/>
                <a:cs typeface="Calibri"/>
                <a:sym typeface="Calibri"/>
              </a:rPr>
              <a:t>qualifying payments from befor</a:t>
            </a:r>
            <a:r>
              <a:rPr lang="en-US" sz="2200">
                <a:latin typeface="Calibri"/>
                <a:ea typeface="Calibri"/>
                <a:cs typeface="Calibri"/>
                <a:sym typeface="Calibri"/>
              </a:rPr>
              <a:t>e a consolidation, OR are you waiting for months during forbearance/deferment to be added?</a:t>
            </a:r>
            <a:endParaRPr sz="2200">
              <a:latin typeface="Calibri"/>
              <a:ea typeface="Calibri"/>
              <a:cs typeface="Calibri"/>
              <a:sym typeface="Calibri"/>
            </a:endParaRPr>
          </a:p>
        </p:txBody>
      </p:sp>
      <p:sp>
        <p:nvSpPr>
          <p:cNvPr id="358" name="Google Shape;358;p54">
            <a:hlinkClick action="ppaction://hlinksldjump" r:id="rId3"/>
          </p:cNvPr>
          <p:cNvSpPr/>
          <p:nvPr/>
        </p:nvSpPr>
        <p:spPr>
          <a:xfrm>
            <a:off x="18288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59" name="Google Shape;359;p54">
            <a:hlinkClick action="ppaction://hlinksldjump" r:id="rId4"/>
          </p:cNvPr>
          <p:cNvSpPr/>
          <p:nvPr/>
        </p:nvSpPr>
        <p:spPr>
          <a:xfrm>
            <a:off x="54102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60" name="Google Shape;360;p54">
            <a:hlinkClick action="ppaction://hlinksldjump" r:id="rId5"/>
          </p:cNvPr>
          <p:cNvSpPr txBox="1"/>
          <p:nvPr/>
        </p:nvSpPr>
        <p:spPr>
          <a:xfrm>
            <a:off x="2057400" y="3745039"/>
            <a:ext cx="1828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61" name="Google Shape;361;p54"/>
          <p:cNvSpPr txBox="1"/>
          <p:nvPr/>
        </p:nvSpPr>
        <p:spPr>
          <a:xfrm>
            <a:off x="5791200" y="3713088"/>
            <a:ext cx="16764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62" name="Google Shape;362;p54"/>
          <p:cNvSpPr txBox="1"/>
          <p:nvPr/>
        </p:nvSpPr>
        <p:spPr>
          <a:xfrm>
            <a:off x="5791200" y="3897439"/>
            <a:ext cx="18288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63" name="Google Shape;363;p54"/>
          <p:cNvSpPr txBox="1"/>
          <p:nvPr/>
        </p:nvSpPr>
        <p:spPr>
          <a:xfrm>
            <a:off x="2552700" y="3788229"/>
            <a:ext cx="8382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YES</a:t>
            </a:r>
            <a:endParaRPr sz="2800">
              <a:solidFill>
                <a:schemeClr val="lt1"/>
              </a:solidFill>
              <a:latin typeface="Calibri"/>
              <a:ea typeface="Calibri"/>
              <a:cs typeface="Calibri"/>
              <a:sym typeface="Calibri"/>
            </a:endParaRPr>
          </a:p>
        </p:txBody>
      </p:sp>
      <p:sp>
        <p:nvSpPr>
          <p:cNvPr id="364" name="Google Shape;364;p54">
            <a:hlinkClick action="ppaction://hlinksldjump" r:id="rId6"/>
          </p:cNvPr>
          <p:cNvSpPr txBox="1"/>
          <p:nvPr/>
        </p:nvSpPr>
        <p:spPr>
          <a:xfrm>
            <a:off x="5589814" y="3756278"/>
            <a:ext cx="1828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65" name="Google Shape;365;p54"/>
          <p:cNvSpPr txBox="1"/>
          <p:nvPr/>
        </p:nvSpPr>
        <p:spPr>
          <a:xfrm>
            <a:off x="6267450" y="3788229"/>
            <a:ext cx="7239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NO</a:t>
            </a:r>
            <a:endParaRPr sz="2800">
              <a:solidFill>
                <a:schemeClr val="lt1"/>
              </a:solidFill>
              <a:latin typeface="Calibri"/>
              <a:ea typeface="Calibri"/>
              <a:cs typeface="Calibri"/>
              <a:sym typeface="Calibri"/>
            </a:endParaRPr>
          </a:p>
        </p:txBody>
      </p:sp>
      <p:sp>
        <p:nvSpPr>
          <p:cNvPr id="366" name="Google Shape;366;p54"/>
          <p:cNvSpPr/>
          <p:nvPr/>
        </p:nvSpPr>
        <p:spPr>
          <a:xfrm rot="10800000">
            <a:off x="3080657" y="4637668"/>
            <a:ext cx="838200" cy="838200"/>
          </a:xfrm>
          <a:prstGeom prst="bentArrow">
            <a:avLst>
              <a:gd fmla="val 25000" name="adj1"/>
              <a:gd fmla="val 25000"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67" name="Google Shape;367;p54"/>
          <p:cNvSpPr/>
          <p:nvPr/>
        </p:nvSpPr>
        <p:spPr>
          <a:xfrm flipH="1" rot="10800000">
            <a:off x="5676901" y="4648553"/>
            <a:ext cx="827314" cy="881744"/>
          </a:xfrm>
          <a:prstGeom prst="bentArrow">
            <a:avLst>
              <a:gd fmla="val 25000" name="adj1"/>
              <a:gd fmla="val 24351"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68" name="Google Shape;368;p54"/>
          <p:cNvSpPr txBox="1"/>
          <p:nvPr/>
        </p:nvSpPr>
        <p:spPr>
          <a:xfrm>
            <a:off x="159575" y="4648550"/>
            <a:ext cx="2648700" cy="2031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If qualifying payments haven’t been added yet, you are not alone! They will be added later on  (Though you may receive no forewarning)  </a:t>
            </a:r>
            <a:endParaRPr>
              <a:latin typeface="Calibri"/>
              <a:ea typeface="Calibri"/>
              <a:cs typeface="Calibri"/>
              <a:sym typeface="Calibri"/>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Go to </a:t>
            </a:r>
            <a:r>
              <a:rPr lang="en-US" sz="1800" u="sng">
                <a:solidFill>
                  <a:schemeClr val="lt1"/>
                </a:solidFill>
                <a:latin typeface="Calibri"/>
                <a:ea typeface="Calibri"/>
                <a:cs typeface="Calibri"/>
                <a:sym typeface="Calibri"/>
                <a:hlinkClick action="ppaction://hlinksldjump" r:id="rId7">
                  <a:extLst>
                    <a:ext uri="{A12FA001-AC4F-418D-AE19-62706E023703}">
                      <ahyp:hlinkClr val="tx"/>
                    </a:ext>
                  </a:extLst>
                </a:hlinkClick>
              </a:rPr>
              <a:t>Question 6</a:t>
            </a:r>
            <a:endParaRPr sz="1800">
              <a:solidFill>
                <a:schemeClr val="lt1"/>
              </a:solidFill>
              <a:latin typeface="Calibri"/>
              <a:ea typeface="Calibri"/>
              <a:cs typeface="Calibri"/>
              <a:sym typeface="Calibri"/>
            </a:endParaRPr>
          </a:p>
        </p:txBody>
      </p:sp>
      <p:sp>
        <p:nvSpPr>
          <p:cNvPr id="369" name="Google Shape;369;p54"/>
          <p:cNvSpPr txBox="1"/>
          <p:nvPr/>
        </p:nvSpPr>
        <p:spPr>
          <a:xfrm>
            <a:off x="6572250" y="4648550"/>
            <a:ext cx="2413500" cy="2031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If you are indeed entitled to additional qualifying payments, they will be added later on</a:t>
            </a:r>
            <a:endParaRPr>
              <a:latin typeface="Calibri"/>
              <a:ea typeface="Calibri"/>
              <a:cs typeface="Calibri"/>
              <a:sym typeface="Calibri"/>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Go to </a:t>
            </a:r>
            <a:r>
              <a:rPr lang="en-US" sz="1800" u="sng">
                <a:solidFill>
                  <a:schemeClr val="lt1"/>
                </a:solidFill>
                <a:latin typeface="Calibri"/>
                <a:ea typeface="Calibri"/>
                <a:cs typeface="Calibri"/>
                <a:sym typeface="Calibri"/>
                <a:hlinkClick action="ppaction://hlinksldjump" r:id="rId8">
                  <a:extLst>
                    <a:ext uri="{A12FA001-AC4F-418D-AE19-62706E023703}">
                      <ahyp:hlinkClr val="tx"/>
                    </a:ext>
                  </a:extLst>
                </a:hlinkClick>
              </a:rPr>
              <a:t>Question 6</a:t>
            </a:r>
            <a:endParaRPr sz="1800">
              <a:solidFill>
                <a:schemeClr val="lt1"/>
              </a:solidFill>
              <a:latin typeface="Calibri"/>
              <a:ea typeface="Calibri"/>
              <a:cs typeface="Calibri"/>
              <a:sym typeface="Calibri"/>
            </a:endParaRPr>
          </a:p>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55"/>
          <p:cNvSpPr txBox="1"/>
          <p:nvPr>
            <p:ph type="ctrTitle"/>
          </p:nvPr>
        </p:nvSpPr>
        <p:spPr>
          <a:xfrm>
            <a:off x="646200" y="358050"/>
            <a:ext cx="7851600" cy="1318200"/>
          </a:xfrm>
          <a:prstGeom prst="rect">
            <a:avLst/>
          </a:prstGeom>
          <a:noFill/>
          <a:ln>
            <a:noFill/>
          </a:ln>
        </p:spPr>
        <p:txBody>
          <a:bodyPr anchorCtr="0" anchor="ctr" bIns="0" lIns="0" spcFirstLastPara="1" rIns="18275" wrap="square" tIns="0">
            <a:normAutofit/>
          </a:bodyPr>
          <a:lstStyle/>
          <a:p>
            <a:pPr indent="0" lvl="0" marL="0" rtl="0" algn="ctr">
              <a:spcBef>
                <a:spcPts val="0"/>
              </a:spcBef>
              <a:spcAft>
                <a:spcPts val="0"/>
              </a:spcAft>
              <a:buClr>
                <a:srgbClr val="4CE0EA"/>
              </a:buClr>
              <a:buSzPts val="6600"/>
              <a:buFont typeface="Calibri"/>
              <a:buNone/>
            </a:pPr>
            <a:r>
              <a:rPr b="1" lang="en-US" sz="6600">
                <a:solidFill>
                  <a:schemeClr val="lt1"/>
                </a:solidFill>
              </a:rPr>
              <a:t>Answer Question 6:</a:t>
            </a:r>
            <a:endParaRPr>
              <a:solidFill>
                <a:schemeClr val="lt1"/>
              </a:solidFill>
            </a:endParaRPr>
          </a:p>
        </p:txBody>
      </p:sp>
      <p:sp>
        <p:nvSpPr>
          <p:cNvPr id="375" name="Google Shape;375;p55"/>
          <p:cNvSpPr txBox="1"/>
          <p:nvPr>
            <p:ph idx="1" type="subTitle"/>
          </p:nvPr>
        </p:nvSpPr>
        <p:spPr>
          <a:xfrm>
            <a:off x="533400" y="1676400"/>
            <a:ext cx="7854600" cy="2220900"/>
          </a:xfrm>
          <a:prstGeom prst="rect">
            <a:avLst/>
          </a:prstGeom>
          <a:noFill/>
          <a:ln>
            <a:noFill/>
          </a:ln>
        </p:spPr>
        <p:txBody>
          <a:bodyPr anchorCtr="0" anchor="t" bIns="45700" lIns="0" spcFirstLastPara="1" rIns="18275" wrap="square" tIns="45700">
            <a:normAutofit/>
          </a:bodyPr>
          <a:lstStyle/>
          <a:p>
            <a:pPr indent="0" lvl="0" marL="0" rtl="0" algn="ctr">
              <a:spcBef>
                <a:spcPts val="0"/>
              </a:spcBef>
              <a:spcAft>
                <a:spcPts val="0"/>
              </a:spcAft>
              <a:buSzPts val="3040"/>
              <a:buNone/>
            </a:pPr>
            <a:r>
              <a:t/>
            </a:r>
            <a:endParaRPr sz="3200"/>
          </a:p>
          <a:p>
            <a:pPr indent="0" lvl="0" marL="0" rtl="0" algn="ctr">
              <a:spcBef>
                <a:spcPts val="0"/>
              </a:spcBef>
              <a:spcAft>
                <a:spcPts val="0"/>
              </a:spcAft>
              <a:buSzPts val="3040"/>
              <a:buNone/>
            </a:pPr>
            <a:r>
              <a:rPr lang="en-US">
                <a:latin typeface="Calibri"/>
                <a:ea typeface="Calibri"/>
                <a:cs typeface="Calibri"/>
                <a:sym typeface="Calibri"/>
              </a:rPr>
              <a:t>Does this all make more sense now?</a:t>
            </a:r>
            <a:endParaRPr sz="2000">
              <a:latin typeface="Calibri"/>
              <a:ea typeface="Calibri"/>
              <a:cs typeface="Calibri"/>
              <a:sym typeface="Calibri"/>
            </a:endParaRPr>
          </a:p>
        </p:txBody>
      </p:sp>
      <p:sp>
        <p:nvSpPr>
          <p:cNvPr id="376" name="Google Shape;376;p55"/>
          <p:cNvSpPr/>
          <p:nvPr/>
        </p:nvSpPr>
        <p:spPr>
          <a:xfrm>
            <a:off x="18288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77" name="Google Shape;377;p55"/>
          <p:cNvSpPr/>
          <p:nvPr/>
        </p:nvSpPr>
        <p:spPr>
          <a:xfrm>
            <a:off x="5410200" y="3592639"/>
            <a:ext cx="2286000" cy="914400"/>
          </a:xfrm>
          <a:prstGeom prst="roundRect">
            <a:avLst>
              <a:gd fmla="val 16667" name="adj"/>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78" name="Google Shape;378;p55"/>
          <p:cNvSpPr txBox="1"/>
          <p:nvPr/>
        </p:nvSpPr>
        <p:spPr>
          <a:xfrm>
            <a:off x="2057400" y="3745039"/>
            <a:ext cx="18288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79" name="Google Shape;379;p55"/>
          <p:cNvSpPr txBox="1"/>
          <p:nvPr/>
        </p:nvSpPr>
        <p:spPr>
          <a:xfrm>
            <a:off x="5791200" y="3713088"/>
            <a:ext cx="16764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80" name="Google Shape;380;p55"/>
          <p:cNvSpPr txBox="1"/>
          <p:nvPr/>
        </p:nvSpPr>
        <p:spPr>
          <a:xfrm>
            <a:off x="5791200" y="3897439"/>
            <a:ext cx="18288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81" name="Google Shape;381;p55"/>
          <p:cNvSpPr txBox="1"/>
          <p:nvPr/>
        </p:nvSpPr>
        <p:spPr>
          <a:xfrm>
            <a:off x="2552700" y="3788229"/>
            <a:ext cx="838200"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YES</a:t>
            </a:r>
            <a:endParaRPr sz="2400">
              <a:solidFill>
                <a:schemeClr val="lt1"/>
              </a:solidFill>
              <a:latin typeface="Calibri"/>
              <a:ea typeface="Calibri"/>
              <a:cs typeface="Calibri"/>
              <a:sym typeface="Calibri"/>
            </a:endParaRPr>
          </a:p>
        </p:txBody>
      </p:sp>
      <p:sp>
        <p:nvSpPr>
          <p:cNvPr id="382" name="Google Shape;382;p55"/>
          <p:cNvSpPr txBox="1"/>
          <p:nvPr/>
        </p:nvSpPr>
        <p:spPr>
          <a:xfrm>
            <a:off x="5589814" y="3756278"/>
            <a:ext cx="1828800" cy="609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83" name="Google Shape;383;p55"/>
          <p:cNvSpPr txBox="1"/>
          <p:nvPr/>
        </p:nvSpPr>
        <p:spPr>
          <a:xfrm>
            <a:off x="6090557" y="3788229"/>
            <a:ext cx="996043"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NO</a:t>
            </a:r>
            <a:endParaRPr sz="2800">
              <a:solidFill>
                <a:schemeClr val="lt1"/>
              </a:solidFill>
              <a:latin typeface="Calibri"/>
              <a:ea typeface="Calibri"/>
              <a:cs typeface="Calibri"/>
              <a:sym typeface="Calibri"/>
            </a:endParaRPr>
          </a:p>
        </p:txBody>
      </p:sp>
      <p:sp>
        <p:nvSpPr>
          <p:cNvPr id="384" name="Google Shape;384;p55"/>
          <p:cNvSpPr/>
          <p:nvPr/>
        </p:nvSpPr>
        <p:spPr>
          <a:xfrm rot="10800000">
            <a:off x="3080657" y="4637668"/>
            <a:ext cx="838200" cy="838200"/>
          </a:xfrm>
          <a:prstGeom prst="bentArrow">
            <a:avLst>
              <a:gd fmla="val 25000" name="adj1"/>
              <a:gd fmla="val 25000"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85" name="Google Shape;385;p55"/>
          <p:cNvSpPr/>
          <p:nvPr/>
        </p:nvSpPr>
        <p:spPr>
          <a:xfrm flipH="1" rot="10800000">
            <a:off x="5676901" y="4648553"/>
            <a:ext cx="827314" cy="881744"/>
          </a:xfrm>
          <a:prstGeom prst="bentArrow">
            <a:avLst>
              <a:gd fmla="val 25000" name="adj1"/>
              <a:gd fmla="val 24351" name="adj2"/>
              <a:gd fmla="val 25000" name="adj3"/>
              <a:gd fmla="val 43750" name="adj4"/>
            </a:avLst>
          </a:prstGeom>
          <a:solidFill>
            <a:schemeClr val="accent1"/>
          </a:solidFill>
          <a:ln cap="flat" cmpd="sng" w="25400">
            <a:solidFill>
              <a:srgbClr val="0A519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onstantia"/>
              <a:ea typeface="Constantia"/>
              <a:cs typeface="Constantia"/>
              <a:sym typeface="Constantia"/>
            </a:endParaRPr>
          </a:p>
        </p:txBody>
      </p:sp>
      <p:sp>
        <p:nvSpPr>
          <p:cNvPr id="386" name="Google Shape;386;p55"/>
          <p:cNvSpPr txBox="1"/>
          <p:nvPr/>
        </p:nvSpPr>
        <p:spPr>
          <a:xfrm>
            <a:off x="132850" y="4637675"/>
            <a:ext cx="2838900" cy="1754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This “choose your own PSLF adventure” deck is an expanded version of </a:t>
            </a:r>
            <a:r>
              <a:rPr lang="en-US" sz="1800" u="sng">
                <a:solidFill>
                  <a:schemeClr val="lt1"/>
                </a:solidFill>
                <a:latin typeface="Calibri"/>
                <a:ea typeface="Calibri"/>
                <a:cs typeface="Calibri"/>
                <a:sym typeface="Calibri"/>
                <a:hlinkClick r:id="rId3">
                  <a:extLst>
                    <a:ext uri="{A12FA001-AC4F-418D-AE19-62706E023703}">
                      <ahyp:hlinkClr val="tx"/>
                    </a:ext>
                  </a:extLst>
                </a:hlinkClick>
              </a:rPr>
              <a:t>https://studentaid.gov/announcements-events/pslf-limited-waiver#do-you-qualify</a:t>
            </a:r>
            <a:endParaRPr sz="1800">
              <a:solidFill>
                <a:schemeClr val="lt1"/>
              </a:solidFill>
              <a:latin typeface="Calibri"/>
              <a:ea typeface="Calibri"/>
              <a:cs typeface="Calibri"/>
              <a:sym typeface="Calibri"/>
            </a:endParaRPr>
          </a:p>
        </p:txBody>
      </p:sp>
      <p:sp>
        <p:nvSpPr>
          <p:cNvPr id="387" name="Google Shape;387;p55"/>
          <p:cNvSpPr txBox="1"/>
          <p:nvPr/>
        </p:nvSpPr>
        <p:spPr>
          <a:xfrm>
            <a:off x="6504215" y="4790068"/>
            <a:ext cx="2438400" cy="1754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There is more general help at </a:t>
            </a:r>
            <a:r>
              <a:rPr lang="en-US" sz="1800" u="sng">
                <a:solidFill>
                  <a:schemeClr val="lt1"/>
                </a:solidFill>
                <a:latin typeface="Calibri"/>
                <a:ea typeface="Calibri"/>
                <a:cs typeface="Calibri"/>
                <a:sym typeface="Calibri"/>
                <a:hlinkClick r:id="rId4">
                  <a:extLst>
                    <a:ext uri="{A12FA001-AC4F-418D-AE19-62706E023703}">
                      <ahyp:hlinkClr val="tx"/>
                    </a:ext>
                  </a:extLst>
                </a:hlinkClick>
              </a:rPr>
              <a:t>https://studentaid.gov/manage-loans/forgiveness-cancellation/public-service</a:t>
            </a:r>
            <a:endParaRPr sz="18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9"/>
          <p:cNvSpPr txBox="1"/>
          <p:nvPr>
            <p:ph type="title"/>
          </p:nvPr>
        </p:nvSpPr>
        <p:spPr>
          <a:xfrm>
            <a:off x="457200" y="704095"/>
            <a:ext cx="8229600" cy="6321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sz="3500">
                <a:solidFill>
                  <a:schemeClr val="dk1"/>
                </a:solidFill>
              </a:rPr>
              <a:t>Who am I anyway?</a:t>
            </a:r>
            <a:endParaRPr sz="3500">
              <a:solidFill>
                <a:schemeClr val="dk1"/>
              </a:solidFill>
            </a:endParaRPr>
          </a:p>
        </p:txBody>
      </p:sp>
      <p:sp>
        <p:nvSpPr>
          <p:cNvPr id="172" name="Google Shape;172;p29"/>
          <p:cNvSpPr txBox="1"/>
          <p:nvPr>
            <p:ph idx="1" type="body"/>
          </p:nvPr>
        </p:nvSpPr>
        <p:spPr>
          <a:xfrm>
            <a:off x="457200" y="1935480"/>
            <a:ext cx="8229600" cy="43890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t/>
            </a:r>
            <a:endParaRPr>
              <a:highlight>
                <a:schemeClr val="lt1"/>
              </a:highlight>
              <a:latin typeface="Calibri"/>
              <a:ea typeface="Calibri"/>
              <a:cs typeface="Calibri"/>
              <a:sym typeface="Calibri"/>
            </a:endParaRPr>
          </a:p>
          <a:p>
            <a:pPr indent="0" lvl="0" marL="0" rtl="0" algn="l">
              <a:spcBef>
                <a:spcPts val="360"/>
              </a:spcBef>
              <a:spcAft>
                <a:spcPts val="0"/>
              </a:spcAft>
              <a:buClr>
                <a:schemeClr val="dk1"/>
              </a:buClr>
              <a:buSzPts val="1100"/>
              <a:buFont typeface="Arial"/>
              <a:buNone/>
            </a:pPr>
            <a:r>
              <a:rPr lang="en-US" sz="2900">
                <a:latin typeface="Calibri"/>
                <a:ea typeface="Calibri"/>
                <a:cs typeface="Calibri"/>
                <a:sym typeface="Calibri"/>
              </a:rPr>
              <a:t>I’m a Public Librarian and Union activist and also an Admin of the </a:t>
            </a:r>
            <a:r>
              <a:rPr b="1" lang="en-US" sz="2900">
                <a:latin typeface="Calibri"/>
                <a:ea typeface="Calibri"/>
                <a:cs typeface="Calibri"/>
                <a:sym typeface="Calibri"/>
              </a:rPr>
              <a:t>Public Service Loan Forgiveness Program Support (PSLF)</a:t>
            </a:r>
            <a:r>
              <a:rPr lang="en-US" sz="2900">
                <a:latin typeface="Calibri"/>
                <a:ea typeface="Calibri"/>
                <a:cs typeface="Calibri"/>
                <a:sym typeface="Calibri"/>
              </a:rPr>
              <a:t> group on Facebook, now supporting ~110,000 borrowers</a:t>
            </a:r>
            <a:endParaRPr sz="2900">
              <a:highlight>
                <a:schemeClr val="lt1"/>
              </a:highlight>
              <a:latin typeface="Calibri"/>
              <a:ea typeface="Calibri"/>
              <a:cs typeface="Calibri"/>
              <a:sym typeface="Calibri"/>
            </a:endParaRPr>
          </a:p>
          <a:p>
            <a:pPr indent="0" lvl="0" marL="0" rtl="0" algn="l">
              <a:spcBef>
                <a:spcPts val="360"/>
              </a:spcBef>
              <a:spcAft>
                <a:spcPts val="0"/>
              </a:spcAft>
              <a:buNone/>
            </a:pPr>
            <a:r>
              <a:t/>
            </a:r>
            <a:endParaRPr>
              <a:highlight>
                <a:schemeClr val="lt1"/>
              </a:highlight>
              <a:latin typeface="Calibri"/>
              <a:ea typeface="Calibri"/>
              <a:cs typeface="Calibri"/>
              <a:sym typeface="Calibri"/>
            </a:endParaRPr>
          </a:p>
          <a:p>
            <a:pPr indent="0" lvl="0" marL="0" rtl="0" algn="ctr">
              <a:spcBef>
                <a:spcPts val="360"/>
              </a:spcBef>
              <a:spcAft>
                <a:spcPts val="0"/>
              </a:spcAft>
              <a:buNone/>
            </a:pPr>
            <a:r>
              <a:t/>
            </a:r>
            <a:endParaRPr sz="2200">
              <a:latin typeface="Calibri"/>
              <a:ea typeface="Calibri"/>
              <a:cs typeface="Calibri"/>
              <a:sym typeface="Calibri"/>
            </a:endParaRPr>
          </a:p>
          <a:p>
            <a:pPr indent="0" lvl="0" marL="0" rtl="0" algn="ctr">
              <a:spcBef>
                <a:spcPts val="360"/>
              </a:spcBef>
              <a:spcAft>
                <a:spcPts val="0"/>
              </a:spcAft>
              <a:buNone/>
            </a:pPr>
            <a:r>
              <a:t/>
            </a:r>
            <a:endParaRPr sz="2200">
              <a:latin typeface="Calibri"/>
              <a:ea typeface="Calibri"/>
              <a:cs typeface="Calibri"/>
              <a:sym typeface="Calibri"/>
            </a:endParaRPr>
          </a:p>
          <a:p>
            <a:pPr indent="0" lvl="0" marL="0" rtl="0" algn="ctr">
              <a:spcBef>
                <a:spcPts val="360"/>
              </a:spcBef>
              <a:spcAft>
                <a:spcPts val="0"/>
              </a:spcAft>
              <a:buNone/>
            </a:pPr>
            <a:r>
              <a:t/>
            </a:r>
            <a:endParaRPr sz="2200">
              <a:latin typeface="Calibri"/>
              <a:ea typeface="Calibri"/>
              <a:cs typeface="Calibri"/>
              <a:sym typeface="Calibri"/>
            </a:endParaRPr>
          </a:p>
          <a:p>
            <a:pPr indent="0" lvl="0" marL="0" rtl="0" algn="ctr">
              <a:spcBef>
                <a:spcPts val="360"/>
              </a:spcBef>
              <a:spcAft>
                <a:spcPts val="0"/>
              </a:spcAft>
              <a:buNone/>
            </a:pPr>
            <a:r>
              <a:rPr lang="en-US" sz="2200" u="sng">
                <a:solidFill>
                  <a:schemeClr val="hlink"/>
                </a:solidFill>
                <a:latin typeface="Calibri"/>
                <a:ea typeface="Calibri"/>
                <a:cs typeface="Calibri"/>
                <a:sym typeface="Calibri"/>
                <a:hlinkClick r:id="rId3"/>
              </a:rPr>
              <a:t>https://www.facebook.com/groups/pslfprogramsupport</a:t>
            </a:r>
            <a:endParaRPr>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56"/>
          <p:cNvSpPr txBox="1"/>
          <p:nvPr>
            <p:ph type="title"/>
          </p:nvPr>
        </p:nvSpPr>
        <p:spPr>
          <a:xfrm>
            <a:off x="457200" y="274638"/>
            <a:ext cx="8229600" cy="1858962"/>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1: </a:t>
            </a:r>
            <a:br>
              <a:rPr b="1" lang="en-US" sz="4000">
                <a:solidFill>
                  <a:srgbClr val="062328"/>
                </a:solidFill>
              </a:rPr>
            </a:br>
            <a:r>
              <a:rPr b="1" lang="en-US" sz="4000">
                <a:solidFill>
                  <a:srgbClr val="062328"/>
                </a:solidFill>
              </a:rPr>
              <a:t>Determine Your Loan Type(s)</a:t>
            </a:r>
            <a:endParaRPr/>
          </a:p>
        </p:txBody>
      </p:sp>
      <p:sp>
        <p:nvSpPr>
          <p:cNvPr id="393" name="Google Shape;393;p56"/>
          <p:cNvSpPr txBox="1"/>
          <p:nvPr>
            <p:ph idx="1" type="body"/>
          </p:nvPr>
        </p:nvSpPr>
        <p:spPr>
          <a:xfrm>
            <a:off x="457200" y="2133600"/>
            <a:ext cx="8229600" cy="399270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spcBef>
                <a:spcPts val="0"/>
              </a:spcBef>
              <a:spcAft>
                <a:spcPts val="0"/>
              </a:spcAft>
              <a:buSzPct val="95000"/>
              <a:buNone/>
            </a:pPr>
            <a:r>
              <a:rPr lang="en-US">
                <a:latin typeface="Calibri"/>
                <a:ea typeface="Calibri"/>
                <a:cs typeface="Calibri"/>
                <a:sym typeface="Calibri"/>
              </a:rPr>
              <a:t>Check your </a:t>
            </a:r>
            <a:r>
              <a:rPr lang="en-US" u="sng">
                <a:solidFill>
                  <a:schemeClr val="hlink"/>
                </a:solidFill>
                <a:latin typeface="Calibri"/>
                <a:ea typeface="Calibri"/>
                <a:cs typeface="Calibri"/>
                <a:sym typeface="Calibri"/>
                <a:hlinkClick r:id="rId3"/>
              </a:rPr>
              <a:t>Aid Summary</a:t>
            </a:r>
            <a:r>
              <a:rPr lang="en-US">
                <a:latin typeface="Calibri"/>
                <a:ea typeface="Calibri"/>
                <a:cs typeface="Calibri"/>
                <a:sym typeface="Calibri"/>
              </a:rPr>
              <a:t> at studentaid.gov That page displays the </a:t>
            </a:r>
            <a:r>
              <a:rPr b="1" lang="en-US">
                <a:latin typeface="Calibri"/>
                <a:ea typeface="Calibri"/>
                <a:cs typeface="Calibri"/>
                <a:sym typeface="Calibri"/>
              </a:rPr>
              <a:t>loan type </a:t>
            </a:r>
            <a:r>
              <a:rPr lang="en-US">
                <a:latin typeface="Calibri"/>
                <a:ea typeface="Calibri"/>
                <a:cs typeface="Calibri"/>
                <a:sym typeface="Calibri"/>
              </a:rPr>
              <a:t>of each of your individual loans.  Many borrowers have many loans of different types </a:t>
            </a:r>
            <a:endParaRPr>
              <a:latin typeface="Calibri"/>
              <a:ea typeface="Calibri"/>
              <a:cs typeface="Calibri"/>
              <a:sym typeface="Calibri"/>
            </a:endParaRPr>
          </a:p>
          <a:p>
            <a:pPr indent="0" lvl="0" marL="0" rtl="0" algn="l">
              <a:spcBef>
                <a:spcPts val="259"/>
              </a:spcBef>
              <a:spcAft>
                <a:spcPts val="0"/>
              </a:spcAft>
              <a:buSzPct val="95000"/>
              <a:buNone/>
            </a:pPr>
            <a:r>
              <a:t/>
            </a:r>
            <a:endParaRPr sz="1400">
              <a:latin typeface="Calibri"/>
              <a:ea typeface="Calibri"/>
              <a:cs typeface="Calibri"/>
              <a:sym typeface="Calibri"/>
            </a:endParaRPr>
          </a:p>
          <a:p>
            <a:pPr indent="-248983" lvl="0" marL="274320" rtl="0" algn="l">
              <a:spcBef>
                <a:spcPts val="518"/>
              </a:spcBef>
              <a:spcAft>
                <a:spcPts val="0"/>
              </a:spcAft>
              <a:buSzPct val="95000"/>
              <a:buChar char="❏"/>
            </a:pPr>
            <a:r>
              <a:rPr b="1" lang="en-US" sz="2800">
                <a:latin typeface="Calibri"/>
                <a:ea typeface="Calibri"/>
                <a:cs typeface="Calibri"/>
                <a:sym typeface="Calibri"/>
              </a:rPr>
              <a:t>Direct Loans </a:t>
            </a:r>
            <a:r>
              <a:rPr lang="en-US" sz="2800">
                <a:latin typeface="Calibri"/>
                <a:ea typeface="Calibri"/>
                <a:cs typeface="Calibri"/>
                <a:sym typeface="Calibri"/>
              </a:rPr>
              <a:t>include the word </a:t>
            </a:r>
            <a:r>
              <a:rPr b="1" lang="en-US" sz="2800">
                <a:latin typeface="Calibri"/>
                <a:ea typeface="Calibri"/>
                <a:cs typeface="Calibri"/>
                <a:sym typeface="Calibri"/>
              </a:rPr>
              <a:t>DIRECT</a:t>
            </a:r>
            <a:r>
              <a:rPr lang="en-US" sz="2800">
                <a:latin typeface="Calibri"/>
                <a:ea typeface="Calibri"/>
                <a:cs typeface="Calibri"/>
                <a:sym typeface="Calibri"/>
              </a:rPr>
              <a:t> in their title</a:t>
            </a:r>
            <a:endParaRPr sz="2800">
              <a:latin typeface="Calibri"/>
              <a:ea typeface="Calibri"/>
              <a:cs typeface="Calibri"/>
              <a:sym typeface="Calibri"/>
            </a:endParaRPr>
          </a:p>
          <a:p>
            <a:pPr indent="-304672" lvl="2" marL="914400" rtl="0" algn="l">
              <a:spcBef>
                <a:spcPts val="518"/>
              </a:spcBef>
              <a:spcAft>
                <a:spcPts val="0"/>
              </a:spcAft>
              <a:buSzPct val="100000"/>
              <a:buFont typeface="Calibri"/>
              <a:buChar char="❏"/>
            </a:pPr>
            <a:r>
              <a:rPr b="1" lang="en-US" sz="2800">
                <a:latin typeface="Calibri"/>
                <a:ea typeface="Calibri"/>
                <a:cs typeface="Calibri"/>
                <a:sym typeface="Calibri"/>
              </a:rPr>
              <a:t>ALL </a:t>
            </a:r>
            <a:r>
              <a:rPr lang="en-US" sz="2800">
                <a:latin typeface="Calibri"/>
                <a:ea typeface="Calibri"/>
                <a:cs typeface="Calibri"/>
                <a:sym typeface="Calibri"/>
              </a:rPr>
              <a:t>Federal Loans since July 2010</a:t>
            </a:r>
            <a:endParaRPr sz="2800">
              <a:latin typeface="Calibri"/>
              <a:ea typeface="Calibri"/>
              <a:cs typeface="Calibri"/>
              <a:sym typeface="Calibri"/>
            </a:endParaRPr>
          </a:p>
          <a:p>
            <a:pPr indent="-248983" lvl="0" marL="274320" rtl="0" algn="l">
              <a:spcBef>
                <a:spcPts val="518"/>
              </a:spcBef>
              <a:spcAft>
                <a:spcPts val="0"/>
              </a:spcAft>
              <a:buSzPct val="95000"/>
              <a:buChar char="❏"/>
            </a:pPr>
            <a:r>
              <a:rPr b="1" lang="en-US" sz="2800">
                <a:latin typeface="Calibri"/>
                <a:ea typeface="Calibri"/>
                <a:cs typeface="Calibri"/>
                <a:sym typeface="Calibri"/>
              </a:rPr>
              <a:t>FFEL Loans </a:t>
            </a:r>
            <a:r>
              <a:rPr lang="en-US" sz="2800">
                <a:latin typeface="Calibri"/>
                <a:ea typeface="Calibri"/>
                <a:cs typeface="Calibri"/>
                <a:sym typeface="Calibri"/>
              </a:rPr>
              <a:t>include the word </a:t>
            </a:r>
            <a:r>
              <a:rPr b="1" lang="en-US" sz="2800">
                <a:latin typeface="Calibri"/>
                <a:ea typeface="Calibri"/>
                <a:cs typeface="Calibri"/>
                <a:sym typeface="Calibri"/>
              </a:rPr>
              <a:t>FFEL</a:t>
            </a:r>
            <a:r>
              <a:rPr lang="en-US" sz="2800">
                <a:latin typeface="Calibri"/>
                <a:ea typeface="Calibri"/>
                <a:cs typeface="Calibri"/>
                <a:sym typeface="Calibri"/>
              </a:rPr>
              <a:t> in their title</a:t>
            </a:r>
            <a:endParaRPr sz="2800">
              <a:latin typeface="Calibri"/>
              <a:ea typeface="Calibri"/>
              <a:cs typeface="Calibri"/>
              <a:sym typeface="Calibri"/>
            </a:endParaRPr>
          </a:p>
          <a:p>
            <a:pPr indent="-304672" lvl="2" marL="914400" rtl="0" algn="l">
              <a:spcBef>
                <a:spcPts val="518"/>
              </a:spcBef>
              <a:spcAft>
                <a:spcPts val="0"/>
              </a:spcAft>
              <a:buSzPct val="100000"/>
              <a:buFont typeface="Calibri"/>
              <a:buChar char="❏"/>
            </a:pPr>
            <a:r>
              <a:rPr b="1" lang="en-US" sz="2800">
                <a:latin typeface="Calibri"/>
                <a:ea typeface="Calibri"/>
                <a:cs typeface="Calibri"/>
                <a:sym typeface="Calibri"/>
              </a:rPr>
              <a:t>Many/Most </a:t>
            </a:r>
            <a:r>
              <a:rPr lang="en-US" sz="2800">
                <a:latin typeface="Calibri"/>
                <a:ea typeface="Calibri"/>
                <a:cs typeface="Calibri"/>
                <a:sym typeface="Calibri"/>
              </a:rPr>
              <a:t>Federal Loans from before July 2010</a:t>
            </a:r>
            <a:endParaRPr sz="2800">
              <a:latin typeface="Calibri"/>
              <a:ea typeface="Calibri"/>
              <a:cs typeface="Calibri"/>
              <a:sym typeface="Calibri"/>
            </a:endParaRPr>
          </a:p>
          <a:p>
            <a:pPr indent="-248983" lvl="0" marL="274320" rtl="0" algn="l">
              <a:spcBef>
                <a:spcPts val="518"/>
              </a:spcBef>
              <a:spcAft>
                <a:spcPts val="0"/>
              </a:spcAft>
              <a:buSzPct val="95000"/>
              <a:buChar char="❏"/>
            </a:pPr>
            <a:r>
              <a:rPr b="1" lang="en-US" sz="2800">
                <a:latin typeface="Calibri"/>
                <a:ea typeface="Calibri"/>
                <a:cs typeface="Calibri"/>
                <a:sym typeface="Calibri"/>
              </a:rPr>
              <a:t>Perkins Loans </a:t>
            </a:r>
            <a:r>
              <a:rPr lang="en-US" sz="2800">
                <a:latin typeface="Calibri"/>
                <a:ea typeface="Calibri"/>
                <a:cs typeface="Calibri"/>
                <a:sym typeface="Calibri"/>
              </a:rPr>
              <a:t>include the word </a:t>
            </a:r>
            <a:r>
              <a:rPr b="1" lang="en-US" sz="2800">
                <a:latin typeface="Calibri"/>
                <a:ea typeface="Calibri"/>
                <a:cs typeface="Calibri"/>
                <a:sym typeface="Calibri"/>
              </a:rPr>
              <a:t>Perkins</a:t>
            </a:r>
            <a:r>
              <a:rPr lang="en-US" sz="2800">
                <a:latin typeface="Calibri"/>
                <a:ea typeface="Calibri"/>
                <a:cs typeface="Calibri"/>
                <a:sym typeface="Calibri"/>
              </a:rPr>
              <a:t> in their title</a:t>
            </a:r>
            <a:endParaRPr>
              <a:latin typeface="Calibri"/>
              <a:ea typeface="Calibri"/>
              <a:cs typeface="Calibri"/>
              <a:sym typeface="Calibri"/>
            </a:endParaRPr>
          </a:p>
          <a:p>
            <a:pPr indent="0" lvl="0" marL="0" rtl="0" algn="l">
              <a:spcBef>
                <a:spcPts val="259"/>
              </a:spcBef>
              <a:spcAft>
                <a:spcPts val="0"/>
              </a:spcAft>
              <a:buSzPct val="95000"/>
              <a:buNone/>
            </a:pPr>
            <a:r>
              <a:t/>
            </a:r>
            <a:endParaRPr b="1" sz="1400">
              <a:latin typeface="Calibri"/>
              <a:ea typeface="Calibri"/>
              <a:cs typeface="Calibri"/>
              <a:sym typeface="Calibri"/>
            </a:endParaRPr>
          </a:p>
          <a:p>
            <a:pPr indent="0" lvl="0" marL="0" rtl="0" algn="ctr">
              <a:spcBef>
                <a:spcPts val="518"/>
              </a:spcBef>
              <a:spcAft>
                <a:spcPts val="0"/>
              </a:spcAft>
              <a:buSzPct val="112351"/>
              <a:buNone/>
            </a:pPr>
            <a:r>
              <a:rPr b="1" lang="en-US" sz="2367">
                <a:latin typeface="Calibri"/>
                <a:ea typeface="Calibri"/>
                <a:cs typeface="Calibri"/>
                <a:sym typeface="Calibri"/>
              </a:rPr>
              <a:t>You need to know your loan types to know what to do next!</a:t>
            </a:r>
            <a:r>
              <a:rPr b="1" lang="en-US" sz="2800">
                <a:latin typeface="Calibri"/>
                <a:ea typeface="Calibri"/>
                <a:cs typeface="Calibri"/>
                <a:sym typeface="Calibri"/>
              </a:rPr>
              <a:t> </a:t>
            </a:r>
            <a:endParaRPr b="1" sz="2800">
              <a:latin typeface="Calibri"/>
              <a:ea typeface="Calibri"/>
              <a:cs typeface="Calibri"/>
              <a:sym typeface="Calibri"/>
            </a:endParaRPr>
          </a:p>
          <a:p>
            <a:pPr indent="0" lvl="0" marL="0" rtl="0" algn="l">
              <a:spcBef>
                <a:spcPts val="518"/>
              </a:spcBef>
              <a:spcAft>
                <a:spcPts val="0"/>
              </a:spcAft>
              <a:buSzPct val="95000"/>
              <a:buNone/>
            </a:pPr>
            <a:r>
              <a:t/>
            </a:r>
            <a:endParaRPr b="1" sz="2800">
              <a:latin typeface="Calibri"/>
              <a:ea typeface="Calibri"/>
              <a:cs typeface="Calibri"/>
              <a:sym typeface="Calibri"/>
            </a:endParaRPr>
          </a:p>
          <a:p>
            <a:pPr indent="0" lvl="0" marL="0" rtl="0" algn="ctr">
              <a:spcBef>
                <a:spcPts val="444"/>
              </a:spcBef>
              <a:spcAft>
                <a:spcPts val="0"/>
              </a:spcAft>
              <a:buSzPct val="80496"/>
              <a:buNone/>
            </a:pPr>
            <a:r>
              <a:rPr b="1" lang="en-US" sz="2832">
                <a:latin typeface="Calibri"/>
                <a:ea typeface="Calibri"/>
                <a:cs typeface="Calibri"/>
                <a:sym typeface="Calibri"/>
              </a:rPr>
              <a:t>Go to </a:t>
            </a:r>
            <a:r>
              <a:rPr b="1" lang="en-US" sz="2832" u="sng">
                <a:solidFill>
                  <a:schemeClr val="hlink"/>
                </a:solidFill>
                <a:latin typeface="Calibri"/>
                <a:ea typeface="Calibri"/>
                <a:cs typeface="Calibri"/>
                <a:sym typeface="Calibri"/>
                <a:hlinkClick action="ppaction://hlinksldjump" r:id="rId4"/>
              </a:rPr>
              <a:t>Question 3</a:t>
            </a:r>
            <a:endParaRPr b="1" sz="2832">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57"/>
          <p:cNvSpPr txBox="1"/>
          <p:nvPr>
            <p:ph type="title"/>
          </p:nvPr>
        </p:nvSpPr>
        <p:spPr>
          <a:xfrm>
            <a:off x="457200" y="350838"/>
            <a:ext cx="8229600" cy="1782900"/>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2.1:</a:t>
            </a:r>
            <a:br>
              <a:rPr b="1" lang="en-US" sz="4000">
                <a:solidFill>
                  <a:srgbClr val="062328"/>
                </a:solidFill>
              </a:rPr>
            </a:br>
            <a:r>
              <a:rPr b="1" lang="en-US" sz="4000">
                <a:solidFill>
                  <a:srgbClr val="062328"/>
                </a:solidFill>
              </a:rPr>
              <a:t>Consolidation Basics</a:t>
            </a:r>
            <a:endParaRPr/>
          </a:p>
        </p:txBody>
      </p:sp>
      <p:sp>
        <p:nvSpPr>
          <p:cNvPr id="399" name="Google Shape;399;p57"/>
          <p:cNvSpPr txBox="1"/>
          <p:nvPr>
            <p:ph idx="1" type="body"/>
          </p:nvPr>
        </p:nvSpPr>
        <p:spPr>
          <a:xfrm>
            <a:off x="457200" y="2133600"/>
            <a:ext cx="8229600" cy="3992563"/>
          </a:xfrm>
          <a:prstGeom prst="rect">
            <a:avLst/>
          </a:prstGeom>
          <a:noFill/>
          <a:ln>
            <a:noFill/>
          </a:ln>
        </p:spPr>
        <p:txBody>
          <a:bodyPr anchorCtr="0" anchor="t" bIns="45700" lIns="91425" spcFirstLastPara="1" rIns="91425" wrap="square" tIns="45700">
            <a:normAutofit/>
          </a:bodyPr>
          <a:lstStyle/>
          <a:p>
            <a:pPr indent="-309610" lvl="0" marL="274320" rtl="0" algn="l">
              <a:spcBef>
                <a:spcPts val="0"/>
              </a:spcBef>
              <a:spcAft>
                <a:spcPts val="0"/>
              </a:spcAft>
              <a:buSzPts val="2470"/>
              <a:buChar char="❏"/>
            </a:pPr>
            <a:r>
              <a:rPr lang="en-US">
                <a:latin typeface="Calibri"/>
                <a:ea typeface="Calibri"/>
                <a:cs typeface="Calibri"/>
                <a:sym typeface="Calibri"/>
              </a:rPr>
              <a:t>In the past, Loan Consolidation “reset the clock” and payment counts on the new loan started again at zero</a:t>
            </a:r>
            <a:r>
              <a:rPr lang="en-US">
                <a:latin typeface="Calibri"/>
                <a:ea typeface="Calibri"/>
                <a:cs typeface="Calibri"/>
                <a:sym typeface="Calibri"/>
              </a:rPr>
              <a:t>, </a:t>
            </a:r>
            <a:r>
              <a:rPr b="1" lang="en-US">
                <a:latin typeface="Calibri"/>
                <a:ea typeface="Calibri"/>
                <a:cs typeface="Calibri"/>
                <a:sym typeface="Calibri"/>
              </a:rPr>
              <a:t>b</a:t>
            </a:r>
            <a:r>
              <a:rPr b="1" lang="en-US">
                <a:latin typeface="Calibri"/>
                <a:ea typeface="Calibri"/>
                <a:cs typeface="Calibri"/>
                <a:sym typeface="Calibri"/>
              </a:rPr>
              <a:t>ut </a:t>
            </a:r>
            <a:r>
              <a:rPr lang="en-US">
                <a:latin typeface="Calibri"/>
                <a:ea typeface="Calibri"/>
                <a:cs typeface="Calibri"/>
                <a:sym typeface="Calibri"/>
              </a:rPr>
              <a:t>under the Limited Waiver (until 10/31/2022) this is no longer the case</a:t>
            </a:r>
            <a:endParaRPr>
              <a:latin typeface="Calibri"/>
              <a:ea typeface="Calibri"/>
              <a:cs typeface="Calibri"/>
              <a:sym typeface="Calibri"/>
            </a:endParaRPr>
          </a:p>
          <a:p>
            <a:pPr indent="-309610" lvl="0" marL="274320" rtl="0" algn="l">
              <a:spcBef>
                <a:spcPts val="403"/>
              </a:spcBef>
              <a:spcAft>
                <a:spcPts val="0"/>
              </a:spcAft>
              <a:buSzPts val="2470"/>
              <a:buChar char="❏"/>
            </a:pPr>
            <a:r>
              <a:rPr lang="en-US">
                <a:latin typeface="Calibri"/>
                <a:ea typeface="Calibri"/>
                <a:cs typeface="Calibri"/>
                <a:sym typeface="Calibri"/>
              </a:rPr>
              <a:t>Consolidating FFEL, Perkins, PLUS and Direct Loans under the limited waiver (before 10/31/2022) will create a new Direct Consolidation Loan with the </a:t>
            </a:r>
            <a:r>
              <a:rPr b="1" lang="en-US">
                <a:latin typeface="Calibri"/>
                <a:ea typeface="Calibri"/>
                <a:cs typeface="Calibri"/>
                <a:sym typeface="Calibri"/>
              </a:rPr>
              <a:t>highest </a:t>
            </a:r>
            <a:r>
              <a:rPr lang="en-US">
                <a:latin typeface="Calibri"/>
                <a:ea typeface="Calibri"/>
                <a:cs typeface="Calibri"/>
                <a:sym typeface="Calibri"/>
              </a:rPr>
              <a:t>number of payments of ANY of your loans! </a:t>
            </a:r>
            <a:endParaRPr>
              <a:latin typeface="Calibri"/>
              <a:ea typeface="Calibri"/>
              <a:cs typeface="Calibri"/>
              <a:sym typeface="Calibri"/>
            </a:endParaRPr>
          </a:p>
          <a:p>
            <a:pPr indent="0" lvl="0" marL="0" rtl="0" algn="ctr">
              <a:spcBef>
                <a:spcPts val="527"/>
              </a:spcBef>
              <a:spcAft>
                <a:spcPts val="0"/>
              </a:spcAft>
              <a:buSzPts val="3230"/>
              <a:buNone/>
            </a:pPr>
            <a:r>
              <a:rPr b="1" lang="en-US" sz="3400">
                <a:latin typeface="Calibri"/>
                <a:ea typeface="Calibri"/>
                <a:cs typeface="Calibri"/>
                <a:sym typeface="Calibri"/>
              </a:rPr>
              <a:t>Go to </a:t>
            </a:r>
            <a:r>
              <a:rPr b="1" lang="en-US" sz="3400" u="sng">
                <a:solidFill>
                  <a:schemeClr val="hlink"/>
                </a:solidFill>
                <a:latin typeface="Calibri"/>
                <a:ea typeface="Calibri"/>
                <a:cs typeface="Calibri"/>
                <a:sym typeface="Calibri"/>
                <a:hlinkClick action="ppaction://hlinksldjump" r:id="rId3"/>
              </a:rPr>
              <a:t>Plan your Consolidation</a:t>
            </a:r>
            <a:endParaRPr b="1" sz="3400">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58"/>
          <p:cNvSpPr txBox="1"/>
          <p:nvPr>
            <p:ph type="title"/>
          </p:nvPr>
        </p:nvSpPr>
        <p:spPr>
          <a:xfrm>
            <a:off x="457200" y="530963"/>
            <a:ext cx="8229600" cy="1429500"/>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2.2: </a:t>
            </a:r>
            <a:br>
              <a:rPr b="1" lang="en-US" sz="4000">
                <a:solidFill>
                  <a:srgbClr val="062328"/>
                </a:solidFill>
              </a:rPr>
            </a:br>
            <a:r>
              <a:rPr b="1" lang="en-US" sz="4000">
                <a:solidFill>
                  <a:srgbClr val="062328"/>
                </a:solidFill>
              </a:rPr>
              <a:t>Plan your Consolidation </a:t>
            </a:r>
            <a:endParaRPr/>
          </a:p>
        </p:txBody>
      </p:sp>
      <p:sp>
        <p:nvSpPr>
          <p:cNvPr id="405" name="Google Shape;405;p58"/>
          <p:cNvSpPr txBox="1"/>
          <p:nvPr>
            <p:ph idx="1" type="body"/>
          </p:nvPr>
        </p:nvSpPr>
        <p:spPr>
          <a:xfrm>
            <a:off x="457200" y="2468880"/>
            <a:ext cx="8229600" cy="4389120"/>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SzPts val="2470"/>
              <a:buNone/>
            </a:pPr>
            <a:r>
              <a:rPr lang="en-US" sz="2700">
                <a:latin typeface="Calibri"/>
                <a:ea typeface="Calibri"/>
                <a:cs typeface="Calibri"/>
                <a:sym typeface="Calibri"/>
              </a:rPr>
              <a:t>When you consolidate, whether online or on paper, you should select ALL Loans (FFEL, </a:t>
            </a:r>
            <a:r>
              <a:rPr lang="en-US" sz="2700">
                <a:latin typeface="Calibri"/>
                <a:ea typeface="Calibri"/>
                <a:cs typeface="Calibri"/>
                <a:sym typeface="Calibri"/>
              </a:rPr>
              <a:t>Perkins and Direct)</a:t>
            </a:r>
            <a:endParaRPr sz="2700">
              <a:latin typeface="Calibri"/>
              <a:ea typeface="Calibri"/>
              <a:cs typeface="Calibri"/>
              <a:sym typeface="Calibri"/>
            </a:endParaRPr>
          </a:p>
          <a:p>
            <a:pPr indent="-280670" lvl="0" marL="274320" rtl="0" algn="l">
              <a:spcBef>
                <a:spcPts val="520"/>
              </a:spcBef>
              <a:spcAft>
                <a:spcPts val="0"/>
              </a:spcAft>
              <a:buSzPts val="2570"/>
              <a:buFont typeface="Calibri"/>
              <a:buChar char="❏"/>
            </a:pPr>
            <a:r>
              <a:rPr lang="en-US" sz="2700">
                <a:latin typeface="Calibri"/>
                <a:ea typeface="Calibri"/>
                <a:cs typeface="Calibri"/>
                <a:sym typeface="Calibri"/>
              </a:rPr>
              <a:t>Select MOHELA as your new servicer (but be aware that AidVantage may process your consolidation)</a:t>
            </a:r>
            <a:endParaRPr sz="2700">
              <a:latin typeface="Calibri"/>
              <a:ea typeface="Calibri"/>
              <a:cs typeface="Calibri"/>
              <a:sym typeface="Calibri"/>
            </a:endParaRPr>
          </a:p>
          <a:p>
            <a:pPr indent="-280670" lvl="0" marL="274320" rtl="0" algn="l">
              <a:spcBef>
                <a:spcPts val="520"/>
              </a:spcBef>
              <a:spcAft>
                <a:spcPts val="0"/>
              </a:spcAft>
              <a:buSzPts val="2570"/>
              <a:buFont typeface="Calibri"/>
              <a:buChar char="❏"/>
            </a:pPr>
            <a:r>
              <a:rPr lang="en-US" sz="2700">
                <a:latin typeface="Calibri"/>
                <a:ea typeface="Calibri"/>
                <a:cs typeface="Calibri"/>
                <a:sym typeface="Calibri"/>
              </a:rPr>
              <a:t>Select a qualifying IDR plan (unless you have already made 120 payments)</a:t>
            </a:r>
            <a:endParaRPr sz="2700">
              <a:latin typeface="Calibri"/>
              <a:ea typeface="Calibri"/>
              <a:cs typeface="Calibri"/>
              <a:sym typeface="Calibri"/>
            </a:endParaRPr>
          </a:p>
          <a:p>
            <a:pPr indent="-280670" lvl="0" marL="274320" rtl="0" algn="l">
              <a:spcBef>
                <a:spcPts val="520"/>
              </a:spcBef>
              <a:spcAft>
                <a:spcPts val="0"/>
              </a:spcAft>
              <a:buSzPts val="2570"/>
              <a:buFont typeface="Calibri"/>
              <a:buChar char="❏"/>
            </a:pPr>
            <a:r>
              <a:rPr lang="en-US" sz="2700">
                <a:latin typeface="Calibri"/>
                <a:ea typeface="Calibri"/>
                <a:cs typeface="Calibri"/>
                <a:sym typeface="Calibri"/>
              </a:rPr>
              <a:t>Consolidate before 10/31/2022 or you will miss out on all of these benefits</a:t>
            </a:r>
            <a:endParaRPr sz="2700">
              <a:latin typeface="Calibri"/>
              <a:ea typeface="Calibri"/>
              <a:cs typeface="Calibri"/>
              <a:sym typeface="Calibri"/>
            </a:endParaRPr>
          </a:p>
          <a:p>
            <a:pPr indent="0" lvl="0" marL="274320" rtl="0" algn="l">
              <a:spcBef>
                <a:spcPts val="520"/>
              </a:spcBef>
              <a:spcAft>
                <a:spcPts val="0"/>
              </a:spcAft>
              <a:buNone/>
            </a:pPr>
            <a:r>
              <a:rPr lang="en-US" sz="2700">
                <a:latin typeface="Calibri"/>
                <a:ea typeface="Calibri"/>
                <a:cs typeface="Calibri"/>
                <a:sym typeface="Calibri"/>
              </a:rPr>
              <a:t>		</a:t>
            </a:r>
            <a:endParaRPr sz="1700">
              <a:latin typeface="Calibri"/>
              <a:ea typeface="Calibri"/>
              <a:cs typeface="Calibri"/>
              <a:sym typeface="Calibri"/>
            </a:endParaRPr>
          </a:p>
          <a:p>
            <a:pPr indent="0" lvl="0" marL="0" rtl="0" algn="ctr">
              <a:lnSpc>
                <a:spcPct val="90000"/>
              </a:lnSpc>
              <a:spcBef>
                <a:spcPts val="480"/>
              </a:spcBef>
              <a:spcAft>
                <a:spcPts val="0"/>
              </a:spcAft>
              <a:buSzPts val="2280"/>
              <a:buNone/>
            </a:pPr>
            <a:r>
              <a:rPr b="1" lang="en-US" sz="2700">
                <a:latin typeface="Calibri"/>
                <a:ea typeface="Calibri"/>
                <a:cs typeface="Calibri"/>
                <a:sym typeface="Calibri"/>
              </a:rPr>
              <a:t>Go to </a:t>
            </a:r>
            <a:r>
              <a:rPr b="1" lang="en-US" sz="2700" u="sng">
                <a:solidFill>
                  <a:schemeClr val="hlink"/>
                </a:solidFill>
                <a:latin typeface="Calibri"/>
                <a:ea typeface="Calibri"/>
                <a:cs typeface="Calibri"/>
                <a:sym typeface="Calibri"/>
                <a:hlinkClick action="ppaction://hlinksldjump" r:id="rId3"/>
              </a:rPr>
              <a:t>Consolidate</a:t>
            </a:r>
            <a:endParaRPr b="1" sz="2700">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59"/>
          <p:cNvSpPr txBox="1"/>
          <p:nvPr>
            <p:ph type="title"/>
          </p:nvPr>
        </p:nvSpPr>
        <p:spPr>
          <a:xfrm>
            <a:off x="457200" y="327913"/>
            <a:ext cx="8229600" cy="1859100"/>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2.3: </a:t>
            </a:r>
            <a:br>
              <a:rPr b="1" lang="en-US" sz="4000">
                <a:solidFill>
                  <a:srgbClr val="062328"/>
                </a:solidFill>
              </a:rPr>
            </a:br>
            <a:r>
              <a:rPr b="1" lang="en-US" sz="4000">
                <a:solidFill>
                  <a:srgbClr val="062328"/>
                </a:solidFill>
              </a:rPr>
              <a:t>Consolidate!</a:t>
            </a:r>
            <a:endParaRPr/>
          </a:p>
        </p:txBody>
      </p:sp>
      <p:sp>
        <p:nvSpPr>
          <p:cNvPr id="411" name="Google Shape;411;p59"/>
          <p:cNvSpPr txBox="1"/>
          <p:nvPr>
            <p:ph idx="1" type="body"/>
          </p:nvPr>
        </p:nvSpPr>
        <p:spPr>
          <a:xfrm>
            <a:off x="457200" y="2133600"/>
            <a:ext cx="8229600" cy="3992563"/>
          </a:xfrm>
          <a:prstGeom prst="rect">
            <a:avLst/>
          </a:prstGeom>
          <a:noFill/>
          <a:ln>
            <a:noFill/>
          </a:ln>
        </p:spPr>
        <p:txBody>
          <a:bodyPr anchorCtr="0" anchor="t" bIns="45700" lIns="91425" spcFirstLastPara="1" rIns="91425" wrap="square" tIns="45700">
            <a:noAutofit/>
          </a:bodyPr>
          <a:lstStyle/>
          <a:p>
            <a:pPr indent="-393700" lvl="0" marL="457200" rtl="0" algn="l">
              <a:lnSpc>
                <a:spcPct val="80000"/>
              </a:lnSpc>
              <a:spcBef>
                <a:spcPts val="0"/>
              </a:spcBef>
              <a:spcAft>
                <a:spcPts val="0"/>
              </a:spcAft>
              <a:buSzPts val="2600"/>
              <a:buFont typeface="Calibri"/>
              <a:buChar char="❏"/>
            </a:pPr>
            <a:r>
              <a:rPr lang="en-US">
                <a:latin typeface="Calibri"/>
                <a:ea typeface="Calibri"/>
                <a:cs typeface="Calibri"/>
                <a:sym typeface="Calibri"/>
              </a:rPr>
              <a:t>To reiterate, </a:t>
            </a:r>
            <a:r>
              <a:rPr lang="en-US">
                <a:latin typeface="Calibri"/>
                <a:ea typeface="Calibri"/>
                <a:cs typeface="Calibri"/>
                <a:sym typeface="Calibri"/>
              </a:rPr>
              <a:t>FFEL and Perkins Loans are ineligible for PSLF and </a:t>
            </a:r>
            <a:r>
              <a:rPr b="1" lang="en-US">
                <a:latin typeface="Calibri"/>
                <a:ea typeface="Calibri"/>
                <a:cs typeface="Calibri"/>
                <a:sym typeface="Calibri"/>
              </a:rPr>
              <a:t>must </a:t>
            </a:r>
            <a:r>
              <a:rPr lang="en-US">
                <a:latin typeface="Calibri"/>
                <a:ea typeface="Calibri"/>
                <a:cs typeface="Calibri"/>
                <a:sym typeface="Calibri"/>
              </a:rPr>
              <a:t>be consolidated to become eligible</a:t>
            </a:r>
            <a:endParaRPr>
              <a:latin typeface="Calibri"/>
              <a:ea typeface="Calibri"/>
              <a:cs typeface="Calibri"/>
              <a:sym typeface="Calibri"/>
            </a:endParaRPr>
          </a:p>
          <a:p>
            <a:pPr indent="-393700" lvl="1" marL="914400" rtl="0" algn="l">
              <a:lnSpc>
                <a:spcPct val="80000"/>
              </a:lnSpc>
              <a:spcBef>
                <a:spcPts val="0"/>
              </a:spcBef>
              <a:spcAft>
                <a:spcPts val="0"/>
              </a:spcAft>
              <a:buSzPts val="2600"/>
              <a:buFont typeface="Calibri"/>
              <a:buChar char="❏"/>
            </a:pPr>
            <a:r>
              <a:rPr b="1" lang="en-US" sz="2600">
                <a:latin typeface="Calibri"/>
                <a:ea typeface="Calibri"/>
                <a:cs typeface="Calibri"/>
                <a:sym typeface="Calibri"/>
              </a:rPr>
              <a:t>PLUS </a:t>
            </a:r>
            <a:r>
              <a:rPr b="1" lang="en-US" sz="2600">
                <a:latin typeface="Calibri"/>
                <a:ea typeface="Calibri"/>
                <a:cs typeface="Calibri"/>
                <a:sym typeface="Calibri"/>
              </a:rPr>
              <a:t>loans</a:t>
            </a:r>
            <a:r>
              <a:rPr lang="en-US" sz="2600">
                <a:latin typeface="Calibri"/>
                <a:ea typeface="Calibri"/>
                <a:cs typeface="Calibri"/>
                <a:sym typeface="Calibri"/>
              </a:rPr>
              <a:t> (including Parent Plus Loans*)can be consolidated any time after full disbursement</a:t>
            </a:r>
            <a:endParaRPr sz="2600">
              <a:latin typeface="Calibri"/>
              <a:ea typeface="Calibri"/>
              <a:cs typeface="Calibri"/>
              <a:sym typeface="Calibri"/>
            </a:endParaRPr>
          </a:p>
          <a:p>
            <a:pPr indent="-393700" lvl="1" marL="914400" rtl="0" algn="l">
              <a:lnSpc>
                <a:spcPct val="80000"/>
              </a:lnSpc>
              <a:spcBef>
                <a:spcPts val="0"/>
              </a:spcBef>
              <a:spcAft>
                <a:spcPts val="0"/>
              </a:spcAft>
              <a:buSzPts val="2600"/>
              <a:buFont typeface="Calibri"/>
              <a:buChar char="❏"/>
            </a:pPr>
            <a:r>
              <a:rPr lang="en-US" sz="2600">
                <a:latin typeface="Calibri"/>
                <a:ea typeface="Calibri"/>
                <a:cs typeface="Calibri"/>
                <a:sym typeface="Calibri"/>
              </a:rPr>
              <a:t>All other loans can be consolidated </a:t>
            </a:r>
            <a:r>
              <a:rPr b="1" lang="en-US" sz="2600">
                <a:latin typeface="Calibri"/>
                <a:ea typeface="Calibri"/>
                <a:cs typeface="Calibri"/>
                <a:sym typeface="Calibri"/>
              </a:rPr>
              <a:t>immediately </a:t>
            </a:r>
            <a:r>
              <a:rPr lang="en-US" sz="2600">
                <a:latin typeface="Calibri"/>
                <a:ea typeface="Calibri"/>
                <a:cs typeface="Calibri"/>
                <a:sym typeface="Calibri"/>
              </a:rPr>
              <a:t>upon graduation</a:t>
            </a:r>
            <a:endParaRPr sz="2600">
              <a:latin typeface="Calibri"/>
              <a:ea typeface="Calibri"/>
              <a:cs typeface="Calibri"/>
              <a:sym typeface="Calibri"/>
            </a:endParaRPr>
          </a:p>
          <a:p>
            <a:pPr indent="-393700" lvl="1" marL="914400" rtl="0" algn="l">
              <a:lnSpc>
                <a:spcPct val="80000"/>
              </a:lnSpc>
              <a:spcBef>
                <a:spcPts val="0"/>
              </a:spcBef>
              <a:spcAft>
                <a:spcPts val="0"/>
              </a:spcAft>
              <a:buSzPts val="2600"/>
              <a:buFont typeface="Calibri"/>
              <a:buChar char="❏"/>
            </a:pPr>
            <a:r>
              <a:rPr lang="en-US" sz="2600">
                <a:latin typeface="Calibri"/>
                <a:ea typeface="Calibri"/>
                <a:cs typeface="Calibri"/>
                <a:sym typeface="Calibri"/>
              </a:rPr>
              <a:t>Any Direct Loans should also be consolidated if they have separate payment timelines </a:t>
            </a:r>
            <a:endParaRPr sz="2600">
              <a:latin typeface="Calibri"/>
              <a:ea typeface="Calibri"/>
              <a:cs typeface="Calibri"/>
              <a:sym typeface="Calibri"/>
            </a:endParaRPr>
          </a:p>
          <a:p>
            <a:pPr indent="-381000" lvl="0" marL="457200" rtl="0" algn="l">
              <a:lnSpc>
                <a:spcPct val="80000"/>
              </a:lnSpc>
              <a:spcBef>
                <a:spcPts val="0"/>
              </a:spcBef>
              <a:spcAft>
                <a:spcPts val="0"/>
              </a:spcAft>
              <a:buSzPts val="2400"/>
              <a:buFont typeface="Calibri"/>
              <a:buChar char="❏"/>
            </a:pPr>
            <a:r>
              <a:rPr b="1" lang="en-US" sz="2400">
                <a:latin typeface="Calibri"/>
                <a:ea typeface="Calibri"/>
                <a:cs typeface="Calibri"/>
                <a:sym typeface="Calibri"/>
              </a:rPr>
              <a:t>Fill out the online form at </a:t>
            </a:r>
            <a:r>
              <a:rPr b="1" lang="en-US" sz="2400" u="sng">
                <a:solidFill>
                  <a:schemeClr val="hlink"/>
                </a:solidFill>
                <a:latin typeface="Calibri"/>
                <a:ea typeface="Calibri"/>
                <a:cs typeface="Calibri"/>
                <a:sym typeface="Calibri"/>
                <a:hlinkClick r:id="rId3"/>
              </a:rPr>
              <a:t>https://studentaid.gov/app/launchConsolidation.action</a:t>
            </a:r>
            <a:endParaRPr>
              <a:latin typeface="Calibri"/>
              <a:ea typeface="Calibri"/>
              <a:cs typeface="Calibri"/>
              <a:sym typeface="Calibri"/>
            </a:endParaRPr>
          </a:p>
          <a:p>
            <a:pPr indent="-381000" lvl="0" marL="457200" rtl="0" algn="l">
              <a:lnSpc>
                <a:spcPct val="80000"/>
              </a:lnSpc>
              <a:spcBef>
                <a:spcPts val="0"/>
              </a:spcBef>
              <a:spcAft>
                <a:spcPts val="0"/>
              </a:spcAft>
              <a:buSzPts val="2400"/>
              <a:buFont typeface="Calibri"/>
              <a:buChar char="❏"/>
            </a:pPr>
            <a:r>
              <a:rPr b="1" lang="en-US" sz="2400">
                <a:latin typeface="Calibri"/>
                <a:ea typeface="Calibri"/>
                <a:cs typeface="Calibri"/>
                <a:sym typeface="Calibri"/>
              </a:rPr>
              <a:t>Or f</a:t>
            </a:r>
            <a:r>
              <a:rPr b="1" lang="en-US" sz="2400">
                <a:latin typeface="Calibri"/>
                <a:ea typeface="Calibri"/>
                <a:cs typeface="Calibri"/>
                <a:sym typeface="Calibri"/>
              </a:rPr>
              <a:t>ill out and mail in the paper form from </a:t>
            </a:r>
            <a:r>
              <a:rPr b="1" lang="en-US" sz="2400" u="sng">
                <a:solidFill>
                  <a:schemeClr val="hlink"/>
                </a:solidFill>
                <a:latin typeface="Calibri"/>
                <a:ea typeface="Calibri"/>
                <a:cs typeface="Calibri"/>
                <a:sym typeface="Calibri"/>
                <a:hlinkClick r:id="rId4"/>
              </a:rPr>
              <a:t>https://studentaid.gov/app-static/images/ApplicationAndPromissoryNote.pdf</a:t>
            </a:r>
            <a:r>
              <a:rPr b="1" lang="en-US" sz="2400">
                <a:latin typeface="Calibri"/>
                <a:ea typeface="Calibri"/>
                <a:cs typeface="Calibri"/>
                <a:sym typeface="Calibri"/>
              </a:rPr>
              <a:t> </a:t>
            </a:r>
            <a:endParaRPr b="1" sz="2400">
              <a:latin typeface="Calibri"/>
              <a:ea typeface="Calibri"/>
              <a:cs typeface="Calibri"/>
              <a:sym typeface="Calibri"/>
            </a:endParaRPr>
          </a:p>
          <a:p>
            <a:pPr indent="0" lvl="0" marL="274320" rtl="0" algn="l">
              <a:lnSpc>
                <a:spcPct val="80000"/>
              </a:lnSpc>
              <a:spcBef>
                <a:spcPts val="444"/>
              </a:spcBef>
              <a:spcAft>
                <a:spcPts val="0"/>
              </a:spcAft>
              <a:buNone/>
            </a:pPr>
            <a:r>
              <a:t/>
            </a:r>
            <a:endParaRPr b="1" sz="2500">
              <a:latin typeface="Calibri"/>
              <a:ea typeface="Calibri"/>
              <a:cs typeface="Calibri"/>
              <a:sym typeface="Calibri"/>
            </a:endParaRPr>
          </a:p>
          <a:p>
            <a:pPr indent="0" lvl="0" marL="0" rtl="0" algn="ctr">
              <a:lnSpc>
                <a:spcPct val="80000"/>
              </a:lnSpc>
              <a:spcBef>
                <a:spcPts val="444"/>
              </a:spcBef>
              <a:spcAft>
                <a:spcPts val="0"/>
              </a:spcAft>
              <a:buSzPts val="2280"/>
              <a:buNone/>
            </a:pPr>
            <a:r>
              <a:rPr b="1" lang="en-US" sz="2700">
                <a:latin typeface="Calibri"/>
                <a:ea typeface="Calibri"/>
                <a:cs typeface="Calibri"/>
                <a:sym typeface="Calibri"/>
              </a:rPr>
              <a:t>Go to </a:t>
            </a:r>
            <a:r>
              <a:rPr b="1" lang="en-US" sz="2700" u="sng">
                <a:solidFill>
                  <a:schemeClr val="hlink"/>
                </a:solidFill>
                <a:latin typeface="Calibri"/>
                <a:ea typeface="Calibri"/>
                <a:cs typeface="Calibri"/>
                <a:sym typeface="Calibri"/>
                <a:hlinkClick action="ppaction://hlinksldjump" r:id="rId5"/>
              </a:rPr>
              <a:t>After Consolidation</a:t>
            </a:r>
            <a:endParaRPr b="1" sz="2700">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60"/>
          <p:cNvSpPr txBox="1"/>
          <p:nvPr>
            <p:ph type="title"/>
          </p:nvPr>
        </p:nvSpPr>
        <p:spPr>
          <a:xfrm>
            <a:off x="266700" y="363950"/>
            <a:ext cx="8610600" cy="1752600"/>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2.4: </a:t>
            </a:r>
            <a:br>
              <a:rPr b="1" lang="en-US" sz="4000">
                <a:solidFill>
                  <a:srgbClr val="062328"/>
                </a:solidFill>
              </a:rPr>
            </a:br>
            <a:r>
              <a:rPr b="1" lang="en-US" sz="4000">
                <a:solidFill>
                  <a:srgbClr val="062328"/>
                </a:solidFill>
              </a:rPr>
              <a:t>After Consolidation  </a:t>
            </a:r>
            <a:endParaRPr/>
          </a:p>
        </p:txBody>
      </p:sp>
      <p:sp>
        <p:nvSpPr>
          <p:cNvPr id="417" name="Google Shape;417;p60"/>
          <p:cNvSpPr txBox="1"/>
          <p:nvPr>
            <p:ph idx="1" type="body"/>
          </p:nvPr>
        </p:nvSpPr>
        <p:spPr>
          <a:xfrm>
            <a:off x="457200" y="2362200"/>
            <a:ext cx="8229600" cy="3763963"/>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spcBef>
                <a:spcPts val="0"/>
              </a:spcBef>
              <a:spcAft>
                <a:spcPts val="0"/>
              </a:spcAft>
              <a:buSzPct val="95000"/>
              <a:buNone/>
            </a:pPr>
            <a:r>
              <a:rPr lang="en-US">
                <a:latin typeface="Calibri"/>
                <a:ea typeface="Calibri"/>
                <a:cs typeface="Calibri"/>
                <a:sym typeface="Calibri"/>
              </a:rPr>
              <a:t>After you consolidate, whether online or with the paper form, you will need to:</a:t>
            </a:r>
            <a:endParaRPr>
              <a:latin typeface="Calibri"/>
              <a:ea typeface="Calibri"/>
              <a:cs typeface="Calibri"/>
              <a:sym typeface="Calibri"/>
            </a:endParaRPr>
          </a:p>
          <a:p>
            <a:pPr indent="-250793" lvl="0" marL="274320" rtl="0" algn="l">
              <a:spcBef>
                <a:spcPts val="520"/>
              </a:spcBef>
              <a:spcAft>
                <a:spcPts val="0"/>
              </a:spcAft>
              <a:buSzPct val="95000"/>
              <a:buChar char="❏"/>
            </a:pPr>
            <a:r>
              <a:rPr b="1" lang="en-US">
                <a:latin typeface="Calibri"/>
                <a:ea typeface="Calibri"/>
                <a:cs typeface="Calibri"/>
                <a:sym typeface="Calibri"/>
              </a:rPr>
              <a:t>Wait</a:t>
            </a:r>
            <a:r>
              <a:rPr lang="en-US">
                <a:latin typeface="Calibri"/>
                <a:ea typeface="Calibri"/>
                <a:cs typeface="Calibri"/>
                <a:sym typeface="Calibri"/>
              </a:rPr>
              <a:t> as much as 30-60 days for your consolidation to be finalized (this message had come from FedLoan in the past, but will be likely to come from AidVantage)</a:t>
            </a:r>
            <a:endParaRPr>
              <a:latin typeface="Calibri"/>
              <a:ea typeface="Calibri"/>
              <a:cs typeface="Calibri"/>
              <a:sym typeface="Calibri"/>
            </a:endParaRPr>
          </a:p>
          <a:p>
            <a:pPr indent="-250793" lvl="0" marL="274320" rtl="0" algn="l">
              <a:spcBef>
                <a:spcPts val="520"/>
              </a:spcBef>
              <a:spcAft>
                <a:spcPts val="0"/>
              </a:spcAft>
              <a:buSzPct val="95000"/>
              <a:buChar char="❏"/>
            </a:pPr>
            <a:r>
              <a:rPr b="1" lang="en-US">
                <a:latin typeface="Calibri"/>
                <a:ea typeface="Calibri"/>
                <a:cs typeface="Calibri"/>
                <a:sym typeface="Calibri"/>
              </a:rPr>
              <a:t>Wait</a:t>
            </a:r>
            <a:r>
              <a:rPr lang="en-US">
                <a:latin typeface="Calibri"/>
                <a:ea typeface="Calibri"/>
                <a:cs typeface="Calibri"/>
                <a:sym typeface="Calibri"/>
              </a:rPr>
              <a:t> for the PSLF Servicer to give you instructions to set up an online account (this will likely be MOHELA, and you are likely to wait a </a:t>
            </a:r>
            <a:r>
              <a:rPr b="1" lang="en-US">
                <a:latin typeface="Calibri"/>
                <a:ea typeface="Calibri"/>
                <a:cs typeface="Calibri"/>
                <a:sym typeface="Calibri"/>
              </a:rPr>
              <a:t>long </a:t>
            </a:r>
            <a:r>
              <a:rPr lang="en-US">
                <a:latin typeface="Calibri"/>
                <a:ea typeface="Calibri"/>
                <a:cs typeface="Calibri"/>
                <a:sym typeface="Calibri"/>
              </a:rPr>
              <a:t>time</a:t>
            </a:r>
            <a:r>
              <a:rPr lang="en-US">
                <a:latin typeface="Calibri"/>
                <a:ea typeface="Calibri"/>
                <a:cs typeface="Calibri"/>
                <a:sym typeface="Calibri"/>
              </a:rPr>
              <a:t> you are only now embarking on this)</a:t>
            </a:r>
            <a:endParaRPr>
              <a:latin typeface="Calibri"/>
              <a:ea typeface="Calibri"/>
              <a:cs typeface="Calibri"/>
              <a:sym typeface="Calibri"/>
            </a:endParaRPr>
          </a:p>
          <a:p>
            <a:pPr indent="-250793" lvl="0" marL="274320" rtl="0" algn="l">
              <a:spcBef>
                <a:spcPts val="520"/>
              </a:spcBef>
              <a:spcAft>
                <a:spcPts val="0"/>
              </a:spcAft>
              <a:buSzPct val="95000"/>
              <a:buFont typeface="Calibri"/>
              <a:buChar char="❏"/>
            </a:pPr>
            <a:r>
              <a:rPr lang="en-US">
                <a:latin typeface="Calibri"/>
                <a:ea typeface="Calibri"/>
                <a:cs typeface="Calibri"/>
                <a:sym typeface="Calibri"/>
              </a:rPr>
              <a:t>Once you have a working online </a:t>
            </a:r>
            <a:r>
              <a:rPr lang="en-US">
                <a:latin typeface="Calibri"/>
                <a:ea typeface="Calibri"/>
                <a:cs typeface="Calibri"/>
                <a:sym typeface="Calibri"/>
              </a:rPr>
              <a:t>account</a:t>
            </a:r>
            <a:r>
              <a:rPr lang="en-US">
                <a:latin typeface="Calibri"/>
                <a:ea typeface="Calibri"/>
                <a:cs typeface="Calibri"/>
                <a:sym typeface="Calibri"/>
              </a:rPr>
              <a:t>, c</a:t>
            </a:r>
            <a:r>
              <a:rPr lang="en-US">
                <a:latin typeface="Calibri"/>
                <a:ea typeface="Calibri"/>
                <a:cs typeface="Calibri"/>
                <a:sym typeface="Calibri"/>
              </a:rPr>
              <a:t>heck your progress to see how many payments you have made, and how many payments remain</a:t>
            </a:r>
            <a:endParaRPr>
              <a:latin typeface="Calibri"/>
              <a:ea typeface="Calibri"/>
              <a:cs typeface="Calibri"/>
              <a:sym typeface="Calibri"/>
            </a:endParaRPr>
          </a:p>
          <a:p>
            <a:pPr indent="0" lvl="0" marL="0" rtl="0" algn="ctr">
              <a:spcBef>
                <a:spcPts val="520"/>
              </a:spcBef>
              <a:spcAft>
                <a:spcPts val="0"/>
              </a:spcAft>
              <a:buSzPct val="95000"/>
              <a:buNone/>
            </a:pPr>
            <a:r>
              <a:rPr b="1" lang="en-US" sz="2600">
                <a:latin typeface="Calibri"/>
                <a:ea typeface="Calibri"/>
                <a:cs typeface="Calibri"/>
                <a:sym typeface="Calibri"/>
              </a:rPr>
              <a:t>Go to </a:t>
            </a:r>
            <a:r>
              <a:rPr b="1" lang="en-US" sz="2600" u="sng">
                <a:solidFill>
                  <a:schemeClr val="hlink"/>
                </a:solidFill>
                <a:latin typeface="Calibri"/>
                <a:ea typeface="Calibri"/>
                <a:cs typeface="Calibri"/>
                <a:sym typeface="Calibri"/>
                <a:hlinkClick action="ppaction://hlinksldjump" r:id="rId3"/>
              </a:rPr>
              <a:t>Question 4</a:t>
            </a:r>
            <a:endParaRPr b="1" sz="2600">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61"/>
          <p:cNvSpPr txBox="1"/>
          <p:nvPr>
            <p:ph type="title"/>
          </p:nvPr>
        </p:nvSpPr>
        <p:spPr>
          <a:xfrm>
            <a:off x="457200" y="363975"/>
            <a:ext cx="8229600" cy="1752600"/>
          </a:xfrm>
          <a:prstGeom prst="rect">
            <a:avLst/>
          </a:prstGeom>
          <a:noFill/>
          <a:ln>
            <a:noFill/>
          </a:ln>
        </p:spPr>
        <p:txBody>
          <a:bodyPr anchorCtr="0" anchor="ctr" bIns="0" lIns="0" spcFirstLastPara="1" rIns="0" wrap="square" tIns="45700">
            <a:norm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3.1: </a:t>
            </a:r>
            <a:br>
              <a:rPr b="1" lang="en-US" sz="4000">
                <a:solidFill>
                  <a:srgbClr val="062328"/>
                </a:solidFill>
              </a:rPr>
            </a:br>
            <a:r>
              <a:rPr b="1" lang="en-US" sz="4000">
                <a:solidFill>
                  <a:srgbClr val="062328"/>
                </a:solidFill>
              </a:rPr>
              <a:t>Employment Certification Basics</a:t>
            </a:r>
            <a:endParaRPr/>
          </a:p>
        </p:txBody>
      </p:sp>
      <p:sp>
        <p:nvSpPr>
          <p:cNvPr id="423" name="Google Shape;423;p61"/>
          <p:cNvSpPr txBox="1"/>
          <p:nvPr>
            <p:ph idx="1" type="body"/>
          </p:nvPr>
        </p:nvSpPr>
        <p:spPr>
          <a:xfrm>
            <a:off x="457200" y="2209800"/>
            <a:ext cx="8229600" cy="4038600"/>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spcBef>
                <a:spcPts val="0"/>
              </a:spcBef>
              <a:spcAft>
                <a:spcPts val="0"/>
              </a:spcAft>
              <a:buSzPct val="95000"/>
              <a:buFont typeface="Calibri"/>
              <a:buChar char="❏"/>
            </a:pPr>
            <a:r>
              <a:rPr lang="en-US">
                <a:latin typeface="Calibri"/>
                <a:ea typeface="Calibri"/>
                <a:cs typeface="Calibri"/>
                <a:sym typeface="Calibri"/>
              </a:rPr>
              <a:t>Each month that you have made a payment must correspond with a month that you worked in Public Service in order to qualify</a:t>
            </a:r>
            <a:endParaRPr>
              <a:latin typeface="Calibri"/>
              <a:ea typeface="Calibri"/>
              <a:cs typeface="Calibri"/>
              <a:sym typeface="Calibri"/>
            </a:endParaRPr>
          </a:p>
          <a:p>
            <a:pPr indent="-274319" lvl="0" marL="274320" rtl="0" algn="l">
              <a:spcBef>
                <a:spcPts val="481"/>
              </a:spcBef>
              <a:spcAft>
                <a:spcPts val="0"/>
              </a:spcAft>
              <a:buSzPct val="95000"/>
              <a:buFont typeface="Calibri"/>
              <a:buChar char="❏"/>
            </a:pPr>
            <a:r>
              <a:rPr lang="en-US">
                <a:latin typeface="Calibri"/>
                <a:ea typeface="Calibri"/>
                <a:cs typeface="Calibri"/>
                <a:sym typeface="Calibri"/>
              </a:rPr>
              <a:t>To receive qualifying credit, the PSLF Servicer must receive proper Employment Certification on </a:t>
            </a:r>
            <a:r>
              <a:rPr lang="en-US">
                <a:latin typeface="Calibri"/>
                <a:ea typeface="Calibri"/>
                <a:cs typeface="Calibri"/>
                <a:sym typeface="Calibri"/>
              </a:rPr>
              <a:t>a </a:t>
            </a:r>
            <a:r>
              <a:rPr b="1" lang="en-US">
                <a:latin typeface="Calibri"/>
                <a:ea typeface="Calibri"/>
                <a:cs typeface="Calibri"/>
                <a:sym typeface="Calibri"/>
              </a:rPr>
              <a:t>PSLF Application Form </a:t>
            </a:r>
            <a:r>
              <a:rPr lang="en-US">
                <a:latin typeface="Calibri"/>
                <a:ea typeface="Calibri"/>
                <a:cs typeface="Calibri"/>
                <a:sym typeface="Calibri"/>
              </a:rPr>
              <a:t>signed by you and your employer(s) for every period you work</a:t>
            </a:r>
            <a:endParaRPr>
              <a:latin typeface="Calibri"/>
              <a:ea typeface="Calibri"/>
              <a:cs typeface="Calibri"/>
              <a:sym typeface="Calibri"/>
            </a:endParaRPr>
          </a:p>
          <a:p>
            <a:pPr indent="-274319" lvl="0" marL="274320" rtl="0" algn="l">
              <a:spcBef>
                <a:spcPts val="481"/>
              </a:spcBef>
              <a:spcAft>
                <a:spcPts val="0"/>
              </a:spcAft>
              <a:buSzPct val="95000"/>
              <a:buFont typeface="Calibri"/>
              <a:buChar char="❏"/>
            </a:pPr>
            <a:r>
              <a:rPr b="1" lang="en-US">
                <a:latin typeface="Calibri"/>
                <a:ea typeface="Calibri"/>
                <a:cs typeface="Calibri"/>
                <a:sym typeface="Calibri"/>
              </a:rPr>
              <a:t>Only the PSLF Servicer </a:t>
            </a:r>
            <a:r>
              <a:rPr lang="en-US">
                <a:latin typeface="Calibri"/>
                <a:ea typeface="Calibri"/>
                <a:cs typeface="Calibri"/>
                <a:sym typeface="Calibri"/>
              </a:rPr>
              <a:t>can qualify your payments, and no other servicer will or can track your count of qualifying payments (no matter what they may tell you)</a:t>
            </a:r>
            <a:endParaRPr>
              <a:latin typeface="Calibri"/>
              <a:ea typeface="Calibri"/>
              <a:cs typeface="Calibri"/>
              <a:sym typeface="Calibri"/>
            </a:endParaRPr>
          </a:p>
          <a:p>
            <a:pPr indent="0" lvl="0" marL="0" rtl="0" algn="l">
              <a:spcBef>
                <a:spcPts val="481"/>
              </a:spcBef>
              <a:spcAft>
                <a:spcPts val="0"/>
              </a:spcAft>
              <a:buSzPct val="95000"/>
              <a:buNone/>
            </a:pPr>
            <a:r>
              <a:t/>
            </a:r>
            <a:endParaRPr>
              <a:latin typeface="Calibri"/>
              <a:ea typeface="Calibri"/>
              <a:cs typeface="Calibri"/>
              <a:sym typeface="Calibri"/>
            </a:endParaRPr>
          </a:p>
          <a:p>
            <a:pPr indent="0" lvl="0" marL="0" rtl="0" algn="ctr">
              <a:spcBef>
                <a:spcPts val="444"/>
              </a:spcBef>
              <a:spcAft>
                <a:spcPts val="0"/>
              </a:spcAft>
              <a:buSzPct val="74754"/>
              <a:buNone/>
            </a:pPr>
            <a:r>
              <a:rPr b="1" lang="en-US" sz="3050">
                <a:latin typeface="Calibri"/>
                <a:ea typeface="Calibri"/>
                <a:cs typeface="Calibri"/>
                <a:sym typeface="Calibri"/>
              </a:rPr>
              <a:t>Go to </a:t>
            </a:r>
            <a:r>
              <a:rPr b="1" lang="en-US" sz="3050" u="sng">
                <a:solidFill>
                  <a:schemeClr val="hlink"/>
                </a:solidFill>
                <a:latin typeface="Calibri"/>
                <a:ea typeface="Calibri"/>
                <a:cs typeface="Calibri"/>
                <a:sym typeface="Calibri"/>
                <a:hlinkClick action="ppaction://hlinksldjump" r:id="rId3"/>
              </a:rPr>
              <a:t>How to Certify Employment</a:t>
            </a:r>
            <a:endParaRPr b="1" sz="3050">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62"/>
          <p:cNvSpPr txBox="1"/>
          <p:nvPr>
            <p:ph type="title"/>
          </p:nvPr>
        </p:nvSpPr>
        <p:spPr>
          <a:xfrm>
            <a:off x="457200" y="350700"/>
            <a:ext cx="8229600" cy="1782900"/>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3.2: </a:t>
            </a:r>
            <a:br>
              <a:rPr b="1" lang="en-US" sz="4000">
                <a:solidFill>
                  <a:srgbClr val="062328"/>
                </a:solidFill>
              </a:rPr>
            </a:br>
            <a:r>
              <a:rPr b="1" lang="en-US" sz="4000">
                <a:solidFill>
                  <a:srgbClr val="062328"/>
                </a:solidFill>
              </a:rPr>
              <a:t>How to Certify Employment</a:t>
            </a:r>
            <a:endParaRPr/>
          </a:p>
        </p:txBody>
      </p:sp>
      <p:sp>
        <p:nvSpPr>
          <p:cNvPr id="429" name="Google Shape;429;p62"/>
          <p:cNvSpPr txBox="1"/>
          <p:nvPr>
            <p:ph idx="1" type="body"/>
          </p:nvPr>
        </p:nvSpPr>
        <p:spPr>
          <a:xfrm>
            <a:off x="457200" y="2133600"/>
            <a:ext cx="8229600" cy="4267200"/>
          </a:xfrm>
          <a:prstGeom prst="rect">
            <a:avLst/>
          </a:prstGeom>
          <a:noFill/>
          <a:ln>
            <a:noFill/>
          </a:ln>
        </p:spPr>
        <p:txBody>
          <a:bodyPr anchorCtr="0" anchor="t" bIns="45700" lIns="91425" spcFirstLastPara="1" rIns="91425" wrap="square" tIns="45700">
            <a:normAutofit fontScale="85000" lnSpcReduction="20000"/>
          </a:bodyPr>
          <a:lstStyle/>
          <a:p>
            <a:pPr indent="-274320" lvl="0" marL="274320" rtl="0" algn="l">
              <a:spcBef>
                <a:spcPts val="0"/>
              </a:spcBef>
              <a:spcAft>
                <a:spcPts val="0"/>
              </a:spcAft>
              <a:buSzPct val="95000"/>
              <a:buChar char="❏"/>
            </a:pPr>
            <a:r>
              <a:rPr lang="en-US">
                <a:latin typeface="Calibri"/>
                <a:ea typeface="Calibri"/>
                <a:cs typeface="Calibri"/>
                <a:sym typeface="Calibri"/>
              </a:rPr>
              <a:t>The easiest way to get a </a:t>
            </a:r>
            <a:r>
              <a:rPr b="1" lang="en-US">
                <a:latin typeface="Calibri"/>
                <a:ea typeface="Calibri"/>
                <a:cs typeface="Calibri"/>
                <a:sym typeface="Calibri"/>
              </a:rPr>
              <a:t>PSLF Application Form </a:t>
            </a:r>
            <a:r>
              <a:rPr lang="en-US">
                <a:latin typeface="Calibri"/>
                <a:ea typeface="Calibri"/>
                <a:cs typeface="Calibri"/>
                <a:sym typeface="Calibri"/>
              </a:rPr>
              <a:t>is to generate it with the PSLF Help Tool at </a:t>
            </a:r>
            <a:r>
              <a:rPr lang="en-US" u="sng">
                <a:solidFill>
                  <a:schemeClr val="hlink"/>
                </a:solidFill>
                <a:latin typeface="Calibri"/>
                <a:ea typeface="Calibri"/>
                <a:cs typeface="Calibri"/>
                <a:sym typeface="Calibri"/>
                <a:hlinkClick r:id="rId3"/>
              </a:rPr>
              <a:t>studentaid.gov/pslf</a:t>
            </a:r>
            <a:r>
              <a:rPr lang="en-US">
                <a:latin typeface="Calibri"/>
                <a:ea typeface="Calibri"/>
                <a:cs typeface="Calibri"/>
                <a:sym typeface="Calibri"/>
              </a:rPr>
              <a:t> </a:t>
            </a:r>
            <a:endParaRPr>
              <a:latin typeface="Calibri"/>
              <a:ea typeface="Calibri"/>
              <a:cs typeface="Calibri"/>
              <a:sym typeface="Calibri"/>
            </a:endParaRPr>
          </a:p>
          <a:p>
            <a:pPr indent="-274320" lvl="0" marL="274320" rtl="0" algn="l">
              <a:spcBef>
                <a:spcPts val="442"/>
              </a:spcBef>
              <a:spcAft>
                <a:spcPts val="0"/>
              </a:spcAft>
              <a:buSzPct val="95000"/>
              <a:buFont typeface="Calibri"/>
              <a:buChar char="❏"/>
            </a:pPr>
            <a:r>
              <a:rPr lang="en-US">
                <a:latin typeface="Calibri"/>
                <a:ea typeface="Calibri"/>
                <a:cs typeface="Calibri"/>
                <a:sym typeface="Calibri"/>
              </a:rPr>
              <a:t>A paper form is also available at </a:t>
            </a:r>
            <a:r>
              <a:rPr lang="en-US" u="sng">
                <a:solidFill>
                  <a:schemeClr val="hlink"/>
                </a:solidFill>
                <a:latin typeface="Calibri"/>
                <a:ea typeface="Calibri"/>
                <a:cs typeface="Calibri"/>
                <a:sym typeface="Calibri"/>
                <a:hlinkClick r:id="rId4"/>
              </a:rPr>
              <a:t>https://studentaid.gov/sites/default/files/public-service-application-for-forgiveness.pdf</a:t>
            </a:r>
            <a:r>
              <a:rPr lang="en-US">
                <a:latin typeface="Calibri"/>
                <a:ea typeface="Calibri"/>
                <a:cs typeface="Calibri"/>
                <a:sym typeface="Calibri"/>
              </a:rPr>
              <a:t> but paper forms are not processed as quickly as forms generated electronically and paper forms are more error-prone</a:t>
            </a:r>
            <a:endParaRPr>
              <a:latin typeface="Calibri"/>
              <a:ea typeface="Calibri"/>
              <a:cs typeface="Calibri"/>
              <a:sym typeface="Calibri"/>
            </a:endParaRPr>
          </a:p>
          <a:p>
            <a:pPr indent="-274320" lvl="0" marL="274320" rtl="0" algn="l">
              <a:spcBef>
                <a:spcPts val="442"/>
              </a:spcBef>
              <a:spcAft>
                <a:spcPts val="0"/>
              </a:spcAft>
              <a:buSzPct val="95000"/>
              <a:buFont typeface="Calibri"/>
              <a:buChar char="❏"/>
            </a:pPr>
            <a:r>
              <a:rPr lang="en-US">
                <a:latin typeface="Calibri"/>
                <a:ea typeface="Calibri"/>
                <a:cs typeface="Calibri"/>
                <a:sym typeface="Calibri"/>
              </a:rPr>
              <a:t>Even if you work for a legitimate Public Service Employer, the Help Tool may report them to be “Likely ineligible”- Don’t Panic! (but prepare for a </a:t>
            </a:r>
            <a:r>
              <a:rPr b="1" lang="en-US">
                <a:latin typeface="Calibri"/>
                <a:ea typeface="Calibri"/>
                <a:cs typeface="Calibri"/>
                <a:sym typeface="Calibri"/>
              </a:rPr>
              <a:t>very long</a:t>
            </a:r>
            <a:r>
              <a:rPr lang="en-US">
                <a:latin typeface="Calibri"/>
                <a:ea typeface="Calibri"/>
                <a:cs typeface="Calibri"/>
                <a:sym typeface="Calibri"/>
              </a:rPr>
              <a:t> wait before resolution)</a:t>
            </a:r>
            <a:endParaRPr>
              <a:latin typeface="Calibri"/>
              <a:ea typeface="Calibri"/>
              <a:cs typeface="Calibri"/>
              <a:sym typeface="Calibri"/>
            </a:endParaRPr>
          </a:p>
          <a:p>
            <a:pPr indent="-274320" lvl="0" marL="274320" rtl="0" algn="l">
              <a:spcBef>
                <a:spcPts val="442"/>
              </a:spcBef>
              <a:spcAft>
                <a:spcPts val="0"/>
              </a:spcAft>
              <a:buSzPct val="95000"/>
              <a:buFont typeface="Calibri"/>
              <a:buChar char="❏"/>
            </a:pPr>
            <a:r>
              <a:rPr lang="en-US">
                <a:latin typeface="Calibri"/>
                <a:ea typeface="Calibri"/>
                <a:cs typeface="Calibri"/>
                <a:sym typeface="Calibri"/>
              </a:rPr>
              <a:t>HR is the most common source of employment certification, but </a:t>
            </a:r>
            <a:r>
              <a:rPr lang="en-US">
                <a:latin typeface="Calibri"/>
                <a:ea typeface="Calibri"/>
                <a:cs typeface="Calibri"/>
                <a:sym typeface="Calibri"/>
              </a:rPr>
              <a:t>anyone in your organization </a:t>
            </a:r>
            <a:r>
              <a:rPr lang="en-US">
                <a:latin typeface="Calibri"/>
                <a:ea typeface="Calibri"/>
                <a:cs typeface="Calibri"/>
                <a:sym typeface="Calibri"/>
              </a:rPr>
              <a:t>can sign</a:t>
            </a:r>
            <a:endParaRPr>
              <a:latin typeface="Calibri"/>
              <a:ea typeface="Calibri"/>
              <a:cs typeface="Calibri"/>
              <a:sym typeface="Calibri"/>
            </a:endParaRPr>
          </a:p>
          <a:p>
            <a:pPr indent="0" lvl="0" marL="0" rtl="0" algn="l">
              <a:spcBef>
                <a:spcPts val="442"/>
              </a:spcBef>
              <a:spcAft>
                <a:spcPts val="0"/>
              </a:spcAft>
              <a:buSzPct val="95000"/>
              <a:buNone/>
            </a:pPr>
            <a:r>
              <a:t/>
            </a:r>
            <a:endParaRPr>
              <a:latin typeface="Calibri"/>
              <a:ea typeface="Calibri"/>
              <a:cs typeface="Calibri"/>
              <a:sym typeface="Calibri"/>
            </a:endParaRPr>
          </a:p>
          <a:p>
            <a:pPr indent="0" lvl="0" marL="0" rtl="0" algn="ctr">
              <a:spcBef>
                <a:spcPts val="578"/>
              </a:spcBef>
              <a:spcAft>
                <a:spcPts val="0"/>
              </a:spcAft>
              <a:buSzPct val="105901"/>
              <a:buNone/>
            </a:pPr>
            <a:r>
              <a:rPr b="1" lang="en-US" sz="3050">
                <a:latin typeface="Calibri"/>
                <a:ea typeface="Calibri"/>
                <a:cs typeface="Calibri"/>
                <a:sym typeface="Calibri"/>
              </a:rPr>
              <a:t>Go To </a:t>
            </a:r>
            <a:r>
              <a:rPr b="1" lang="en-US" sz="3050" u="sng">
                <a:solidFill>
                  <a:schemeClr val="hlink"/>
                </a:solidFill>
                <a:latin typeface="Calibri"/>
                <a:ea typeface="Calibri"/>
                <a:cs typeface="Calibri"/>
                <a:sym typeface="Calibri"/>
                <a:hlinkClick action="ppaction://hlinksldjump" r:id="rId5"/>
              </a:rPr>
              <a:t>Submit Employment Certification</a:t>
            </a:r>
            <a:endParaRPr b="1" sz="3050">
              <a:latin typeface="Calibri"/>
              <a:ea typeface="Calibri"/>
              <a:cs typeface="Calibri"/>
              <a:sym typeface="Calibri"/>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p63"/>
          <p:cNvSpPr txBox="1"/>
          <p:nvPr>
            <p:ph type="title"/>
          </p:nvPr>
        </p:nvSpPr>
        <p:spPr>
          <a:xfrm>
            <a:off x="228600" y="782725"/>
            <a:ext cx="8686800" cy="1600200"/>
          </a:xfrm>
          <a:prstGeom prst="rect">
            <a:avLst/>
          </a:prstGeom>
          <a:noFill/>
          <a:ln>
            <a:noFill/>
          </a:ln>
        </p:spPr>
        <p:txBody>
          <a:bodyPr anchorCtr="0" anchor="ctr" bIns="0" lIns="0" spcFirstLastPara="1" rIns="0" wrap="square" tIns="45700">
            <a:normAutofit fontScale="90000"/>
          </a:bodyPr>
          <a:lstStyle/>
          <a:p>
            <a:pPr indent="0" lvl="0" marL="0" rtl="0" algn="ctr">
              <a:spcBef>
                <a:spcPts val="0"/>
              </a:spcBef>
              <a:spcAft>
                <a:spcPts val="0"/>
              </a:spcAft>
              <a:buClr>
                <a:srgbClr val="01303D"/>
              </a:buClr>
              <a:buSzPct val="100000"/>
              <a:buFont typeface="Calibri"/>
              <a:buNone/>
            </a:pPr>
            <a:r>
              <a:rPr b="1" lang="en-US" sz="4400">
                <a:solidFill>
                  <a:srgbClr val="01303D"/>
                </a:solidFill>
              </a:rPr>
              <a:t>Action 3.3:</a:t>
            </a:r>
            <a:br>
              <a:rPr b="1" lang="en-US" sz="4400">
                <a:solidFill>
                  <a:srgbClr val="01303D"/>
                </a:solidFill>
              </a:rPr>
            </a:br>
            <a:r>
              <a:rPr b="1" lang="en-US" sz="4400">
                <a:solidFill>
                  <a:srgbClr val="01303D"/>
                </a:solidFill>
              </a:rPr>
              <a:t>Submit Employment Certification</a:t>
            </a:r>
            <a:br>
              <a:rPr b="1" lang="en-US"/>
            </a:br>
            <a:endParaRPr/>
          </a:p>
        </p:txBody>
      </p:sp>
      <p:sp>
        <p:nvSpPr>
          <p:cNvPr id="435" name="Google Shape;435;p63"/>
          <p:cNvSpPr txBox="1"/>
          <p:nvPr>
            <p:ph idx="1" type="body"/>
          </p:nvPr>
        </p:nvSpPr>
        <p:spPr>
          <a:xfrm>
            <a:off x="457200" y="2209800"/>
            <a:ext cx="8229600" cy="4038600"/>
          </a:xfrm>
          <a:prstGeom prst="rect">
            <a:avLst/>
          </a:prstGeom>
          <a:noFill/>
          <a:ln>
            <a:noFill/>
          </a:ln>
        </p:spPr>
        <p:txBody>
          <a:bodyPr anchorCtr="0" anchor="t" bIns="45700" lIns="91425" spcFirstLastPara="1" rIns="91425" wrap="square" tIns="45700">
            <a:normAutofit lnSpcReduction="10000"/>
          </a:bodyPr>
          <a:lstStyle/>
          <a:p>
            <a:pPr indent="-286083" lvl="0" marL="274320" rtl="0" algn="l">
              <a:spcBef>
                <a:spcPts val="0"/>
              </a:spcBef>
              <a:spcAft>
                <a:spcPts val="0"/>
              </a:spcAft>
              <a:buSzPts val="2470"/>
              <a:buFont typeface="Calibri"/>
              <a:buChar char="❏"/>
            </a:pPr>
            <a:r>
              <a:rPr lang="en-US">
                <a:latin typeface="Calibri"/>
                <a:ea typeface="Calibri"/>
                <a:cs typeface="Calibri"/>
                <a:sym typeface="Calibri"/>
              </a:rPr>
              <a:t>If you already have an online account with the PSLF Servicer you will be able to upload a scanned image of your form directly</a:t>
            </a:r>
            <a:endParaRPr>
              <a:latin typeface="Calibri"/>
              <a:ea typeface="Calibri"/>
              <a:cs typeface="Calibri"/>
              <a:sym typeface="Calibri"/>
            </a:endParaRPr>
          </a:p>
          <a:p>
            <a:pPr indent="-286083" lvl="0" marL="274320" rtl="0" algn="l">
              <a:spcBef>
                <a:spcPts val="481"/>
              </a:spcBef>
              <a:spcAft>
                <a:spcPts val="0"/>
              </a:spcAft>
              <a:buSzPts val="2470"/>
              <a:buFont typeface="Calibri"/>
              <a:buChar char="❏"/>
            </a:pPr>
            <a:r>
              <a:rPr lang="en-US">
                <a:latin typeface="Calibri"/>
                <a:ea typeface="Calibri"/>
                <a:cs typeface="Calibri"/>
                <a:sym typeface="Calibri"/>
              </a:rPr>
              <a:t>If not, you will need to Fax or Mail the form to the number/address on the form itself</a:t>
            </a:r>
            <a:endParaRPr>
              <a:latin typeface="Calibri"/>
              <a:ea typeface="Calibri"/>
              <a:cs typeface="Calibri"/>
              <a:sym typeface="Calibri"/>
            </a:endParaRPr>
          </a:p>
          <a:p>
            <a:pPr indent="-286083" lvl="0" marL="274320" rtl="0" algn="l">
              <a:spcBef>
                <a:spcPts val="481"/>
              </a:spcBef>
              <a:spcAft>
                <a:spcPts val="0"/>
              </a:spcAft>
              <a:buSzPts val="2470"/>
              <a:buChar char="❏"/>
            </a:pPr>
            <a:r>
              <a:rPr b="1" lang="en-US">
                <a:latin typeface="Calibri"/>
                <a:ea typeface="Calibri"/>
                <a:cs typeface="Calibri"/>
                <a:sym typeface="Calibri"/>
              </a:rPr>
              <a:t>Y</a:t>
            </a:r>
            <a:r>
              <a:rPr b="1" lang="en-US">
                <a:latin typeface="Calibri"/>
                <a:ea typeface="Calibri"/>
                <a:cs typeface="Calibri"/>
                <a:sym typeface="Calibri"/>
              </a:rPr>
              <a:t>ou can’t </a:t>
            </a:r>
            <a:r>
              <a:rPr lang="en-US">
                <a:latin typeface="Calibri"/>
                <a:ea typeface="Calibri"/>
                <a:cs typeface="Calibri"/>
                <a:sym typeface="Calibri"/>
              </a:rPr>
              <a:t>certify your employment with your old servicer</a:t>
            </a:r>
            <a:endParaRPr>
              <a:latin typeface="Calibri"/>
              <a:ea typeface="Calibri"/>
              <a:cs typeface="Calibri"/>
              <a:sym typeface="Calibri"/>
            </a:endParaRPr>
          </a:p>
          <a:p>
            <a:pPr indent="-286083" lvl="0" marL="274320" rtl="0" algn="l">
              <a:spcBef>
                <a:spcPts val="481"/>
              </a:spcBef>
              <a:spcAft>
                <a:spcPts val="0"/>
              </a:spcAft>
              <a:buSzPts val="2470"/>
              <a:buChar char="❏"/>
            </a:pPr>
            <a:r>
              <a:rPr lang="en-US">
                <a:latin typeface="Calibri"/>
                <a:ea typeface="Calibri"/>
                <a:cs typeface="Calibri"/>
                <a:sym typeface="Calibri"/>
              </a:rPr>
              <a:t>Again, you must certify </a:t>
            </a:r>
            <a:r>
              <a:rPr b="1" lang="en-US">
                <a:latin typeface="Calibri"/>
                <a:ea typeface="Calibri"/>
                <a:cs typeface="Calibri"/>
                <a:sym typeface="Calibri"/>
              </a:rPr>
              <a:t>every</a:t>
            </a:r>
            <a:r>
              <a:rPr lang="en-US">
                <a:latin typeface="Calibri"/>
                <a:ea typeface="Calibri"/>
                <a:cs typeface="Calibri"/>
                <a:sym typeface="Calibri"/>
              </a:rPr>
              <a:t> period of employment from </a:t>
            </a:r>
            <a:r>
              <a:rPr b="1" lang="en-US">
                <a:latin typeface="Calibri"/>
                <a:ea typeface="Calibri"/>
                <a:cs typeface="Calibri"/>
                <a:sym typeface="Calibri"/>
              </a:rPr>
              <a:t>every</a:t>
            </a:r>
            <a:r>
              <a:rPr lang="en-US">
                <a:latin typeface="Calibri"/>
                <a:ea typeface="Calibri"/>
                <a:cs typeface="Calibri"/>
                <a:sym typeface="Calibri"/>
              </a:rPr>
              <a:t> employer to get credit for </a:t>
            </a:r>
            <a:r>
              <a:rPr b="1" lang="en-US">
                <a:latin typeface="Calibri"/>
                <a:ea typeface="Calibri"/>
                <a:cs typeface="Calibri"/>
                <a:sym typeface="Calibri"/>
              </a:rPr>
              <a:t>every</a:t>
            </a:r>
            <a:r>
              <a:rPr lang="en-US">
                <a:latin typeface="Calibri"/>
                <a:ea typeface="Calibri"/>
                <a:cs typeface="Calibri"/>
                <a:sym typeface="Calibri"/>
              </a:rPr>
              <a:t> qualifying payment</a:t>
            </a:r>
            <a:endParaRPr>
              <a:latin typeface="Calibri"/>
              <a:ea typeface="Calibri"/>
              <a:cs typeface="Calibri"/>
              <a:sym typeface="Calibri"/>
            </a:endParaRPr>
          </a:p>
          <a:p>
            <a:pPr indent="0" lvl="0" marL="0" rtl="0" algn="ctr">
              <a:spcBef>
                <a:spcPts val="481"/>
              </a:spcBef>
              <a:spcAft>
                <a:spcPts val="0"/>
              </a:spcAft>
              <a:buSzPts val="2470"/>
              <a:buNone/>
            </a:pPr>
            <a:r>
              <a:t/>
            </a:r>
            <a:endParaRPr b="1" sz="2600">
              <a:latin typeface="Calibri"/>
              <a:ea typeface="Calibri"/>
              <a:cs typeface="Calibri"/>
              <a:sym typeface="Calibri"/>
            </a:endParaRPr>
          </a:p>
          <a:p>
            <a:pPr indent="0" lvl="0" marL="0" rtl="0" algn="ctr">
              <a:spcBef>
                <a:spcPts val="481"/>
              </a:spcBef>
              <a:spcAft>
                <a:spcPts val="0"/>
              </a:spcAft>
              <a:buSzPts val="2470"/>
              <a:buNone/>
            </a:pPr>
            <a:r>
              <a:rPr b="1" lang="en-US" sz="3050">
                <a:latin typeface="Calibri"/>
                <a:ea typeface="Calibri"/>
                <a:cs typeface="Calibri"/>
                <a:sym typeface="Calibri"/>
              </a:rPr>
              <a:t>Go To </a:t>
            </a:r>
            <a:r>
              <a:rPr b="1" lang="en-US" sz="3050" u="sng">
                <a:solidFill>
                  <a:schemeClr val="hlink"/>
                </a:solidFill>
                <a:latin typeface="Calibri"/>
                <a:ea typeface="Calibri"/>
                <a:cs typeface="Calibri"/>
                <a:sym typeface="Calibri"/>
                <a:hlinkClick action="ppaction://hlinksldjump" r:id="rId3"/>
              </a:rPr>
              <a:t>After Submitting Employment Certification</a:t>
            </a:r>
            <a:endParaRPr sz="3050">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sp>
        <p:nvSpPr>
          <p:cNvPr id="440" name="Google Shape;440;p64"/>
          <p:cNvSpPr txBox="1"/>
          <p:nvPr>
            <p:ph type="title"/>
          </p:nvPr>
        </p:nvSpPr>
        <p:spPr>
          <a:xfrm>
            <a:off x="228600" y="308500"/>
            <a:ext cx="8686800" cy="2514600"/>
          </a:xfrm>
          <a:prstGeom prst="rect">
            <a:avLst/>
          </a:prstGeom>
          <a:noFill/>
          <a:ln>
            <a:noFill/>
          </a:ln>
        </p:spPr>
        <p:txBody>
          <a:bodyPr anchorCtr="0" anchor="ctr" bIns="0" lIns="0" spcFirstLastPara="1" rIns="0" wrap="square" tIns="45700">
            <a:noAutofit/>
          </a:bodyPr>
          <a:lstStyle/>
          <a:p>
            <a:pPr indent="0" lvl="0" marL="0" rtl="0" algn="ctr">
              <a:spcBef>
                <a:spcPts val="0"/>
              </a:spcBef>
              <a:spcAft>
                <a:spcPts val="0"/>
              </a:spcAft>
              <a:buClr>
                <a:srgbClr val="062328"/>
              </a:buClr>
              <a:buSzPts val="4000"/>
              <a:buFont typeface="Calibri"/>
              <a:buNone/>
            </a:pPr>
            <a:r>
              <a:rPr b="1" lang="en-US" sz="4000">
                <a:solidFill>
                  <a:srgbClr val="062328"/>
                </a:solidFill>
              </a:rPr>
              <a:t>Action 3.4:</a:t>
            </a:r>
            <a:br>
              <a:rPr b="1" lang="en-US" sz="4000">
                <a:solidFill>
                  <a:srgbClr val="062328"/>
                </a:solidFill>
              </a:rPr>
            </a:br>
            <a:r>
              <a:rPr b="1" lang="en-US" sz="4000">
                <a:solidFill>
                  <a:srgbClr val="062328"/>
                </a:solidFill>
              </a:rPr>
              <a:t>After Submitting Employment Certification</a:t>
            </a:r>
            <a:endParaRPr/>
          </a:p>
        </p:txBody>
      </p:sp>
      <p:sp>
        <p:nvSpPr>
          <p:cNvPr id="441" name="Google Shape;441;p64"/>
          <p:cNvSpPr txBox="1"/>
          <p:nvPr>
            <p:ph idx="1" type="body"/>
          </p:nvPr>
        </p:nvSpPr>
        <p:spPr>
          <a:xfrm>
            <a:off x="457200" y="2667000"/>
            <a:ext cx="8229600" cy="4004700"/>
          </a:xfrm>
          <a:prstGeom prst="rect">
            <a:avLst/>
          </a:prstGeom>
          <a:noFill/>
          <a:ln>
            <a:noFill/>
          </a:ln>
        </p:spPr>
        <p:txBody>
          <a:bodyPr anchorCtr="0" anchor="t" bIns="45700" lIns="91425" spcFirstLastPara="1" rIns="91425" wrap="square" tIns="45700">
            <a:normAutofit fontScale="70000" lnSpcReduction="10000"/>
          </a:bodyPr>
          <a:lstStyle/>
          <a:p>
            <a:pPr indent="0" lvl="0" marL="0" rtl="0" algn="l">
              <a:spcBef>
                <a:spcPts val="0"/>
              </a:spcBef>
              <a:spcAft>
                <a:spcPts val="0"/>
              </a:spcAft>
              <a:buSzPct val="95000"/>
              <a:buNone/>
            </a:pPr>
            <a:r>
              <a:rPr lang="en-US">
                <a:latin typeface="Calibri"/>
                <a:ea typeface="Calibri"/>
                <a:cs typeface="Calibri"/>
                <a:sym typeface="Calibri"/>
              </a:rPr>
              <a:t>After you submit Employment Certification for the first time, whether online or with the paper form, you will need to:</a:t>
            </a:r>
            <a:endParaRPr>
              <a:latin typeface="Calibri"/>
              <a:ea typeface="Calibri"/>
              <a:cs typeface="Calibri"/>
              <a:sym typeface="Calibri"/>
            </a:endParaRPr>
          </a:p>
          <a:p>
            <a:pPr indent="0" lvl="0" marL="0" rtl="0" algn="l">
              <a:spcBef>
                <a:spcPts val="0"/>
              </a:spcBef>
              <a:spcAft>
                <a:spcPts val="0"/>
              </a:spcAft>
              <a:buSzPct val="111046"/>
              <a:buNone/>
            </a:pPr>
            <a:r>
              <a:t/>
            </a:r>
            <a:endParaRPr sz="2224">
              <a:latin typeface="Calibri"/>
              <a:ea typeface="Calibri"/>
              <a:cs typeface="Calibri"/>
              <a:sym typeface="Calibri"/>
            </a:endParaRPr>
          </a:p>
          <a:p>
            <a:pPr indent="-259523" lvl="0" marL="274320" rtl="0" algn="l">
              <a:spcBef>
                <a:spcPts val="481"/>
              </a:spcBef>
              <a:spcAft>
                <a:spcPts val="0"/>
              </a:spcAft>
              <a:buSzPct val="95753"/>
              <a:buChar char="❏"/>
            </a:pPr>
            <a:r>
              <a:rPr b="1" lang="en-US" sz="3061">
                <a:latin typeface="Calibri"/>
                <a:ea typeface="Calibri"/>
                <a:cs typeface="Calibri"/>
                <a:sym typeface="Calibri"/>
              </a:rPr>
              <a:t>Wait</a:t>
            </a:r>
            <a:r>
              <a:rPr lang="en-US" sz="3061">
                <a:latin typeface="Calibri"/>
                <a:ea typeface="Calibri"/>
                <a:cs typeface="Calibri"/>
                <a:sym typeface="Calibri"/>
              </a:rPr>
              <a:t> 90-120 days for your employment certification to be processed</a:t>
            </a:r>
            <a:endParaRPr sz="3061">
              <a:latin typeface="Calibri"/>
              <a:ea typeface="Calibri"/>
              <a:cs typeface="Calibri"/>
              <a:sym typeface="Calibri"/>
            </a:endParaRPr>
          </a:p>
          <a:p>
            <a:pPr indent="-259523" lvl="0" marL="274320" rtl="0" algn="l">
              <a:spcBef>
                <a:spcPts val="481"/>
              </a:spcBef>
              <a:spcAft>
                <a:spcPts val="0"/>
              </a:spcAft>
              <a:buSzPct val="95753"/>
              <a:buChar char="❏"/>
            </a:pPr>
            <a:r>
              <a:rPr b="1" lang="en-US" sz="3061">
                <a:latin typeface="Calibri"/>
                <a:ea typeface="Calibri"/>
                <a:cs typeface="Calibri"/>
                <a:sym typeface="Calibri"/>
              </a:rPr>
              <a:t>Wait</a:t>
            </a:r>
            <a:r>
              <a:rPr lang="en-US" sz="3061">
                <a:latin typeface="Calibri"/>
                <a:ea typeface="Calibri"/>
                <a:cs typeface="Calibri"/>
                <a:sym typeface="Calibri"/>
              </a:rPr>
              <a:t> for the PSLF Servicer to contact you about setting up an online account</a:t>
            </a:r>
            <a:endParaRPr sz="3061">
              <a:latin typeface="Calibri"/>
              <a:ea typeface="Calibri"/>
              <a:cs typeface="Calibri"/>
              <a:sym typeface="Calibri"/>
            </a:endParaRPr>
          </a:p>
          <a:p>
            <a:pPr indent="-259523" lvl="0" marL="274320" rtl="0" algn="l">
              <a:spcBef>
                <a:spcPts val="481"/>
              </a:spcBef>
              <a:spcAft>
                <a:spcPts val="0"/>
              </a:spcAft>
              <a:buSzPct val="95753"/>
              <a:buChar char="❏"/>
            </a:pPr>
            <a:r>
              <a:rPr lang="en-US" sz="3061">
                <a:latin typeface="Calibri"/>
                <a:ea typeface="Calibri"/>
                <a:cs typeface="Calibri"/>
                <a:sym typeface="Calibri"/>
              </a:rPr>
              <a:t>Once you have online access to your account you should be able to see how many payments you have made, and how many payments remain</a:t>
            </a:r>
            <a:endParaRPr sz="3061">
              <a:latin typeface="Calibri"/>
              <a:ea typeface="Calibri"/>
              <a:cs typeface="Calibri"/>
              <a:sym typeface="Calibri"/>
            </a:endParaRPr>
          </a:p>
          <a:p>
            <a:pPr indent="0" lvl="0" marL="0" rtl="0" algn="ctr">
              <a:spcBef>
                <a:spcPts val="518"/>
              </a:spcBef>
              <a:spcAft>
                <a:spcPts val="0"/>
              </a:spcAft>
              <a:buSzPct val="95000"/>
              <a:buNone/>
            </a:pPr>
            <a:r>
              <a:t/>
            </a:r>
            <a:endParaRPr b="1" sz="2800">
              <a:latin typeface="Calibri"/>
              <a:ea typeface="Calibri"/>
              <a:cs typeface="Calibri"/>
              <a:sym typeface="Calibri"/>
            </a:endParaRPr>
          </a:p>
          <a:p>
            <a:pPr indent="0" lvl="0" marL="0" rtl="0" algn="ctr">
              <a:spcBef>
                <a:spcPts val="518"/>
              </a:spcBef>
              <a:spcAft>
                <a:spcPts val="0"/>
              </a:spcAft>
              <a:buSzPct val="79402"/>
              <a:buNone/>
            </a:pPr>
            <a:r>
              <a:rPr b="1" lang="en-US" sz="3350">
                <a:latin typeface="Calibri"/>
                <a:ea typeface="Calibri"/>
                <a:cs typeface="Calibri"/>
                <a:sym typeface="Calibri"/>
              </a:rPr>
              <a:t>Go to</a:t>
            </a:r>
            <a:r>
              <a:rPr lang="en-US" sz="3350">
                <a:latin typeface="Calibri"/>
                <a:ea typeface="Calibri"/>
                <a:cs typeface="Calibri"/>
                <a:sym typeface="Calibri"/>
              </a:rPr>
              <a:t> </a:t>
            </a:r>
            <a:r>
              <a:rPr b="1" lang="en-US" sz="3350" u="sng">
                <a:solidFill>
                  <a:schemeClr val="hlink"/>
                </a:solidFill>
                <a:latin typeface="Calibri"/>
                <a:ea typeface="Calibri"/>
                <a:cs typeface="Calibri"/>
                <a:sym typeface="Calibri"/>
                <a:hlinkClick action="ppaction://hlinksldjump" r:id="rId3"/>
              </a:rPr>
              <a:t>Rinse and Repeat</a:t>
            </a:r>
            <a:endParaRPr b="1" sz="3350">
              <a:latin typeface="Calibri"/>
              <a:ea typeface="Calibri"/>
              <a:cs typeface="Calibri"/>
              <a:sym typeface="Calibri"/>
            </a:endParaRPr>
          </a:p>
          <a:p>
            <a:pPr indent="0" lvl="0" marL="0" rtl="0" algn="ctr">
              <a:spcBef>
                <a:spcPts val="481"/>
              </a:spcBef>
              <a:spcAft>
                <a:spcPts val="0"/>
              </a:spcAft>
              <a:buSzPct val="95000"/>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65"/>
          <p:cNvSpPr txBox="1"/>
          <p:nvPr>
            <p:ph type="title"/>
          </p:nvPr>
        </p:nvSpPr>
        <p:spPr>
          <a:xfrm>
            <a:off x="114300" y="122238"/>
            <a:ext cx="8915400" cy="2316300"/>
          </a:xfrm>
          <a:prstGeom prst="rect">
            <a:avLst/>
          </a:prstGeom>
          <a:noFill/>
          <a:ln>
            <a:noFill/>
          </a:ln>
        </p:spPr>
        <p:txBody>
          <a:bodyPr anchorCtr="0" anchor="ctr" bIns="0" lIns="0" spcFirstLastPara="1" rIns="0" wrap="square" tIns="45700">
            <a:normAutofit/>
          </a:bodyPr>
          <a:lstStyle/>
          <a:p>
            <a:pPr indent="0" lvl="0" marL="0" rtl="0" algn="ctr">
              <a:spcBef>
                <a:spcPts val="0"/>
              </a:spcBef>
              <a:spcAft>
                <a:spcPts val="0"/>
              </a:spcAft>
              <a:buClr>
                <a:srgbClr val="01303D"/>
              </a:buClr>
              <a:buSzPts val="4000"/>
              <a:buFont typeface="Calibri"/>
              <a:buNone/>
            </a:pPr>
            <a:r>
              <a:rPr b="1" lang="en-US" sz="4000">
                <a:solidFill>
                  <a:srgbClr val="01303D"/>
                </a:solidFill>
              </a:rPr>
              <a:t>Action 4: </a:t>
            </a:r>
            <a:endParaRPr b="1" sz="4000">
              <a:solidFill>
                <a:srgbClr val="01303D"/>
              </a:solidFill>
            </a:endParaRPr>
          </a:p>
          <a:p>
            <a:pPr indent="0" lvl="0" marL="0" rtl="0" algn="ctr">
              <a:spcBef>
                <a:spcPts val="0"/>
              </a:spcBef>
              <a:spcAft>
                <a:spcPts val="0"/>
              </a:spcAft>
              <a:buClr>
                <a:srgbClr val="01303D"/>
              </a:buClr>
              <a:buSzPts val="4000"/>
              <a:buFont typeface="Calibri"/>
              <a:buNone/>
            </a:pPr>
            <a:r>
              <a:rPr b="1" lang="en-US" sz="4000">
                <a:solidFill>
                  <a:srgbClr val="01303D"/>
                </a:solidFill>
              </a:rPr>
              <a:t>Rinse and Repeat</a:t>
            </a:r>
            <a:endParaRPr b="1" sz="4000">
              <a:solidFill>
                <a:srgbClr val="01303D"/>
              </a:solidFill>
            </a:endParaRPr>
          </a:p>
        </p:txBody>
      </p:sp>
      <p:sp>
        <p:nvSpPr>
          <p:cNvPr id="447" name="Google Shape;447;p65"/>
          <p:cNvSpPr txBox="1"/>
          <p:nvPr>
            <p:ph idx="1" type="body"/>
          </p:nvPr>
        </p:nvSpPr>
        <p:spPr>
          <a:xfrm>
            <a:off x="457200" y="2438400"/>
            <a:ext cx="8229600" cy="3687763"/>
          </a:xfrm>
          <a:prstGeom prst="rect">
            <a:avLst/>
          </a:prstGeom>
          <a:noFill/>
          <a:ln>
            <a:noFill/>
          </a:ln>
        </p:spPr>
        <p:txBody>
          <a:bodyPr anchorCtr="0" anchor="t" bIns="45700" lIns="91425" spcFirstLastPara="1" rIns="91425" wrap="square" tIns="45700">
            <a:normAutofit fontScale="92500" lnSpcReduction="20000"/>
          </a:bodyPr>
          <a:lstStyle/>
          <a:p>
            <a:pPr indent="-329041" lvl="0" marL="457200" rtl="0" algn="l">
              <a:spcBef>
                <a:spcPts val="0"/>
              </a:spcBef>
              <a:spcAft>
                <a:spcPts val="0"/>
              </a:spcAft>
              <a:buSzPct val="65769"/>
              <a:buFont typeface="Calibri"/>
              <a:buChar char="❏"/>
            </a:pPr>
            <a:r>
              <a:rPr lang="en-US">
                <a:latin typeface="Calibri"/>
                <a:ea typeface="Calibri"/>
                <a:cs typeface="Calibri"/>
                <a:sym typeface="Calibri"/>
              </a:rPr>
              <a:t>Keep current with certifying your employment so you know where you stand</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329041" lvl="0" marL="457200" rtl="0" algn="l">
              <a:spcBef>
                <a:spcPts val="520"/>
              </a:spcBef>
              <a:spcAft>
                <a:spcPts val="0"/>
              </a:spcAft>
              <a:buSzPct val="65769"/>
              <a:buFont typeface="Calibri"/>
              <a:buChar char="❏"/>
            </a:pPr>
            <a:r>
              <a:rPr lang="en-US">
                <a:latin typeface="Calibri"/>
                <a:ea typeface="Calibri"/>
                <a:cs typeface="Calibri"/>
                <a:sym typeface="Calibri"/>
              </a:rPr>
              <a:t>Subsequent </a:t>
            </a:r>
            <a:r>
              <a:rPr lang="en-US">
                <a:latin typeface="Calibri"/>
                <a:ea typeface="Calibri"/>
                <a:cs typeface="Calibri"/>
                <a:sym typeface="Calibri"/>
              </a:rPr>
              <a:t>Employment Certifications after your initial one are processed more quickly than initial certification</a:t>
            </a:r>
            <a:endParaRPr>
              <a:latin typeface="Calibri"/>
              <a:ea typeface="Calibri"/>
              <a:cs typeface="Calibri"/>
              <a:sym typeface="Calibri"/>
            </a:endParaRPr>
          </a:p>
          <a:p>
            <a:pPr indent="0" lvl="0" marL="457200" rtl="0" algn="l">
              <a:spcBef>
                <a:spcPts val="0"/>
              </a:spcBef>
              <a:spcAft>
                <a:spcPts val="0"/>
              </a:spcAft>
              <a:buNone/>
            </a:pPr>
            <a:r>
              <a:t/>
            </a:r>
            <a:endParaRPr>
              <a:latin typeface="Calibri"/>
              <a:ea typeface="Calibri"/>
              <a:cs typeface="Calibri"/>
              <a:sym typeface="Calibri"/>
            </a:endParaRPr>
          </a:p>
          <a:p>
            <a:pPr indent="-329041" lvl="0" marL="457200" rtl="0" algn="l">
              <a:spcBef>
                <a:spcPts val="520"/>
              </a:spcBef>
              <a:spcAft>
                <a:spcPts val="0"/>
              </a:spcAft>
              <a:buSzPct val="65769"/>
              <a:buFont typeface="Calibri"/>
              <a:buChar char="❏"/>
            </a:pPr>
            <a:r>
              <a:rPr lang="en-US">
                <a:latin typeface="Calibri"/>
                <a:ea typeface="Calibri"/>
                <a:cs typeface="Calibri"/>
                <a:sym typeface="Calibri"/>
              </a:rPr>
              <a:t>While not required, annual employment certification is recommended</a:t>
            </a:r>
            <a:endParaRPr>
              <a:latin typeface="Calibri"/>
              <a:ea typeface="Calibri"/>
              <a:cs typeface="Calibri"/>
              <a:sym typeface="Calibri"/>
            </a:endParaRPr>
          </a:p>
          <a:p>
            <a:pPr indent="0" lvl="0" marL="0" rtl="0" algn="l">
              <a:spcBef>
                <a:spcPts val="520"/>
              </a:spcBef>
              <a:spcAft>
                <a:spcPts val="0"/>
              </a:spcAft>
              <a:buSzPct val="95000"/>
              <a:buNone/>
            </a:pPr>
            <a:r>
              <a:t/>
            </a:r>
            <a:endParaRPr>
              <a:latin typeface="Calibri"/>
              <a:ea typeface="Calibri"/>
              <a:cs typeface="Calibri"/>
              <a:sym typeface="Calibri"/>
            </a:endParaRPr>
          </a:p>
          <a:p>
            <a:pPr indent="0" lvl="0" marL="0" rtl="0" algn="ctr">
              <a:spcBef>
                <a:spcPts val="480"/>
              </a:spcBef>
              <a:spcAft>
                <a:spcPts val="0"/>
              </a:spcAft>
              <a:buSzPct val="87692"/>
              <a:buNone/>
            </a:pPr>
            <a:r>
              <a:t/>
            </a:r>
            <a:endParaRPr b="1">
              <a:latin typeface="Calibri"/>
              <a:ea typeface="Calibri"/>
              <a:cs typeface="Calibri"/>
              <a:sym typeface="Calibri"/>
            </a:endParaRPr>
          </a:p>
          <a:p>
            <a:pPr indent="0" lvl="0" marL="0" rtl="0" algn="ctr">
              <a:spcBef>
                <a:spcPts val="480"/>
              </a:spcBef>
              <a:spcAft>
                <a:spcPts val="0"/>
              </a:spcAft>
              <a:buSzPct val="87692"/>
              <a:buNone/>
            </a:pPr>
            <a:r>
              <a:rPr b="1" lang="en-US">
                <a:latin typeface="Calibri"/>
                <a:ea typeface="Calibri"/>
                <a:cs typeface="Calibri"/>
                <a:sym typeface="Calibri"/>
              </a:rPr>
              <a:t>Go to </a:t>
            </a:r>
            <a:r>
              <a:rPr b="1" lang="en-US" u="sng">
                <a:solidFill>
                  <a:schemeClr val="hlink"/>
                </a:solidFill>
                <a:latin typeface="Calibri"/>
                <a:ea typeface="Calibri"/>
                <a:cs typeface="Calibri"/>
                <a:sym typeface="Calibri"/>
                <a:hlinkClick action="ppaction://hlinksldjump" r:id="rId3"/>
              </a:rPr>
              <a:t>Question 5</a:t>
            </a:r>
            <a:endParaRPr b="1">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0"/>
          <p:cNvSpPr txBox="1"/>
          <p:nvPr>
            <p:ph type="title"/>
          </p:nvPr>
        </p:nvSpPr>
        <p:spPr>
          <a:xfrm>
            <a:off x="457200" y="704096"/>
            <a:ext cx="8229600" cy="727500"/>
          </a:xfrm>
          <a:prstGeom prst="rect">
            <a:avLst/>
          </a:prstGeom>
        </p:spPr>
        <p:txBody>
          <a:bodyPr anchorCtr="0" anchor="b" bIns="0" lIns="0" spcFirstLastPara="1" rIns="0" wrap="square" tIns="45700">
            <a:noAutofit/>
          </a:bodyPr>
          <a:lstStyle/>
          <a:p>
            <a:pPr indent="0" lvl="0" marL="0" rtl="0" algn="ctr">
              <a:lnSpc>
                <a:spcPct val="115000"/>
              </a:lnSpc>
              <a:spcBef>
                <a:spcPts val="0"/>
              </a:spcBef>
              <a:spcAft>
                <a:spcPts val="0"/>
              </a:spcAft>
              <a:buClr>
                <a:schemeClr val="dk1"/>
              </a:buClr>
              <a:buSzPts val="1100"/>
              <a:buFont typeface="Arial"/>
              <a:buNone/>
            </a:pPr>
            <a:r>
              <a:rPr lang="en-US" sz="3500">
                <a:solidFill>
                  <a:schemeClr val="dk1"/>
                </a:solidFill>
              </a:rPr>
              <a:t>What’s PSLF?: A primer and a reminder</a:t>
            </a:r>
            <a:endParaRPr sz="3500"/>
          </a:p>
        </p:txBody>
      </p:sp>
      <p:sp>
        <p:nvSpPr>
          <p:cNvPr id="178" name="Google Shape;178;p30"/>
          <p:cNvSpPr txBox="1"/>
          <p:nvPr>
            <p:ph idx="1" type="body"/>
          </p:nvPr>
        </p:nvSpPr>
        <p:spPr>
          <a:xfrm>
            <a:off x="457200" y="1935480"/>
            <a:ext cx="8229600" cy="4389000"/>
          </a:xfrm>
          <a:prstGeom prst="rect">
            <a:avLst/>
          </a:prstGeom>
        </p:spPr>
        <p:txBody>
          <a:bodyPr anchorCtr="0" anchor="t" bIns="45700" lIns="91425" spcFirstLastPara="1" rIns="91425" wrap="square" tIns="45700">
            <a:normAutofit fontScale="40000" lnSpcReduction="20000"/>
          </a:bodyPr>
          <a:lstStyle/>
          <a:p>
            <a:pPr indent="0" lvl="0" marL="0" rtl="0" algn="l">
              <a:lnSpc>
                <a:spcPct val="115000"/>
              </a:lnSpc>
              <a:spcBef>
                <a:spcPts val="0"/>
              </a:spcBef>
              <a:spcAft>
                <a:spcPts val="0"/>
              </a:spcAft>
              <a:buClr>
                <a:schemeClr val="dk1"/>
              </a:buClr>
              <a:buSzPct val="43815"/>
              <a:buFont typeface="Arial"/>
              <a:buNone/>
            </a:pPr>
            <a:r>
              <a:t/>
            </a:r>
            <a:endParaRPr sz="2510" u="sng">
              <a:latin typeface="Calibri"/>
              <a:ea typeface="Calibri"/>
              <a:cs typeface="Calibri"/>
              <a:sym typeface="Calibri"/>
            </a:endParaRPr>
          </a:p>
          <a:p>
            <a:pPr indent="-364022" lvl="0" marL="457200" rtl="0" algn="l">
              <a:lnSpc>
                <a:spcPct val="115000"/>
              </a:lnSpc>
              <a:spcBef>
                <a:spcPts val="0"/>
              </a:spcBef>
              <a:spcAft>
                <a:spcPts val="0"/>
              </a:spcAft>
              <a:buSzPct val="100000"/>
              <a:buFont typeface="Calibri"/>
              <a:buChar char="❏"/>
            </a:pPr>
            <a:r>
              <a:rPr lang="en-US" sz="5331">
                <a:latin typeface="Calibri"/>
                <a:ea typeface="Calibri"/>
                <a:cs typeface="Calibri"/>
                <a:sym typeface="Calibri"/>
              </a:rPr>
              <a:t>PSLF forgives a borrower’s entire Direct Loan balance (principal and interest) with no tax consequences (unless you pay Mississippi taxes)</a:t>
            </a:r>
            <a:endParaRPr sz="5331">
              <a:latin typeface="Calibri"/>
              <a:ea typeface="Calibri"/>
              <a:cs typeface="Calibri"/>
              <a:sym typeface="Calibri"/>
            </a:endParaRPr>
          </a:p>
          <a:p>
            <a:pPr indent="0" lvl="0" marL="0" rtl="0" algn="l">
              <a:lnSpc>
                <a:spcPct val="115000"/>
              </a:lnSpc>
              <a:spcBef>
                <a:spcPts val="0"/>
              </a:spcBef>
              <a:spcAft>
                <a:spcPts val="0"/>
              </a:spcAft>
              <a:buNone/>
            </a:pPr>
            <a:r>
              <a:t/>
            </a:r>
            <a:endParaRPr sz="5331">
              <a:latin typeface="Calibri"/>
              <a:ea typeface="Calibri"/>
              <a:cs typeface="Calibri"/>
              <a:sym typeface="Calibri"/>
            </a:endParaRPr>
          </a:p>
          <a:p>
            <a:pPr indent="0" lvl="0" marL="457200" rtl="0" algn="l">
              <a:lnSpc>
                <a:spcPct val="115000"/>
              </a:lnSpc>
              <a:spcBef>
                <a:spcPts val="0"/>
              </a:spcBef>
              <a:spcAft>
                <a:spcPts val="0"/>
              </a:spcAft>
              <a:buNone/>
            </a:pPr>
            <a:r>
              <a:t/>
            </a:r>
            <a:endParaRPr sz="1881">
              <a:latin typeface="Calibri"/>
              <a:ea typeface="Calibri"/>
              <a:cs typeface="Calibri"/>
              <a:sym typeface="Calibri"/>
            </a:endParaRPr>
          </a:p>
          <a:p>
            <a:pPr indent="-364022" lvl="0" marL="457200" rtl="0" algn="l">
              <a:lnSpc>
                <a:spcPct val="115000"/>
              </a:lnSpc>
              <a:spcBef>
                <a:spcPts val="0"/>
              </a:spcBef>
              <a:spcAft>
                <a:spcPts val="0"/>
              </a:spcAft>
              <a:buSzPct val="100000"/>
              <a:buFont typeface="Calibri"/>
              <a:buChar char="❏"/>
            </a:pPr>
            <a:r>
              <a:rPr lang="en-US" sz="5331">
                <a:latin typeface="Calibri"/>
                <a:ea typeface="Calibri"/>
                <a:cs typeface="Calibri"/>
                <a:sym typeface="Calibri"/>
              </a:rPr>
              <a:t>To earn PSLF, you must make 120 monthly loan payments, </a:t>
            </a:r>
            <a:r>
              <a:rPr b="1" lang="en-US" sz="5331">
                <a:latin typeface="Calibri"/>
                <a:ea typeface="Calibri"/>
                <a:cs typeface="Calibri"/>
                <a:sym typeface="Calibri"/>
              </a:rPr>
              <a:t>and </a:t>
            </a:r>
            <a:r>
              <a:rPr lang="en-US" sz="5331">
                <a:latin typeface="Calibri"/>
                <a:ea typeface="Calibri"/>
                <a:cs typeface="Calibri"/>
                <a:sym typeface="Calibri"/>
              </a:rPr>
              <a:t>certify those 120 months of qualifying employment </a:t>
            </a:r>
            <a:endParaRPr sz="5331">
              <a:latin typeface="Calibri"/>
              <a:ea typeface="Calibri"/>
              <a:cs typeface="Calibri"/>
              <a:sym typeface="Calibri"/>
            </a:endParaRPr>
          </a:p>
          <a:p>
            <a:pPr indent="-364022" lvl="1" marL="914400" rtl="0" algn="l">
              <a:lnSpc>
                <a:spcPct val="115000"/>
              </a:lnSpc>
              <a:spcBef>
                <a:spcPts val="0"/>
              </a:spcBef>
              <a:spcAft>
                <a:spcPts val="0"/>
              </a:spcAft>
              <a:buSzPct val="100000"/>
              <a:buFont typeface="Calibri"/>
              <a:buChar char="❏"/>
            </a:pPr>
            <a:r>
              <a:rPr lang="en-US" sz="5331">
                <a:latin typeface="Calibri"/>
                <a:ea typeface="Calibri"/>
                <a:cs typeface="Calibri"/>
                <a:sym typeface="Calibri"/>
              </a:rPr>
              <a:t>Payments do not need to be consecutive</a:t>
            </a:r>
            <a:endParaRPr sz="5331">
              <a:latin typeface="Calibri"/>
              <a:ea typeface="Calibri"/>
              <a:cs typeface="Calibri"/>
              <a:sym typeface="Calibri"/>
            </a:endParaRPr>
          </a:p>
          <a:p>
            <a:pPr indent="0" lvl="0" marL="457200" rtl="0" algn="l">
              <a:lnSpc>
                <a:spcPct val="115000"/>
              </a:lnSpc>
              <a:spcBef>
                <a:spcPts val="0"/>
              </a:spcBef>
              <a:spcAft>
                <a:spcPts val="0"/>
              </a:spcAft>
              <a:buNone/>
            </a:pPr>
            <a:r>
              <a:t/>
            </a:r>
            <a:endParaRPr b="1" sz="5331">
              <a:latin typeface="Calibri"/>
              <a:ea typeface="Calibri"/>
              <a:cs typeface="Calibri"/>
              <a:sym typeface="Calibri"/>
            </a:endParaRPr>
          </a:p>
          <a:p>
            <a:pPr indent="-364022" lvl="0" marL="457200" rtl="0" algn="l">
              <a:lnSpc>
                <a:spcPct val="115000"/>
              </a:lnSpc>
              <a:spcBef>
                <a:spcPts val="0"/>
              </a:spcBef>
              <a:spcAft>
                <a:spcPts val="0"/>
              </a:spcAft>
              <a:buSzPct val="100000"/>
              <a:buFont typeface="Calibri"/>
              <a:buChar char="❏"/>
            </a:pPr>
            <a:r>
              <a:rPr b="1" lang="en-US" sz="5331">
                <a:latin typeface="Calibri"/>
                <a:ea typeface="Calibri"/>
                <a:cs typeface="Calibri"/>
                <a:sym typeface="Calibri"/>
              </a:rPr>
              <a:t>Rather than paying down balances and avoiding interest, which is a good strategy with every other kind of debt, PSLF is all about making the minimum payment which will qualify</a:t>
            </a:r>
            <a:endParaRPr b="1" sz="5331">
              <a:latin typeface="Calibri"/>
              <a:ea typeface="Calibri"/>
              <a:cs typeface="Calibri"/>
              <a:sym typeface="Calibri"/>
            </a:endParaRPr>
          </a:p>
          <a:p>
            <a:pPr indent="0" lvl="0" marL="0" rtl="0" algn="l">
              <a:lnSpc>
                <a:spcPct val="115000"/>
              </a:lnSpc>
              <a:spcBef>
                <a:spcPts val="0"/>
              </a:spcBef>
              <a:spcAft>
                <a:spcPts val="0"/>
              </a:spcAft>
              <a:buNone/>
            </a:pPr>
            <a:r>
              <a:t/>
            </a:r>
            <a:endParaRPr sz="3700">
              <a:latin typeface="Calibri"/>
              <a:ea typeface="Calibri"/>
              <a:cs typeface="Calibri"/>
              <a:sym typeface="Calibri"/>
            </a:endParaRPr>
          </a:p>
          <a:p>
            <a:pPr indent="0" lvl="0" marL="457200" rtl="0" algn="l">
              <a:lnSpc>
                <a:spcPct val="115000"/>
              </a:lnSpc>
              <a:spcBef>
                <a:spcPts val="0"/>
              </a:spcBef>
              <a:spcAft>
                <a:spcPts val="0"/>
              </a:spcAft>
              <a:buNone/>
            </a:pPr>
            <a:r>
              <a:t/>
            </a:r>
            <a:endParaRPr sz="3700">
              <a:latin typeface="Calibri"/>
              <a:ea typeface="Calibri"/>
              <a:cs typeface="Calibri"/>
              <a:sym typeface="Calibri"/>
            </a:endParaRPr>
          </a:p>
          <a:p>
            <a:pPr indent="0" lvl="0" marL="0" rtl="0" algn="ctr">
              <a:lnSpc>
                <a:spcPct val="115000"/>
              </a:lnSpc>
              <a:spcBef>
                <a:spcPts val="0"/>
              </a:spcBef>
              <a:spcAft>
                <a:spcPts val="0"/>
              </a:spcAft>
              <a:buNone/>
            </a:pPr>
            <a:r>
              <a:rPr lang="en-US" sz="4040" u="sng">
                <a:solidFill>
                  <a:schemeClr val="hlink"/>
                </a:solidFill>
                <a:latin typeface="Calibri"/>
                <a:ea typeface="Calibri"/>
                <a:cs typeface="Calibri"/>
                <a:sym typeface="Calibri"/>
                <a:hlinkClick r:id="rId3"/>
              </a:rPr>
              <a:t>https://studentaid.gov/manage-loans/forgiveness-cancellation/public-service</a:t>
            </a:r>
            <a:endParaRPr sz="4040">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p66"/>
          <p:cNvSpPr txBox="1"/>
          <p:nvPr>
            <p:ph type="title"/>
          </p:nvPr>
        </p:nvSpPr>
        <p:spPr>
          <a:xfrm>
            <a:off x="457200" y="877575"/>
            <a:ext cx="8229600" cy="1069500"/>
          </a:xfrm>
          <a:prstGeom prst="rect">
            <a:avLst/>
          </a:prstGeom>
          <a:noFill/>
          <a:ln>
            <a:noFill/>
          </a:ln>
        </p:spPr>
        <p:txBody>
          <a:bodyPr anchorCtr="0" anchor="b" bIns="0" lIns="0" spcFirstLastPara="1" rIns="0" wrap="square" tIns="45700">
            <a:noAutofit/>
          </a:bodyPr>
          <a:lstStyle/>
          <a:p>
            <a:pPr indent="0" lvl="0" marL="0" marR="0" rtl="0" algn="ctr">
              <a:lnSpc>
                <a:spcPct val="100000"/>
              </a:lnSpc>
              <a:spcBef>
                <a:spcPts val="0"/>
              </a:spcBef>
              <a:spcAft>
                <a:spcPts val="0"/>
              </a:spcAft>
              <a:buClr>
                <a:srgbClr val="062328"/>
              </a:buClr>
              <a:buSzPts val="4000"/>
              <a:buFont typeface="Calibri"/>
              <a:buNone/>
            </a:pPr>
            <a:r>
              <a:rPr b="1" lang="en-US" sz="2800">
                <a:solidFill>
                  <a:srgbClr val="062328"/>
                </a:solidFill>
              </a:rPr>
              <a:t>Again!</a:t>
            </a:r>
            <a:endParaRPr sz="3800">
              <a:solidFill>
                <a:srgbClr val="062328"/>
              </a:solidFill>
            </a:endParaRPr>
          </a:p>
          <a:p>
            <a:pPr indent="0" lvl="0" marL="0" rtl="0" algn="ctr">
              <a:spcBef>
                <a:spcPts val="0"/>
              </a:spcBef>
              <a:spcAft>
                <a:spcPts val="0"/>
              </a:spcAft>
              <a:buClr>
                <a:srgbClr val="062328"/>
              </a:buClr>
              <a:buSzPts val="4000"/>
              <a:buFont typeface="Calibri"/>
              <a:buNone/>
            </a:pPr>
            <a:r>
              <a:rPr b="1" lang="en-US" sz="2800">
                <a:solidFill>
                  <a:srgbClr val="062328"/>
                </a:solidFill>
              </a:rPr>
              <a:t>There are the </a:t>
            </a:r>
            <a:r>
              <a:rPr b="1" lang="en-US" sz="2800">
                <a:solidFill>
                  <a:srgbClr val="062328"/>
                </a:solidFill>
              </a:rPr>
              <a:t>3 sets of borrowers and 3 paths forward</a:t>
            </a:r>
            <a:endParaRPr b="1" sz="2800">
              <a:solidFill>
                <a:srgbClr val="062328"/>
              </a:solidFill>
            </a:endParaRPr>
          </a:p>
        </p:txBody>
      </p:sp>
      <p:sp>
        <p:nvSpPr>
          <p:cNvPr id="453" name="Google Shape;453;p66"/>
          <p:cNvSpPr txBox="1"/>
          <p:nvPr>
            <p:ph idx="1" type="body"/>
          </p:nvPr>
        </p:nvSpPr>
        <p:spPr>
          <a:xfrm>
            <a:off x="346225" y="2286000"/>
            <a:ext cx="8509200" cy="4705200"/>
          </a:xfrm>
          <a:prstGeom prst="rect">
            <a:avLst/>
          </a:prstGeom>
          <a:noFill/>
          <a:ln>
            <a:noFill/>
          </a:ln>
        </p:spPr>
        <p:txBody>
          <a:bodyPr anchorCtr="0" anchor="t" bIns="45700" lIns="91425" spcFirstLastPara="1" rIns="91425" wrap="square" tIns="45700">
            <a:normAutofit fontScale="92500"/>
          </a:bodyPr>
          <a:lstStyle/>
          <a:p>
            <a:pPr indent="-259842" lvl="0" marL="274320" rtl="0" algn="l">
              <a:spcBef>
                <a:spcPts val="0"/>
              </a:spcBef>
              <a:spcAft>
                <a:spcPts val="0"/>
              </a:spcAft>
              <a:buSzPct val="95000"/>
              <a:buFont typeface="Calibri"/>
              <a:buChar char="❏"/>
            </a:pPr>
            <a:r>
              <a:rPr lang="en-US" sz="3200">
                <a:latin typeface="Calibri"/>
                <a:ea typeface="Calibri"/>
                <a:cs typeface="Calibri"/>
                <a:sym typeface="Calibri"/>
              </a:rPr>
              <a:t>1 - Borrowers with </a:t>
            </a:r>
            <a:r>
              <a:rPr b="1" lang="en-US" sz="3200">
                <a:latin typeface="Calibri"/>
                <a:ea typeface="Calibri"/>
                <a:cs typeface="Calibri"/>
                <a:sym typeface="Calibri"/>
              </a:rPr>
              <a:t>any </a:t>
            </a:r>
            <a:r>
              <a:rPr lang="en-US" sz="3200">
                <a:latin typeface="Calibri"/>
                <a:ea typeface="Calibri"/>
                <a:cs typeface="Calibri"/>
                <a:sym typeface="Calibri"/>
              </a:rPr>
              <a:t>ineligible </a:t>
            </a:r>
            <a:r>
              <a:rPr lang="en-US" sz="3200">
                <a:latin typeface="Calibri"/>
                <a:ea typeface="Calibri"/>
                <a:cs typeface="Calibri"/>
                <a:sym typeface="Calibri"/>
              </a:rPr>
              <a:t>FFEL or Perkins loans </a:t>
            </a:r>
            <a:r>
              <a:rPr b="1" lang="en-US" sz="3200">
                <a:latin typeface="Calibri"/>
                <a:ea typeface="Calibri"/>
                <a:cs typeface="Calibri"/>
                <a:sym typeface="Calibri"/>
              </a:rPr>
              <a:t>must </a:t>
            </a:r>
            <a:r>
              <a:rPr lang="en-US" sz="3200">
                <a:latin typeface="Calibri"/>
                <a:ea typeface="Calibri"/>
                <a:cs typeface="Calibri"/>
                <a:sym typeface="Calibri"/>
              </a:rPr>
              <a:t>consolidate those loans</a:t>
            </a:r>
            <a:endParaRPr sz="3200">
              <a:latin typeface="Calibri"/>
              <a:ea typeface="Calibri"/>
              <a:cs typeface="Calibri"/>
              <a:sym typeface="Calibri"/>
            </a:endParaRPr>
          </a:p>
          <a:p>
            <a:pPr indent="0" lvl="0" marL="274320" rtl="0" algn="l">
              <a:spcBef>
                <a:spcPts val="0"/>
              </a:spcBef>
              <a:spcAft>
                <a:spcPts val="0"/>
              </a:spcAft>
              <a:buNone/>
            </a:pPr>
            <a:r>
              <a:t/>
            </a:r>
            <a:endParaRPr sz="1737">
              <a:latin typeface="Calibri"/>
              <a:ea typeface="Calibri"/>
              <a:cs typeface="Calibri"/>
              <a:sym typeface="Calibri"/>
            </a:endParaRPr>
          </a:p>
          <a:p>
            <a:pPr indent="-259842" lvl="0" marL="274320" rtl="0" algn="l">
              <a:spcBef>
                <a:spcPts val="640"/>
              </a:spcBef>
              <a:spcAft>
                <a:spcPts val="0"/>
              </a:spcAft>
              <a:buSzPct val="95000"/>
              <a:buFont typeface="Calibri"/>
              <a:buChar char="❏"/>
            </a:pPr>
            <a:r>
              <a:rPr lang="en-US" sz="3200">
                <a:latin typeface="Calibri"/>
                <a:ea typeface="Calibri"/>
                <a:cs typeface="Calibri"/>
                <a:sym typeface="Calibri"/>
              </a:rPr>
              <a:t>2 - Direct Loan borrowers who have never certified employment </a:t>
            </a:r>
            <a:r>
              <a:rPr b="1" lang="en-US" sz="3200">
                <a:latin typeface="Calibri"/>
                <a:ea typeface="Calibri"/>
                <a:cs typeface="Calibri"/>
                <a:sym typeface="Calibri"/>
              </a:rPr>
              <a:t>must </a:t>
            </a:r>
            <a:r>
              <a:rPr lang="en-US" sz="3200">
                <a:latin typeface="Calibri"/>
                <a:ea typeface="Calibri"/>
                <a:cs typeface="Calibri"/>
                <a:sym typeface="Calibri"/>
              </a:rPr>
              <a:t>certify their employment</a:t>
            </a:r>
            <a:endParaRPr sz="2900">
              <a:latin typeface="Calibri"/>
              <a:ea typeface="Calibri"/>
              <a:cs typeface="Calibri"/>
              <a:sym typeface="Calibri"/>
            </a:endParaRPr>
          </a:p>
          <a:p>
            <a:pPr indent="0" lvl="0" marL="640080" rtl="0" algn="l">
              <a:spcBef>
                <a:spcPts val="640"/>
              </a:spcBef>
              <a:spcAft>
                <a:spcPts val="0"/>
              </a:spcAft>
              <a:buNone/>
            </a:pPr>
            <a:r>
              <a:t/>
            </a:r>
            <a:endParaRPr sz="1700">
              <a:latin typeface="Calibri"/>
              <a:ea typeface="Calibri"/>
              <a:cs typeface="Calibri"/>
              <a:sym typeface="Calibri"/>
            </a:endParaRPr>
          </a:p>
          <a:p>
            <a:pPr indent="-259842" lvl="0" marL="274320" rtl="0" algn="l">
              <a:spcBef>
                <a:spcPts val="640"/>
              </a:spcBef>
              <a:spcAft>
                <a:spcPts val="0"/>
              </a:spcAft>
              <a:buSzPct val="95000"/>
              <a:buFont typeface="Calibri"/>
              <a:buChar char="❏"/>
            </a:pPr>
            <a:r>
              <a:rPr lang="en-US" sz="3200">
                <a:latin typeface="Calibri"/>
                <a:ea typeface="Calibri"/>
                <a:cs typeface="Calibri"/>
                <a:sym typeface="Calibri"/>
              </a:rPr>
              <a:t>3 - Direct Loan borrowers who have already certified their employment should continue to do so</a:t>
            </a:r>
            <a:endParaRPr sz="3200">
              <a:latin typeface="Calibri"/>
              <a:ea typeface="Calibri"/>
              <a:cs typeface="Calibri"/>
              <a:sym typeface="Calibri"/>
            </a:endParaRPr>
          </a:p>
          <a:p>
            <a:pPr indent="0" lvl="0" marL="274320" rtl="0" algn="l">
              <a:spcBef>
                <a:spcPts val="640"/>
              </a:spcBef>
              <a:spcAft>
                <a:spcPts val="0"/>
              </a:spcAft>
              <a:buNone/>
            </a:pPr>
            <a:r>
              <a:t/>
            </a:r>
            <a:endParaRPr sz="3200">
              <a:latin typeface="Calibri"/>
              <a:ea typeface="Calibri"/>
              <a:cs typeface="Calibri"/>
              <a:sym typeface="Calibri"/>
            </a:endParaRPr>
          </a:p>
          <a:p>
            <a:pPr indent="0" lvl="0" marL="0" rtl="0" algn="ctr">
              <a:spcBef>
                <a:spcPts val="480"/>
              </a:spcBef>
              <a:spcAft>
                <a:spcPts val="0"/>
              </a:spcAft>
              <a:buSzPct val="121634"/>
              <a:buNone/>
            </a:pPr>
            <a:r>
              <a:rPr lang="en-US" sz="1874" u="sng">
                <a:solidFill>
                  <a:schemeClr val="hlink"/>
                </a:solidFill>
                <a:latin typeface="Calibri"/>
                <a:ea typeface="Calibri"/>
                <a:cs typeface="Calibri"/>
                <a:sym typeface="Calibri"/>
                <a:hlinkClick r:id="rId3"/>
              </a:rPr>
              <a:t>https://studentaid.gov/announcements-events/pslf-limited-waiver#loan-types-next-steps</a:t>
            </a:r>
            <a:endParaRPr sz="227">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pic>
        <p:nvPicPr>
          <p:cNvPr id="458" name="Google Shape;458;p67"/>
          <p:cNvPicPr preferRelativeResize="0"/>
          <p:nvPr/>
        </p:nvPicPr>
        <p:blipFill>
          <a:blip r:embed="rId3">
            <a:alphaModFix/>
          </a:blip>
          <a:stretch>
            <a:fillRect/>
          </a:stretch>
        </p:blipFill>
        <p:spPr>
          <a:xfrm>
            <a:off x="1570513" y="1065300"/>
            <a:ext cx="5736626" cy="5611149"/>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68"/>
          <p:cNvSpPr txBox="1"/>
          <p:nvPr>
            <p:ph type="title"/>
          </p:nvPr>
        </p:nvSpPr>
        <p:spPr>
          <a:xfrm>
            <a:off x="457200" y="942972"/>
            <a:ext cx="8229600" cy="904200"/>
          </a:xfrm>
          <a:prstGeom prst="rect">
            <a:avLst/>
          </a:prstGeom>
          <a:solidFill>
            <a:schemeClr val="lt1"/>
          </a:solidFill>
          <a:ln>
            <a:noFill/>
          </a:ln>
        </p:spPr>
        <p:txBody>
          <a:bodyPr anchorCtr="0" anchor="t" bIns="0" lIns="0" spcFirstLastPara="1" rIns="0" wrap="square" tIns="45700">
            <a:normAutofit/>
          </a:bodyPr>
          <a:lstStyle/>
          <a:p>
            <a:pPr indent="0" lvl="0" marL="0" rtl="0" algn="ctr">
              <a:spcBef>
                <a:spcPts val="0"/>
              </a:spcBef>
              <a:spcAft>
                <a:spcPts val="0"/>
              </a:spcAft>
              <a:buClr>
                <a:srgbClr val="01303D"/>
              </a:buClr>
              <a:buSzPts val="4000"/>
              <a:buFont typeface="Calibri"/>
              <a:buNone/>
            </a:pPr>
            <a:r>
              <a:rPr b="1" lang="en-US" sz="4000">
                <a:solidFill>
                  <a:srgbClr val="01303D"/>
                </a:solidFill>
              </a:rPr>
              <a:t>More Resources</a:t>
            </a:r>
            <a:endParaRPr/>
          </a:p>
        </p:txBody>
      </p:sp>
      <p:sp>
        <p:nvSpPr>
          <p:cNvPr id="464" name="Google Shape;464;p68"/>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fontScale="77500" lnSpcReduction="20000"/>
          </a:bodyPr>
          <a:lstStyle/>
          <a:p>
            <a:pPr indent="-239029" lvl="0" marL="274320" rtl="0" algn="l">
              <a:spcBef>
                <a:spcPts val="0"/>
              </a:spcBef>
              <a:spcAft>
                <a:spcPts val="0"/>
              </a:spcAft>
              <a:buSzPct val="95000"/>
              <a:buFont typeface="Calibri"/>
              <a:buChar char="❏"/>
            </a:pPr>
            <a:r>
              <a:rPr lang="en-US">
                <a:latin typeface="Calibri"/>
                <a:ea typeface="Calibri"/>
                <a:cs typeface="Calibri"/>
                <a:sym typeface="Calibri"/>
              </a:rPr>
              <a:t>This presentation is online at </a:t>
            </a:r>
            <a:r>
              <a:rPr lang="en-US" u="sng">
                <a:solidFill>
                  <a:schemeClr val="hlink"/>
                </a:solidFill>
                <a:latin typeface="Calibri"/>
                <a:ea typeface="Calibri"/>
                <a:cs typeface="Calibri"/>
                <a:sym typeface="Calibri"/>
              </a:rPr>
              <a:t>https://docs.google.com/presentation/d/1aqJEzXVKp3u5B9E2nVVlnj2ZSvmb7-4ulohCER-ooe0</a:t>
            </a:r>
            <a:endParaRPr>
              <a:latin typeface="Calibri"/>
              <a:ea typeface="Calibri"/>
              <a:cs typeface="Calibri"/>
              <a:sym typeface="Calibri"/>
            </a:endParaRPr>
          </a:p>
          <a:p>
            <a:pPr indent="0" lvl="0" marL="274320" rtl="0" algn="l">
              <a:spcBef>
                <a:spcPts val="0"/>
              </a:spcBef>
              <a:spcAft>
                <a:spcPts val="0"/>
              </a:spcAft>
              <a:buNone/>
            </a:pPr>
            <a:r>
              <a:rPr lang="en-US">
                <a:latin typeface="Calibri"/>
                <a:ea typeface="Calibri"/>
                <a:cs typeface="Calibri"/>
                <a:sym typeface="Calibri"/>
              </a:rPr>
              <a:t> </a:t>
            </a:r>
            <a:endParaRPr>
              <a:latin typeface="Calibri"/>
              <a:ea typeface="Calibri"/>
              <a:cs typeface="Calibri"/>
              <a:sym typeface="Calibri"/>
            </a:endParaRPr>
          </a:p>
          <a:p>
            <a:pPr indent="-239029" lvl="0" marL="274320" rtl="0" algn="l">
              <a:spcBef>
                <a:spcPts val="0"/>
              </a:spcBef>
              <a:spcAft>
                <a:spcPts val="0"/>
              </a:spcAft>
              <a:buSzPct val="95000"/>
              <a:buFont typeface="Calibri"/>
              <a:buChar char="❏"/>
            </a:pPr>
            <a:r>
              <a:rPr lang="en-US">
                <a:latin typeface="Calibri"/>
                <a:ea typeface="Calibri"/>
                <a:cs typeface="Calibri"/>
                <a:sym typeface="Calibri"/>
              </a:rPr>
              <a:t>This </a:t>
            </a:r>
            <a:r>
              <a:rPr lang="en-US">
                <a:latin typeface="Calibri"/>
                <a:ea typeface="Calibri"/>
                <a:cs typeface="Calibri"/>
                <a:sym typeface="Calibri"/>
              </a:rPr>
              <a:t>presentation</a:t>
            </a:r>
            <a:r>
              <a:rPr lang="en-US">
                <a:latin typeface="Calibri"/>
                <a:ea typeface="Calibri"/>
                <a:cs typeface="Calibri"/>
                <a:sym typeface="Calibri"/>
              </a:rPr>
              <a:t> is an expanded version of </a:t>
            </a:r>
            <a:r>
              <a:rPr lang="en-US" u="sng">
                <a:solidFill>
                  <a:schemeClr val="hlink"/>
                </a:solidFill>
                <a:latin typeface="Calibri"/>
                <a:ea typeface="Calibri"/>
                <a:cs typeface="Calibri"/>
                <a:sym typeface="Calibri"/>
                <a:hlinkClick r:id="rId3"/>
              </a:rPr>
              <a:t>https://studentaid.gov/announcements-events/pslf-limited-waiver#loan-types-next-steps</a:t>
            </a:r>
            <a:endParaRPr>
              <a:latin typeface="Calibri"/>
              <a:ea typeface="Calibri"/>
              <a:cs typeface="Calibri"/>
              <a:sym typeface="Calibri"/>
            </a:endParaRPr>
          </a:p>
          <a:p>
            <a:pPr indent="0" lvl="0" marL="640080" rtl="0" algn="l">
              <a:spcBef>
                <a:spcPts val="480"/>
              </a:spcBef>
              <a:spcAft>
                <a:spcPts val="0"/>
              </a:spcAft>
              <a:buNone/>
            </a:pPr>
            <a:r>
              <a:rPr b="1" lang="en-US">
                <a:latin typeface="Calibri"/>
                <a:ea typeface="Calibri"/>
                <a:cs typeface="Calibri"/>
                <a:sym typeface="Calibri"/>
              </a:rPr>
              <a:t>If you do not believe any of these cases and plans of action apply to you, you will discover that you are mistaken.  Please don’t wait too long!</a:t>
            </a:r>
            <a:endParaRPr>
              <a:latin typeface="Calibri"/>
              <a:ea typeface="Calibri"/>
              <a:cs typeface="Calibri"/>
              <a:sym typeface="Calibri"/>
            </a:endParaRPr>
          </a:p>
          <a:p>
            <a:pPr indent="-239029" lvl="0" marL="274320" rtl="0" algn="l">
              <a:spcBef>
                <a:spcPts val="520"/>
              </a:spcBef>
              <a:spcAft>
                <a:spcPts val="0"/>
              </a:spcAft>
              <a:buSzPct val="95000"/>
              <a:buFont typeface="Calibri"/>
              <a:buChar char="❏"/>
            </a:pPr>
            <a:r>
              <a:rPr lang="en-US">
                <a:latin typeface="Calibri"/>
                <a:ea typeface="Calibri"/>
                <a:cs typeface="Calibri"/>
                <a:sym typeface="Calibri"/>
              </a:rPr>
              <a:t>More general information on PSLF is available at </a:t>
            </a:r>
            <a:r>
              <a:rPr lang="en-US" u="sng">
                <a:solidFill>
                  <a:schemeClr val="hlink"/>
                </a:solidFill>
                <a:latin typeface="Calibri"/>
                <a:ea typeface="Calibri"/>
                <a:cs typeface="Calibri"/>
                <a:sym typeface="Calibri"/>
                <a:hlinkClick r:id="rId4"/>
              </a:rPr>
              <a:t>https://studentaid.gov/manage-loans/forgiveness-cancellation/public-service</a:t>
            </a:r>
            <a:endParaRPr>
              <a:latin typeface="Calibri"/>
              <a:ea typeface="Calibri"/>
              <a:cs typeface="Calibri"/>
              <a:sym typeface="Calibri"/>
            </a:endParaRPr>
          </a:p>
          <a:p>
            <a:pPr indent="-239029" lvl="0" marL="274320" rtl="0" algn="l">
              <a:spcBef>
                <a:spcPts val="520"/>
              </a:spcBef>
              <a:spcAft>
                <a:spcPts val="0"/>
              </a:spcAft>
              <a:buSzPct val="95000"/>
              <a:buFont typeface="Calibri"/>
              <a:buChar char="❏"/>
            </a:pPr>
            <a:r>
              <a:rPr lang="en-US">
                <a:latin typeface="Calibri"/>
                <a:ea typeface="Calibri"/>
                <a:cs typeface="Calibri"/>
                <a:sym typeface="Calibri"/>
              </a:rPr>
              <a:t>More specific information about the Limited Temporary Waiver is available at </a:t>
            </a:r>
            <a:r>
              <a:rPr lang="en-US" u="sng">
                <a:solidFill>
                  <a:schemeClr val="hlink"/>
                </a:solidFill>
                <a:latin typeface="Calibri"/>
                <a:ea typeface="Calibri"/>
                <a:cs typeface="Calibri"/>
                <a:sym typeface="Calibri"/>
                <a:hlinkClick r:id="rId5"/>
              </a:rPr>
              <a:t>https://studentaid.gov/announcements-events/pslf-limited-waiver</a:t>
            </a:r>
            <a:endParaRPr>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69"/>
          <p:cNvSpPr txBox="1"/>
          <p:nvPr>
            <p:ph type="title"/>
          </p:nvPr>
        </p:nvSpPr>
        <p:spPr>
          <a:xfrm>
            <a:off x="457200" y="704088"/>
            <a:ext cx="8229600" cy="1143000"/>
          </a:xfrm>
          <a:prstGeom prst="rect">
            <a:avLst/>
          </a:prstGeom>
          <a:noFill/>
          <a:ln>
            <a:noFill/>
          </a:ln>
        </p:spPr>
        <p:txBody>
          <a:bodyPr anchorCtr="0" anchor="ctr" bIns="0" lIns="0" spcFirstLastPara="1" rIns="0" wrap="square" tIns="45700">
            <a:normAutofit/>
          </a:bodyPr>
          <a:lstStyle/>
          <a:p>
            <a:pPr indent="0" lvl="0" marL="0" rtl="0" algn="ctr">
              <a:spcBef>
                <a:spcPts val="0"/>
              </a:spcBef>
              <a:spcAft>
                <a:spcPts val="0"/>
              </a:spcAft>
              <a:buClr>
                <a:srgbClr val="01303D"/>
              </a:buClr>
              <a:buSzPts val="4000"/>
              <a:buFont typeface="Calibri"/>
              <a:buNone/>
            </a:pPr>
            <a:r>
              <a:rPr b="1" lang="en-US" sz="4000">
                <a:solidFill>
                  <a:srgbClr val="01303D"/>
                </a:solidFill>
              </a:rPr>
              <a:t>More</a:t>
            </a:r>
            <a:r>
              <a:rPr b="1" lang="en-US" sz="4000">
                <a:solidFill>
                  <a:srgbClr val="01303D"/>
                </a:solidFill>
              </a:rPr>
              <a:t> Resources 2.0!</a:t>
            </a:r>
            <a:endParaRPr b="1" sz="4000">
              <a:solidFill>
                <a:srgbClr val="01303D"/>
              </a:solidFill>
            </a:endParaRPr>
          </a:p>
        </p:txBody>
      </p:sp>
      <p:sp>
        <p:nvSpPr>
          <p:cNvPr id="470" name="Google Shape;470;p69"/>
          <p:cNvSpPr txBox="1"/>
          <p:nvPr>
            <p:ph idx="1" type="body"/>
          </p:nvPr>
        </p:nvSpPr>
        <p:spPr>
          <a:xfrm>
            <a:off x="457200" y="1935480"/>
            <a:ext cx="8229600" cy="4389120"/>
          </a:xfrm>
          <a:prstGeom prst="rect">
            <a:avLst/>
          </a:prstGeom>
          <a:noFill/>
          <a:ln>
            <a:noFill/>
          </a:ln>
        </p:spPr>
        <p:txBody>
          <a:bodyPr anchorCtr="0" anchor="t" bIns="45700" lIns="91425" spcFirstLastPara="1" rIns="91425" wrap="square" tIns="45700">
            <a:normAutofit fontScale="85000" lnSpcReduction="20000"/>
          </a:bodyPr>
          <a:lstStyle/>
          <a:p>
            <a:pPr indent="-297293" lvl="1" marL="640080" rtl="0" algn="l">
              <a:spcBef>
                <a:spcPts val="0"/>
              </a:spcBef>
              <a:spcAft>
                <a:spcPts val="0"/>
              </a:spcAft>
              <a:buSzPct val="100000"/>
              <a:buFont typeface="Calibri"/>
              <a:buChar char="❏"/>
            </a:pPr>
            <a:r>
              <a:rPr lang="en-US" sz="2733" u="sng">
                <a:solidFill>
                  <a:schemeClr val="hlink"/>
                </a:solidFill>
                <a:latin typeface="Calibri"/>
                <a:ea typeface="Calibri"/>
                <a:cs typeface="Calibri"/>
                <a:sym typeface="Calibri"/>
                <a:hlinkClick r:id="rId3"/>
              </a:rPr>
              <a:t>Public Service Loan Forgiveness Program Support</a:t>
            </a:r>
            <a:r>
              <a:rPr lang="en-US" sz="2733">
                <a:latin typeface="Calibri"/>
                <a:ea typeface="Calibri"/>
                <a:cs typeface="Calibri"/>
                <a:sym typeface="Calibri"/>
              </a:rPr>
              <a:t> (Facebook group with more than 110,000 members moderated by insufferable know-it-alls like me)</a:t>
            </a:r>
            <a:endParaRPr sz="2733">
              <a:latin typeface="Calibri"/>
              <a:ea typeface="Calibri"/>
              <a:cs typeface="Calibri"/>
              <a:sym typeface="Calibri"/>
            </a:endParaRPr>
          </a:p>
          <a:p>
            <a:pPr indent="0" lvl="0" marL="640080" rtl="0" algn="l">
              <a:spcBef>
                <a:spcPts val="0"/>
              </a:spcBef>
              <a:spcAft>
                <a:spcPts val="0"/>
              </a:spcAft>
              <a:buNone/>
            </a:pPr>
            <a:r>
              <a:t/>
            </a:r>
            <a:endParaRPr sz="2733">
              <a:latin typeface="Calibri"/>
              <a:ea typeface="Calibri"/>
              <a:cs typeface="Calibri"/>
              <a:sym typeface="Calibri"/>
            </a:endParaRPr>
          </a:p>
          <a:p>
            <a:pPr indent="-297293" lvl="1" marL="640080" rtl="0" algn="l">
              <a:spcBef>
                <a:spcPts val="0"/>
              </a:spcBef>
              <a:spcAft>
                <a:spcPts val="0"/>
              </a:spcAft>
              <a:buSzPct val="100000"/>
              <a:buFont typeface="Calibri"/>
              <a:buChar char="❏"/>
            </a:pPr>
            <a:r>
              <a:rPr lang="en-US" sz="2733" u="sng">
                <a:solidFill>
                  <a:schemeClr val="hlink"/>
                </a:solidFill>
                <a:latin typeface="Calibri"/>
                <a:ea typeface="Calibri"/>
                <a:cs typeface="Calibri"/>
                <a:sym typeface="Calibri"/>
                <a:hlinkClick r:id="rId4"/>
              </a:rPr>
              <a:t>r/PSLF</a:t>
            </a:r>
            <a:r>
              <a:rPr lang="en-US" sz="2733">
                <a:latin typeface="Calibri"/>
                <a:ea typeface="Calibri"/>
                <a:cs typeface="Calibri"/>
                <a:sym typeface="Calibri"/>
              </a:rPr>
              <a:t> (Subreddit with close to 20,000 member also moderated by insufferable know-it-alls like me and a bona-fide, albeit opinionated, Student Loan Professional)</a:t>
            </a:r>
            <a:endParaRPr sz="2733">
              <a:latin typeface="Calibri"/>
              <a:ea typeface="Calibri"/>
              <a:cs typeface="Calibri"/>
              <a:sym typeface="Calibri"/>
            </a:endParaRPr>
          </a:p>
          <a:p>
            <a:pPr indent="0" lvl="0" marL="640080" rtl="0" algn="l">
              <a:spcBef>
                <a:spcPts val="0"/>
              </a:spcBef>
              <a:spcAft>
                <a:spcPts val="0"/>
              </a:spcAft>
              <a:buNone/>
            </a:pPr>
            <a:r>
              <a:t/>
            </a:r>
            <a:endParaRPr sz="2733">
              <a:latin typeface="Calibri"/>
              <a:ea typeface="Calibri"/>
              <a:cs typeface="Calibri"/>
              <a:sym typeface="Calibri"/>
            </a:endParaRPr>
          </a:p>
          <a:p>
            <a:pPr indent="-297293" lvl="1" marL="640080" rtl="0" algn="l">
              <a:spcBef>
                <a:spcPts val="0"/>
              </a:spcBef>
              <a:spcAft>
                <a:spcPts val="0"/>
              </a:spcAft>
              <a:buSzPct val="100000"/>
              <a:buFont typeface="Calibri"/>
              <a:buChar char="❏"/>
            </a:pPr>
            <a:r>
              <a:rPr lang="en-US" sz="2733">
                <a:latin typeface="Calibri"/>
                <a:ea typeface="Calibri"/>
                <a:cs typeface="Calibri"/>
                <a:sym typeface="Calibri"/>
              </a:rPr>
              <a:t>Unfortunately, escalation strategies for problems are unclear at present because of the transition between PSLF Servicers, but until they stop answering, DMs to the FedLoan page on Facebook are pretty effective (unless you are with another servicer)</a:t>
            </a:r>
            <a:endParaRPr sz="2433">
              <a:latin typeface="Calibri"/>
              <a:ea typeface="Calibri"/>
              <a:cs typeface="Calibri"/>
              <a:sym typeface="Calibri"/>
            </a:endParaRPr>
          </a:p>
          <a:p>
            <a:pPr indent="0" lvl="0" marL="914400" rtl="0" algn="l">
              <a:spcBef>
                <a:spcPts val="0"/>
              </a:spcBef>
              <a:spcAft>
                <a:spcPts val="0"/>
              </a:spcAft>
              <a:buNone/>
            </a:pPr>
            <a:r>
              <a:t/>
            </a:r>
            <a:endParaRPr>
              <a:latin typeface="Calibri"/>
              <a:ea typeface="Calibri"/>
              <a:cs typeface="Calibri"/>
              <a:sym typeface="Calibri"/>
            </a:endParaRPr>
          </a:p>
          <a:p>
            <a:pPr indent="-232314" lvl="1" marL="640080" rtl="0" algn="l">
              <a:spcBef>
                <a:spcPts val="444"/>
              </a:spcBef>
              <a:spcAft>
                <a:spcPts val="0"/>
              </a:spcAft>
              <a:buSzPct val="63750"/>
              <a:buFont typeface="Calibri"/>
              <a:buChar char="❏"/>
            </a:pPr>
            <a:r>
              <a:rPr lang="en-US">
                <a:latin typeface="Calibri"/>
                <a:ea typeface="Calibri"/>
                <a:cs typeface="Calibri"/>
                <a:sym typeface="Calibri"/>
              </a:rPr>
              <a:t>Read first, ask questions later (don’t be </a:t>
            </a:r>
            <a:r>
              <a:rPr b="1" lang="en-US">
                <a:latin typeface="Calibri"/>
                <a:ea typeface="Calibri"/>
                <a:cs typeface="Calibri"/>
                <a:sym typeface="Calibri"/>
              </a:rPr>
              <a:t>that </a:t>
            </a:r>
            <a:r>
              <a:rPr lang="en-US">
                <a:latin typeface="Calibri"/>
                <a:ea typeface="Calibri"/>
                <a:cs typeface="Calibri"/>
                <a:sym typeface="Calibri"/>
              </a:rPr>
              <a:t>guy!) </a:t>
            </a:r>
            <a:endParaRPr>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p70"/>
          <p:cNvSpPr txBox="1"/>
          <p:nvPr>
            <p:ph type="title"/>
          </p:nvPr>
        </p:nvSpPr>
        <p:spPr>
          <a:xfrm>
            <a:off x="457200" y="704088"/>
            <a:ext cx="8229600" cy="11430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a:solidFill>
                  <a:schemeClr val="dk1"/>
                </a:solidFill>
              </a:rPr>
              <a:t>If I can do this, you can do this!</a:t>
            </a:r>
            <a:endParaRPr>
              <a:solidFill>
                <a:schemeClr val="dk1"/>
              </a:solidFill>
            </a:endParaRPr>
          </a:p>
        </p:txBody>
      </p:sp>
      <p:pic>
        <p:nvPicPr>
          <p:cNvPr id="476" name="Google Shape;476;p70"/>
          <p:cNvPicPr preferRelativeResize="0"/>
          <p:nvPr/>
        </p:nvPicPr>
        <p:blipFill rotWithShape="1">
          <a:blip r:embed="rId3">
            <a:alphaModFix/>
          </a:blip>
          <a:srcRect b="19732" l="13279" r="23696" t="26367"/>
          <a:stretch/>
        </p:blipFill>
        <p:spPr>
          <a:xfrm>
            <a:off x="2647589" y="1935475"/>
            <a:ext cx="3848815" cy="4388998"/>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71"/>
          <p:cNvSpPr txBox="1"/>
          <p:nvPr>
            <p:ph idx="1" type="body"/>
          </p:nvPr>
        </p:nvSpPr>
        <p:spPr>
          <a:xfrm>
            <a:off x="457200" y="1935480"/>
            <a:ext cx="8229600" cy="4389000"/>
          </a:xfrm>
          <a:prstGeom prst="rect">
            <a:avLst/>
          </a:prstGeom>
        </p:spPr>
        <p:txBody>
          <a:bodyPr anchorCtr="0" anchor="t" bIns="45700" lIns="91425" spcFirstLastPara="1" rIns="91425" wrap="square" tIns="45700">
            <a:normAutofit/>
          </a:bodyPr>
          <a:lstStyle/>
          <a:p>
            <a:pPr indent="0" lvl="0" marL="0" rtl="0" algn="r">
              <a:lnSpc>
                <a:spcPct val="80000"/>
              </a:lnSpc>
              <a:spcBef>
                <a:spcPts val="360"/>
              </a:spcBef>
              <a:spcAft>
                <a:spcPts val="0"/>
              </a:spcAft>
              <a:buSzPts val="852"/>
              <a:buNone/>
            </a:pPr>
            <a:r>
              <a:t/>
            </a:r>
            <a:endParaRPr sz="3775">
              <a:solidFill>
                <a:schemeClr val="dk2"/>
              </a:solidFill>
              <a:latin typeface="Calibri"/>
              <a:ea typeface="Calibri"/>
              <a:cs typeface="Calibri"/>
              <a:sym typeface="Calibri"/>
            </a:endParaRPr>
          </a:p>
          <a:p>
            <a:pPr indent="0" lvl="0" marL="0" rtl="0" algn="r">
              <a:lnSpc>
                <a:spcPct val="80000"/>
              </a:lnSpc>
              <a:spcBef>
                <a:spcPts val="360"/>
              </a:spcBef>
              <a:spcAft>
                <a:spcPts val="0"/>
              </a:spcAft>
              <a:buSzPts val="852"/>
              <a:buNone/>
            </a:pPr>
            <a:r>
              <a:rPr lang="en-US" sz="3475">
                <a:solidFill>
                  <a:schemeClr val="dk2"/>
                </a:solidFill>
                <a:latin typeface="Calibri"/>
                <a:ea typeface="Calibri"/>
                <a:cs typeface="Calibri"/>
                <a:sym typeface="Calibri"/>
              </a:rPr>
              <a:t>Matt Amory</a:t>
            </a:r>
            <a:endParaRPr sz="3475">
              <a:solidFill>
                <a:schemeClr val="dk2"/>
              </a:solidFill>
              <a:latin typeface="Calibri"/>
              <a:ea typeface="Calibri"/>
              <a:cs typeface="Calibri"/>
              <a:sym typeface="Calibri"/>
            </a:endParaRPr>
          </a:p>
          <a:p>
            <a:pPr indent="0" lvl="0" marL="0" rtl="0" algn="r">
              <a:lnSpc>
                <a:spcPct val="80000"/>
              </a:lnSpc>
              <a:spcBef>
                <a:spcPts val="360"/>
              </a:spcBef>
              <a:spcAft>
                <a:spcPts val="0"/>
              </a:spcAft>
              <a:buSzPts val="852"/>
              <a:buNone/>
            </a:pPr>
            <a:r>
              <a:rPr lang="en-US" sz="3475">
                <a:solidFill>
                  <a:schemeClr val="dk2"/>
                </a:solidFill>
                <a:latin typeface="Calibri"/>
                <a:ea typeface="Calibri"/>
                <a:cs typeface="Calibri"/>
                <a:sym typeface="Calibri"/>
              </a:rPr>
              <a:t>Librarian for Information and Technology</a:t>
            </a:r>
            <a:endParaRPr sz="3475">
              <a:solidFill>
                <a:schemeClr val="dk2"/>
              </a:solidFill>
              <a:latin typeface="Calibri"/>
              <a:ea typeface="Calibri"/>
              <a:cs typeface="Calibri"/>
              <a:sym typeface="Calibri"/>
            </a:endParaRPr>
          </a:p>
          <a:p>
            <a:pPr indent="0" lvl="0" marL="0" rtl="0" algn="r">
              <a:lnSpc>
                <a:spcPct val="80000"/>
              </a:lnSpc>
              <a:spcBef>
                <a:spcPts val="360"/>
              </a:spcBef>
              <a:spcAft>
                <a:spcPts val="0"/>
              </a:spcAft>
              <a:buSzPts val="852"/>
              <a:buNone/>
            </a:pPr>
            <a:r>
              <a:rPr lang="en-US" sz="3475">
                <a:solidFill>
                  <a:schemeClr val="dk2"/>
                </a:solidFill>
                <a:latin typeface="Calibri"/>
                <a:ea typeface="Calibri"/>
                <a:cs typeface="Calibri"/>
                <a:sym typeface="Calibri"/>
              </a:rPr>
              <a:t>Canton Public Library</a:t>
            </a:r>
            <a:endParaRPr sz="3475">
              <a:solidFill>
                <a:schemeClr val="dk2"/>
              </a:solidFill>
              <a:latin typeface="Calibri"/>
              <a:ea typeface="Calibri"/>
              <a:cs typeface="Calibri"/>
              <a:sym typeface="Calibri"/>
            </a:endParaRPr>
          </a:p>
          <a:p>
            <a:pPr indent="0" lvl="0" marL="0" rtl="0" algn="r">
              <a:lnSpc>
                <a:spcPct val="80000"/>
              </a:lnSpc>
              <a:spcBef>
                <a:spcPts val="360"/>
              </a:spcBef>
              <a:spcAft>
                <a:spcPts val="0"/>
              </a:spcAft>
              <a:buSzPts val="852"/>
              <a:buNone/>
            </a:pPr>
            <a:r>
              <a:rPr lang="en-US" sz="3475">
                <a:solidFill>
                  <a:schemeClr val="dk2"/>
                </a:solidFill>
                <a:latin typeface="Calibri"/>
                <a:ea typeface="Calibri"/>
                <a:cs typeface="Calibri"/>
                <a:sym typeface="Calibri"/>
              </a:rPr>
              <a:t>786 Washington St.</a:t>
            </a:r>
            <a:endParaRPr sz="3475">
              <a:solidFill>
                <a:schemeClr val="dk2"/>
              </a:solidFill>
              <a:latin typeface="Calibri"/>
              <a:ea typeface="Calibri"/>
              <a:cs typeface="Calibri"/>
              <a:sym typeface="Calibri"/>
            </a:endParaRPr>
          </a:p>
          <a:p>
            <a:pPr indent="0" lvl="0" marL="0" rtl="0" algn="r">
              <a:lnSpc>
                <a:spcPct val="80000"/>
              </a:lnSpc>
              <a:spcBef>
                <a:spcPts val="360"/>
              </a:spcBef>
              <a:spcAft>
                <a:spcPts val="0"/>
              </a:spcAft>
              <a:buSzPts val="852"/>
              <a:buNone/>
            </a:pPr>
            <a:r>
              <a:rPr lang="en-US" sz="3475">
                <a:solidFill>
                  <a:schemeClr val="dk2"/>
                </a:solidFill>
                <a:latin typeface="Calibri"/>
                <a:ea typeface="Calibri"/>
                <a:cs typeface="Calibri"/>
                <a:sym typeface="Calibri"/>
              </a:rPr>
              <a:t>Canton, MA 02021</a:t>
            </a:r>
            <a:endParaRPr sz="3475">
              <a:solidFill>
                <a:schemeClr val="dk2"/>
              </a:solidFill>
              <a:latin typeface="Calibri"/>
              <a:ea typeface="Calibri"/>
              <a:cs typeface="Calibri"/>
              <a:sym typeface="Calibri"/>
            </a:endParaRPr>
          </a:p>
          <a:p>
            <a:pPr indent="0" lvl="0" marL="0" rtl="0" algn="r">
              <a:lnSpc>
                <a:spcPct val="80000"/>
              </a:lnSpc>
              <a:spcBef>
                <a:spcPts val="360"/>
              </a:spcBef>
              <a:spcAft>
                <a:spcPts val="0"/>
              </a:spcAft>
              <a:buSzPts val="852"/>
              <a:buNone/>
            </a:pPr>
            <a:r>
              <a:t/>
            </a:r>
            <a:endParaRPr sz="3475">
              <a:solidFill>
                <a:schemeClr val="dk2"/>
              </a:solidFill>
              <a:latin typeface="Calibri"/>
              <a:ea typeface="Calibri"/>
              <a:cs typeface="Calibri"/>
              <a:sym typeface="Calibri"/>
            </a:endParaRPr>
          </a:p>
          <a:p>
            <a:pPr indent="0" lvl="0" marL="0" rtl="0" algn="r">
              <a:lnSpc>
                <a:spcPct val="80000"/>
              </a:lnSpc>
              <a:spcBef>
                <a:spcPts val="360"/>
              </a:spcBef>
              <a:spcAft>
                <a:spcPts val="0"/>
              </a:spcAft>
              <a:buSzPts val="852"/>
              <a:buNone/>
            </a:pPr>
            <a:r>
              <a:rPr lang="en-US" sz="3475">
                <a:solidFill>
                  <a:schemeClr val="dk2"/>
                </a:solidFill>
                <a:latin typeface="Calibri"/>
                <a:ea typeface="Calibri"/>
                <a:cs typeface="Calibri"/>
                <a:sym typeface="Calibri"/>
              </a:rPr>
              <a:t>matt.amory@gmail.com</a:t>
            </a:r>
            <a:endParaRPr sz="3475">
              <a:solidFill>
                <a:schemeClr val="dk2"/>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1"/>
          <p:cNvSpPr txBox="1"/>
          <p:nvPr>
            <p:ph type="title"/>
          </p:nvPr>
        </p:nvSpPr>
        <p:spPr>
          <a:xfrm>
            <a:off x="0" y="811875"/>
            <a:ext cx="9144000" cy="1120500"/>
          </a:xfrm>
          <a:prstGeom prst="rect">
            <a:avLst/>
          </a:prstGeom>
          <a:noFill/>
          <a:ln>
            <a:noFill/>
          </a:ln>
        </p:spPr>
        <p:txBody>
          <a:bodyPr anchorCtr="0" anchor="ctr" bIns="0" lIns="0" spcFirstLastPara="1" rIns="0" wrap="square" tIns="45700">
            <a:noAutofit/>
          </a:bodyPr>
          <a:lstStyle/>
          <a:p>
            <a:pPr indent="0" lvl="0" marL="0" rtl="0" algn="ctr">
              <a:spcBef>
                <a:spcPts val="408"/>
              </a:spcBef>
              <a:spcAft>
                <a:spcPts val="0"/>
              </a:spcAft>
              <a:buClr>
                <a:schemeClr val="dk1"/>
              </a:buClr>
              <a:buSzPts val="4845"/>
              <a:buFont typeface="Arial"/>
              <a:buNone/>
            </a:pPr>
            <a:r>
              <a:rPr lang="en-US" sz="4107">
                <a:solidFill>
                  <a:schemeClr val="dk1"/>
                </a:solidFill>
              </a:rPr>
              <a:t>F</a:t>
            </a:r>
            <a:r>
              <a:rPr lang="en-US" sz="4107">
                <a:solidFill>
                  <a:schemeClr val="dk1"/>
                </a:solidFill>
              </a:rPr>
              <a:t>or a month to qualify for PSLF, you must:</a:t>
            </a:r>
            <a:endParaRPr sz="1900">
              <a:solidFill>
                <a:srgbClr val="062328"/>
              </a:solidFill>
            </a:endParaRPr>
          </a:p>
        </p:txBody>
      </p:sp>
      <p:sp>
        <p:nvSpPr>
          <p:cNvPr id="184" name="Google Shape;184;p31"/>
          <p:cNvSpPr txBox="1"/>
          <p:nvPr>
            <p:ph idx="1" type="body"/>
          </p:nvPr>
        </p:nvSpPr>
        <p:spPr>
          <a:xfrm>
            <a:off x="381000" y="1828800"/>
            <a:ext cx="8382000" cy="4572000"/>
          </a:xfrm>
          <a:prstGeom prst="rect">
            <a:avLst/>
          </a:prstGeom>
          <a:noFill/>
          <a:ln>
            <a:noFill/>
          </a:ln>
        </p:spPr>
        <p:txBody>
          <a:bodyPr anchorCtr="0" anchor="t" bIns="45700" lIns="91425" spcFirstLastPara="1" rIns="91425" wrap="square" tIns="45700">
            <a:normAutofit fontScale="55000"/>
          </a:bodyPr>
          <a:lstStyle/>
          <a:p>
            <a:pPr indent="0" lvl="0" marL="0" rtl="0" algn="l">
              <a:spcBef>
                <a:spcPts val="0"/>
              </a:spcBef>
              <a:spcAft>
                <a:spcPts val="0"/>
              </a:spcAft>
              <a:buSzPct val="166627"/>
              <a:buNone/>
            </a:pPr>
            <a:r>
              <a:t/>
            </a:r>
            <a:endParaRPr sz="2907">
              <a:latin typeface="Calibri"/>
              <a:ea typeface="Calibri"/>
              <a:cs typeface="Calibri"/>
              <a:sym typeface="Calibri"/>
            </a:endParaRPr>
          </a:p>
          <a:p>
            <a:pPr indent="-389341" lvl="0" marL="274320" rtl="0" algn="l">
              <a:spcBef>
                <a:spcPts val="408"/>
              </a:spcBef>
              <a:spcAft>
                <a:spcPts val="0"/>
              </a:spcAft>
              <a:buSzPct val="96394"/>
              <a:buChar char="❏"/>
            </a:pPr>
            <a:r>
              <a:rPr lang="en-US" sz="7072">
                <a:latin typeface="Calibri"/>
                <a:ea typeface="Calibri"/>
                <a:cs typeface="Calibri"/>
                <a:sym typeface="Calibri"/>
              </a:rPr>
              <a:t>Have had </a:t>
            </a:r>
            <a:r>
              <a:rPr lang="en-US" sz="7072" u="sng">
                <a:solidFill>
                  <a:schemeClr val="hlink"/>
                </a:solidFill>
                <a:latin typeface="Calibri"/>
                <a:ea typeface="Calibri"/>
                <a:cs typeface="Calibri"/>
                <a:sym typeface="Calibri"/>
                <a:hlinkClick r:id="rId3"/>
              </a:rPr>
              <a:t>Direct Loan(s)</a:t>
            </a:r>
            <a:r>
              <a:rPr lang="en-US" sz="7072">
                <a:latin typeface="Calibri"/>
                <a:ea typeface="Calibri"/>
                <a:cs typeface="Calibri"/>
                <a:sym typeface="Calibri"/>
              </a:rPr>
              <a:t> </a:t>
            </a:r>
            <a:endParaRPr sz="7072">
              <a:latin typeface="Calibri"/>
              <a:ea typeface="Calibri"/>
              <a:cs typeface="Calibri"/>
              <a:sym typeface="Calibri"/>
            </a:endParaRPr>
          </a:p>
          <a:p>
            <a:pPr indent="-389341" lvl="0" marL="274320" rtl="0" algn="l">
              <a:spcBef>
                <a:spcPts val="408"/>
              </a:spcBef>
              <a:spcAft>
                <a:spcPts val="0"/>
              </a:spcAft>
              <a:buSzPct val="96394"/>
              <a:buChar char="❏"/>
            </a:pPr>
            <a:r>
              <a:rPr lang="en-US" sz="7072">
                <a:latin typeface="Calibri"/>
                <a:ea typeface="Calibri"/>
                <a:cs typeface="Calibri"/>
                <a:sym typeface="Calibri"/>
              </a:rPr>
              <a:t>Have worked </a:t>
            </a:r>
            <a:r>
              <a:rPr lang="en-US" sz="7072" u="sng">
                <a:solidFill>
                  <a:schemeClr val="hlink"/>
                </a:solidFill>
                <a:latin typeface="Calibri"/>
                <a:ea typeface="Calibri"/>
                <a:cs typeface="Calibri"/>
                <a:sym typeface="Calibri"/>
                <a:hlinkClick r:id="rId4"/>
              </a:rPr>
              <a:t>Full Time</a:t>
            </a:r>
            <a:r>
              <a:rPr lang="en-US" sz="7072">
                <a:latin typeface="Calibri"/>
                <a:ea typeface="Calibri"/>
                <a:cs typeface="Calibri"/>
                <a:sym typeface="Calibri"/>
              </a:rPr>
              <a:t> </a:t>
            </a:r>
            <a:r>
              <a:rPr lang="en-US" sz="7072">
                <a:latin typeface="Calibri"/>
                <a:ea typeface="Calibri"/>
                <a:cs typeface="Calibri"/>
                <a:sym typeface="Calibri"/>
              </a:rPr>
              <a:t>in </a:t>
            </a:r>
            <a:r>
              <a:rPr lang="en-US" sz="7072" u="sng">
                <a:solidFill>
                  <a:schemeClr val="hlink"/>
                </a:solidFill>
                <a:latin typeface="Calibri"/>
                <a:ea typeface="Calibri"/>
                <a:cs typeface="Calibri"/>
                <a:sym typeface="Calibri"/>
                <a:hlinkClick r:id="rId5"/>
              </a:rPr>
              <a:t>Public Service</a:t>
            </a:r>
            <a:r>
              <a:rPr lang="en-US" sz="7072">
                <a:latin typeface="Calibri"/>
                <a:ea typeface="Calibri"/>
                <a:cs typeface="Calibri"/>
                <a:sym typeface="Calibri"/>
              </a:rPr>
              <a:t> </a:t>
            </a:r>
            <a:endParaRPr sz="4572">
              <a:latin typeface="Calibri"/>
              <a:ea typeface="Calibri"/>
              <a:cs typeface="Calibri"/>
              <a:sym typeface="Calibri"/>
            </a:endParaRPr>
          </a:p>
          <a:p>
            <a:pPr indent="-389341" lvl="0" marL="274320" rtl="0" algn="l">
              <a:spcBef>
                <a:spcPts val="408"/>
              </a:spcBef>
              <a:spcAft>
                <a:spcPts val="0"/>
              </a:spcAft>
              <a:buSzPct val="96394"/>
              <a:buFont typeface="Calibri"/>
              <a:buChar char="❏"/>
            </a:pPr>
            <a:r>
              <a:rPr lang="en-US" sz="7072">
                <a:latin typeface="Calibri"/>
                <a:ea typeface="Calibri"/>
                <a:cs typeface="Calibri"/>
                <a:sym typeface="Calibri"/>
              </a:rPr>
              <a:t>Have been enrolled in a qualifying repayment plan</a:t>
            </a:r>
            <a:endParaRPr sz="7072">
              <a:latin typeface="Calibri"/>
              <a:ea typeface="Calibri"/>
              <a:cs typeface="Calibri"/>
              <a:sym typeface="Calibri"/>
            </a:endParaRPr>
          </a:p>
          <a:p>
            <a:pPr indent="-412725" lvl="0" marL="274320" rtl="0" algn="l">
              <a:spcBef>
                <a:spcPts val="408"/>
              </a:spcBef>
              <a:spcAft>
                <a:spcPts val="0"/>
              </a:spcAft>
              <a:buSzPct val="100000"/>
              <a:buFont typeface="Calibri"/>
              <a:buChar char="❏"/>
            </a:pPr>
            <a:r>
              <a:rPr lang="en-US" sz="7072">
                <a:latin typeface="Calibri"/>
                <a:ea typeface="Calibri"/>
                <a:cs typeface="Calibri"/>
                <a:sym typeface="Calibri"/>
              </a:rPr>
              <a:t>Have paid on time and in full</a:t>
            </a:r>
            <a:endParaRPr sz="4418">
              <a:latin typeface="Calibri"/>
              <a:ea typeface="Calibri"/>
              <a:cs typeface="Calibri"/>
              <a:sym typeface="Calibri"/>
            </a:endParaRPr>
          </a:p>
          <a:p>
            <a:pPr indent="0" lvl="0" marL="0" rtl="0" algn="l">
              <a:spcBef>
                <a:spcPts val="408"/>
              </a:spcBef>
              <a:spcAft>
                <a:spcPts val="0"/>
              </a:spcAft>
              <a:buSzPct val="95000"/>
              <a:buNone/>
            </a:pPr>
            <a:r>
              <a:t/>
            </a:r>
            <a:endParaRPr sz="5100">
              <a:latin typeface="Calibri"/>
              <a:ea typeface="Calibri"/>
              <a:cs typeface="Calibri"/>
              <a:sym typeface="Calibri"/>
            </a:endParaRPr>
          </a:p>
          <a:p>
            <a:pPr indent="0" lvl="0" marL="0" rtl="0" algn="ctr">
              <a:spcBef>
                <a:spcPts val="408"/>
              </a:spcBef>
              <a:spcAft>
                <a:spcPts val="0"/>
              </a:spcAft>
              <a:buSzPct val="132905"/>
              <a:buNone/>
            </a:pPr>
            <a:r>
              <a:rPr lang="en-US" sz="3645" u="sng">
                <a:solidFill>
                  <a:schemeClr val="hlink"/>
                </a:solidFill>
                <a:latin typeface="Calibri"/>
                <a:ea typeface="Calibri"/>
                <a:cs typeface="Calibri"/>
                <a:sym typeface="Calibri"/>
                <a:hlinkClick r:id="rId6"/>
              </a:rPr>
              <a:t>https://studentaid.gov/manage-loans/forgiveness-cancellation/public-service</a:t>
            </a:r>
            <a:endParaRPr sz="2345">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2"/>
          <p:cNvSpPr txBox="1"/>
          <p:nvPr>
            <p:ph type="title"/>
          </p:nvPr>
        </p:nvSpPr>
        <p:spPr>
          <a:xfrm>
            <a:off x="457200" y="704088"/>
            <a:ext cx="8229600" cy="11430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a:solidFill>
                  <a:schemeClr val="dk1"/>
                </a:solidFill>
              </a:rPr>
              <a:t>Remember this phrase!</a:t>
            </a:r>
            <a:endParaRPr>
              <a:solidFill>
                <a:schemeClr val="dk1"/>
              </a:solidFill>
            </a:endParaRPr>
          </a:p>
        </p:txBody>
      </p:sp>
      <p:sp>
        <p:nvSpPr>
          <p:cNvPr id="190" name="Google Shape;190;p32"/>
          <p:cNvSpPr txBox="1"/>
          <p:nvPr>
            <p:ph idx="1" type="body"/>
          </p:nvPr>
        </p:nvSpPr>
        <p:spPr>
          <a:xfrm>
            <a:off x="457200" y="1935480"/>
            <a:ext cx="8229600" cy="4389000"/>
          </a:xfrm>
          <a:prstGeom prst="rect">
            <a:avLst/>
          </a:prstGeom>
        </p:spPr>
        <p:txBody>
          <a:bodyPr anchorCtr="0" anchor="t" bIns="45700" lIns="91425" spcFirstLastPara="1" rIns="91425" wrap="square" tIns="45700">
            <a:normAutofit lnSpcReduction="10000"/>
          </a:bodyPr>
          <a:lstStyle/>
          <a:p>
            <a:pPr indent="0" lvl="0" marL="0" rtl="0" algn="ctr">
              <a:spcBef>
                <a:spcPts val="360"/>
              </a:spcBef>
              <a:spcAft>
                <a:spcPts val="0"/>
              </a:spcAft>
              <a:buNone/>
            </a:pPr>
            <a:r>
              <a:rPr lang="en-US" sz="9300">
                <a:latin typeface="Calibri"/>
                <a:ea typeface="Calibri"/>
                <a:cs typeface="Calibri"/>
                <a:sym typeface="Calibri"/>
              </a:rPr>
              <a:t>Under </a:t>
            </a:r>
            <a:endParaRPr sz="9300">
              <a:latin typeface="Calibri"/>
              <a:ea typeface="Calibri"/>
              <a:cs typeface="Calibri"/>
              <a:sym typeface="Calibri"/>
            </a:endParaRPr>
          </a:p>
          <a:p>
            <a:pPr indent="0" lvl="0" marL="0" rtl="0" algn="ctr">
              <a:spcBef>
                <a:spcPts val="360"/>
              </a:spcBef>
              <a:spcAft>
                <a:spcPts val="0"/>
              </a:spcAft>
              <a:buNone/>
            </a:pPr>
            <a:r>
              <a:rPr lang="en-US" sz="9300">
                <a:latin typeface="Calibri"/>
                <a:ea typeface="Calibri"/>
                <a:cs typeface="Calibri"/>
                <a:sym typeface="Calibri"/>
              </a:rPr>
              <a:t>Normal Conditions</a:t>
            </a:r>
            <a:endParaRPr sz="93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3"/>
          <p:cNvSpPr txBox="1"/>
          <p:nvPr>
            <p:ph type="title"/>
          </p:nvPr>
        </p:nvSpPr>
        <p:spPr>
          <a:xfrm>
            <a:off x="457200" y="704095"/>
            <a:ext cx="8229600" cy="6321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sz="3500">
                <a:solidFill>
                  <a:schemeClr val="dk1"/>
                </a:solidFill>
              </a:rPr>
              <a:t>Which loans are e</a:t>
            </a:r>
            <a:r>
              <a:rPr lang="en-US" sz="3500">
                <a:solidFill>
                  <a:schemeClr val="dk1"/>
                </a:solidFill>
              </a:rPr>
              <a:t>ligible (q</a:t>
            </a:r>
            <a:r>
              <a:rPr lang="en-US" sz="3500">
                <a:solidFill>
                  <a:schemeClr val="dk1"/>
                </a:solidFill>
              </a:rPr>
              <a:t>ualify)</a:t>
            </a:r>
            <a:r>
              <a:rPr lang="en-US" sz="3500">
                <a:solidFill>
                  <a:schemeClr val="dk1"/>
                </a:solidFill>
              </a:rPr>
              <a:t>?</a:t>
            </a:r>
            <a:endParaRPr sz="3500">
              <a:solidFill>
                <a:schemeClr val="dk1"/>
              </a:solidFill>
            </a:endParaRPr>
          </a:p>
        </p:txBody>
      </p:sp>
      <p:sp>
        <p:nvSpPr>
          <p:cNvPr id="196" name="Google Shape;196;p33"/>
          <p:cNvSpPr txBox="1"/>
          <p:nvPr>
            <p:ph idx="1" type="body"/>
          </p:nvPr>
        </p:nvSpPr>
        <p:spPr>
          <a:xfrm>
            <a:off x="457200" y="1935480"/>
            <a:ext cx="8229600" cy="4389000"/>
          </a:xfrm>
          <a:prstGeom prst="rect">
            <a:avLst/>
          </a:prstGeom>
        </p:spPr>
        <p:txBody>
          <a:bodyPr anchorCtr="0" anchor="t" bIns="45700" lIns="91425" spcFirstLastPara="1" rIns="91425" wrap="square" tIns="45700">
            <a:normAutofit fontScale="55000" lnSpcReduction="10000"/>
          </a:bodyPr>
          <a:lstStyle/>
          <a:p>
            <a:pPr indent="-378329" lvl="0" marL="4572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Loans owned by the Department of Education</a:t>
            </a:r>
            <a:endParaRPr sz="4287">
              <a:latin typeface="Calibri"/>
              <a:ea typeface="Calibri"/>
              <a:cs typeface="Calibri"/>
              <a:sym typeface="Calibri"/>
            </a:endParaRPr>
          </a:p>
          <a:p>
            <a:pPr indent="-378329" lvl="1" marL="9144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Direct loans - S</a:t>
            </a:r>
            <a:r>
              <a:rPr lang="en-US" sz="4287">
                <a:latin typeface="Calibri"/>
                <a:ea typeface="Calibri"/>
                <a:cs typeface="Calibri"/>
                <a:sym typeface="Calibri"/>
              </a:rPr>
              <a:t>ubsidized or Unsubsidized</a:t>
            </a:r>
            <a:endParaRPr sz="4287">
              <a:latin typeface="Calibri"/>
              <a:ea typeface="Calibri"/>
              <a:cs typeface="Calibri"/>
              <a:sym typeface="Calibri"/>
            </a:endParaRPr>
          </a:p>
          <a:p>
            <a:pPr indent="-378329" lvl="1" marL="9144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Direct Consolidation loans</a:t>
            </a:r>
            <a:endParaRPr sz="4287">
              <a:latin typeface="Calibri"/>
              <a:ea typeface="Calibri"/>
              <a:cs typeface="Calibri"/>
              <a:sym typeface="Calibri"/>
            </a:endParaRPr>
          </a:p>
          <a:p>
            <a:pPr indent="-378329" lvl="1" marL="9144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PLUS loans</a:t>
            </a:r>
            <a:endParaRPr sz="4287">
              <a:latin typeface="Calibri"/>
              <a:ea typeface="Calibri"/>
              <a:cs typeface="Calibri"/>
              <a:sym typeface="Calibri"/>
            </a:endParaRPr>
          </a:p>
          <a:p>
            <a:pPr indent="-378329" lvl="2" marL="13716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Grad PLUS loans</a:t>
            </a:r>
            <a:endParaRPr sz="4287">
              <a:latin typeface="Calibri"/>
              <a:ea typeface="Calibri"/>
              <a:cs typeface="Calibri"/>
              <a:sym typeface="Calibri"/>
            </a:endParaRPr>
          </a:p>
          <a:p>
            <a:pPr indent="-378329" lvl="2" marL="13716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*Parent PLUS loans, but </a:t>
            </a:r>
            <a:r>
              <a:rPr b="1" lang="en-US" sz="4287">
                <a:latin typeface="Calibri"/>
                <a:ea typeface="Calibri"/>
                <a:cs typeface="Calibri"/>
                <a:sym typeface="Calibri"/>
              </a:rPr>
              <a:t>only </a:t>
            </a:r>
            <a:r>
              <a:rPr lang="en-US" sz="4287">
                <a:latin typeface="Calibri"/>
                <a:ea typeface="Calibri"/>
                <a:cs typeface="Calibri"/>
                <a:sym typeface="Calibri"/>
              </a:rPr>
              <a:t>for Parents and: </a:t>
            </a:r>
            <a:endParaRPr sz="4287">
              <a:latin typeface="Calibri"/>
              <a:ea typeface="Calibri"/>
              <a:cs typeface="Calibri"/>
              <a:sym typeface="Calibri"/>
            </a:endParaRPr>
          </a:p>
          <a:p>
            <a:pPr indent="-378329" lvl="3" marL="18288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PPL must be consolidated to become eligible and:</a:t>
            </a:r>
            <a:endParaRPr sz="4287">
              <a:latin typeface="Calibri"/>
              <a:ea typeface="Calibri"/>
              <a:cs typeface="Calibri"/>
              <a:sym typeface="Calibri"/>
            </a:endParaRPr>
          </a:p>
          <a:p>
            <a:pPr indent="-378329" lvl="3" marL="1828800" rtl="0" algn="l">
              <a:lnSpc>
                <a:spcPct val="115000"/>
              </a:lnSpc>
              <a:spcBef>
                <a:spcPts val="0"/>
              </a:spcBef>
              <a:spcAft>
                <a:spcPts val="0"/>
              </a:spcAft>
              <a:buSzPct val="100000"/>
              <a:buFont typeface="Calibri"/>
              <a:buChar char="❏"/>
            </a:pPr>
            <a:r>
              <a:rPr lang="en-US" sz="4287">
                <a:latin typeface="Calibri"/>
                <a:ea typeface="Calibri"/>
                <a:cs typeface="Calibri"/>
                <a:sym typeface="Calibri"/>
              </a:rPr>
              <a:t>Consolidated PPL are eligible for Income Contingent Repayment only, not other IDR plans</a:t>
            </a:r>
            <a:endParaRPr sz="4287">
              <a:latin typeface="Calibri"/>
              <a:ea typeface="Calibri"/>
              <a:cs typeface="Calibri"/>
              <a:sym typeface="Calibri"/>
            </a:endParaRPr>
          </a:p>
          <a:p>
            <a:pPr indent="0" lvl="0" marL="914400" rtl="0" algn="l">
              <a:lnSpc>
                <a:spcPct val="115000"/>
              </a:lnSpc>
              <a:spcBef>
                <a:spcPts val="0"/>
              </a:spcBef>
              <a:spcAft>
                <a:spcPts val="0"/>
              </a:spcAft>
              <a:buNone/>
            </a:pPr>
            <a:r>
              <a:t/>
            </a:r>
            <a:endParaRPr sz="4287">
              <a:latin typeface="Calibri"/>
              <a:ea typeface="Calibri"/>
              <a:cs typeface="Calibri"/>
              <a:sym typeface="Calibri"/>
            </a:endParaRPr>
          </a:p>
          <a:p>
            <a:pPr indent="0" lvl="0" marL="0" rtl="0" algn="l">
              <a:lnSpc>
                <a:spcPct val="115000"/>
              </a:lnSpc>
              <a:spcBef>
                <a:spcPts val="0"/>
              </a:spcBef>
              <a:spcAft>
                <a:spcPts val="0"/>
              </a:spcAft>
              <a:buNone/>
            </a:pPr>
            <a:r>
              <a:rPr lang="en-US" sz="3054" u="sng">
                <a:solidFill>
                  <a:schemeClr val="hlink"/>
                </a:solidFill>
                <a:latin typeface="Calibri"/>
                <a:ea typeface="Calibri"/>
                <a:cs typeface="Calibri"/>
                <a:sym typeface="Calibri"/>
                <a:hlinkClick r:id="rId3"/>
              </a:rPr>
              <a:t>https://studentaid.gov/manage-loans/forgiveness-cancellation/public-service#eligible-loans</a:t>
            </a:r>
            <a:endParaRPr sz="3054">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4"/>
          <p:cNvSpPr txBox="1"/>
          <p:nvPr>
            <p:ph type="title"/>
          </p:nvPr>
        </p:nvSpPr>
        <p:spPr>
          <a:xfrm>
            <a:off x="457200" y="704094"/>
            <a:ext cx="8229600" cy="6183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sz="3500">
                <a:solidFill>
                  <a:schemeClr val="dk1"/>
                </a:solidFill>
              </a:rPr>
              <a:t>Which l</a:t>
            </a:r>
            <a:r>
              <a:rPr lang="en-US" sz="3500">
                <a:solidFill>
                  <a:schemeClr val="dk1"/>
                </a:solidFill>
              </a:rPr>
              <a:t>oans are ineligible (do not qualify)?</a:t>
            </a:r>
            <a:endParaRPr sz="3500">
              <a:solidFill>
                <a:schemeClr val="dk1"/>
              </a:solidFill>
            </a:endParaRPr>
          </a:p>
        </p:txBody>
      </p:sp>
      <p:sp>
        <p:nvSpPr>
          <p:cNvPr id="202" name="Google Shape;202;p34"/>
          <p:cNvSpPr txBox="1"/>
          <p:nvPr>
            <p:ph idx="1" type="body"/>
          </p:nvPr>
        </p:nvSpPr>
        <p:spPr>
          <a:xfrm>
            <a:off x="457200" y="1935480"/>
            <a:ext cx="8229600" cy="4389000"/>
          </a:xfrm>
          <a:prstGeom prst="rect">
            <a:avLst/>
          </a:prstGeom>
        </p:spPr>
        <p:txBody>
          <a:bodyPr anchorCtr="0" anchor="t" bIns="45700" lIns="91425" spcFirstLastPara="1" rIns="91425" wrap="square" tIns="45700">
            <a:normAutofit fontScale="62500" lnSpcReduction="10000"/>
          </a:bodyPr>
          <a:lstStyle/>
          <a:p>
            <a:pPr indent="-336153" lvl="0" marL="457200" rtl="0" algn="l">
              <a:spcBef>
                <a:spcPts val="360"/>
              </a:spcBef>
              <a:spcAft>
                <a:spcPts val="0"/>
              </a:spcAft>
              <a:buSzPct val="75277"/>
              <a:buFont typeface="Calibri"/>
              <a:buChar char="❏"/>
            </a:pPr>
            <a:r>
              <a:rPr lang="en-US" sz="3600">
                <a:latin typeface="Calibri"/>
                <a:ea typeface="Calibri"/>
                <a:cs typeface="Calibri"/>
                <a:sym typeface="Calibri"/>
              </a:rPr>
              <a:t>FFEL loans (pre-2010)</a:t>
            </a:r>
            <a:endParaRPr sz="3600">
              <a:latin typeface="Calibri"/>
              <a:ea typeface="Calibri"/>
              <a:cs typeface="Calibri"/>
              <a:sym typeface="Calibri"/>
            </a:endParaRPr>
          </a:p>
          <a:p>
            <a:pPr indent="-336153" lvl="3" marL="1828800" rtl="0" algn="l">
              <a:spcBef>
                <a:spcPts val="0"/>
              </a:spcBef>
              <a:spcAft>
                <a:spcPts val="0"/>
              </a:spcAft>
              <a:buSzPct val="75277"/>
              <a:buFont typeface="Calibri"/>
              <a:buChar char="❏"/>
            </a:pPr>
            <a:r>
              <a:rPr lang="en-US" sz="3600">
                <a:latin typeface="Calibri"/>
                <a:ea typeface="Calibri"/>
                <a:cs typeface="Calibri"/>
                <a:sym typeface="Calibri"/>
              </a:rPr>
              <a:t>Owned by banks, </a:t>
            </a:r>
            <a:r>
              <a:rPr b="1" lang="en-US" sz="3600">
                <a:latin typeface="Calibri"/>
                <a:ea typeface="Calibri"/>
                <a:cs typeface="Calibri"/>
                <a:sym typeface="Calibri"/>
              </a:rPr>
              <a:t>not </a:t>
            </a:r>
            <a:r>
              <a:rPr lang="en-US" sz="3600">
                <a:latin typeface="Calibri"/>
                <a:ea typeface="Calibri"/>
                <a:cs typeface="Calibri"/>
                <a:sym typeface="Calibri"/>
              </a:rPr>
              <a:t>the Department of Education</a:t>
            </a:r>
            <a:endParaRPr sz="3600">
              <a:latin typeface="Calibri"/>
              <a:ea typeface="Calibri"/>
              <a:cs typeface="Calibri"/>
              <a:sym typeface="Calibri"/>
            </a:endParaRPr>
          </a:p>
          <a:p>
            <a:pPr indent="0" lvl="0" marL="1828800" rtl="0" algn="l">
              <a:spcBef>
                <a:spcPts val="360"/>
              </a:spcBef>
              <a:spcAft>
                <a:spcPts val="0"/>
              </a:spcAft>
              <a:buNone/>
            </a:pPr>
            <a:r>
              <a:rPr lang="en-US" sz="3600">
                <a:latin typeface="Calibri"/>
                <a:ea typeface="Calibri"/>
                <a:cs typeface="Calibri"/>
                <a:sym typeface="Calibri"/>
              </a:rPr>
              <a:t>But can be consolidated into Direct Consolidation loans and become qualifying</a:t>
            </a:r>
            <a:endParaRPr sz="3600">
              <a:latin typeface="Calibri"/>
              <a:ea typeface="Calibri"/>
              <a:cs typeface="Calibri"/>
              <a:sym typeface="Calibri"/>
            </a:endParaRPr>
          </a:p>
          <a:p>
            <a:pPr indent="-336153" lvl="0" marL="457200" rtl="0" algn="l">
              <a:spcBef>
                <a:spcPts val="360"/>
              </a:spcBef>
              <a:spcAft>
                <a:spcPts val="0"/>
              </a:spcAft>
              <a:buSzPct val="75277"/>
              <a:buFont typeface="Calibri"/>
              <a:buChar char="❏"/>
            </a:pPr>
            <a:r>
              <a:rPr lang="en-US" sz="3600">
                <a:latin typeface="Calibri"/>
                <a:ea typeface="Calibri"/>
                <a:cs typeface="Calibri"/>
                <a:sym typeface="Calibri"/>
              </a:rPr>
              <a:t>Perkins loans </a:t>
            </a:r>
            <a:endParaRPr sz="3600">
              <a:latin typeface="Calibri"/>
              <a:ea typeface="Calibri"/>
              <a:cs typeface="Calibri"/>
              <a:sym typeface="Calibri"/>
            </a:endParaRPr>
          </a:p>
          <a:p>
            <a:pPr indent="-336153" lvl="3" marL="1828800" rtl="0" algn="l">
              <a:spcBef>
                <a:spcPts val="0"/>
              </a:spcBef>
              <a:spcAft>
                <a:spcPts val="0"/>
              </a:spcAft>
              <a:buSzPct val="75277"/>
              <a:buFont typeface="Calibri"/>
              <a:buChar char="❏"/>
            </a:pPr>
            <a:r>
              <a:rPr lang="en-US" sz="3600">
                <a:latin typeface="Calibri"/>
                <a:ea typeface="Calibri"/>
                <a:cs typeface="Calibri"/>
                <a:sym typeface="Calibri"/>
              </a:rPr>
              <a:t>Owned by colleges, </a:t>
            </a:r>
            <a:r>
              <a:rPr b="1" lang="en-US" sz="3600">
                <a:latin typeface="Calibri"/>
                <a:ea typeface="Calibri"/>
                <a:cs typeface="Calibri"/>
                <a:sym typeface="Calibri"/>
              </a:rPr>
              <a:t>not </a:t>
            </a:r>
            <a:r>
              <a:rPr lang="en-US" sz="3600">
                <a:latin typeface="Calibri"/>
                <a:ea typeface="Calibri"/>
                <a:cs typeface="Calibri"/>
                <a:sym typeface="Calibri"/>
              </a:rPr>
              <a:t>the Department of Education</a:t>
            </a:r>
            <a:endParaRPr sz="3600">
              <a:latin typeface="Calibri"/>
              <a:ea typeface="Calibri"/>
              <a:cs typeface="Calibri"/>
              <a:sym typeface="Calibri"/>
            </a:endParaRPr>
          </a:p>
          <a:p>
            <a:pPr indent="0" lvl="0" marL="1828800" rtl="0" algn="l">
              <a:spcBef>
                <a:spcPts val="360"/>
              </a:spcBef>
              <a:spcAft>
                <a:spcPts val="0"/>
              </a:spcAft>
              <a:buNone/>
            </a:pPr>
            <a:r>
              <a:rPr lang="en-US" sz="3600">
                <a:latin typeface="Calibri"/>
                <a:ea typeface="Calibri"/>
                <a:cs typeface="Calibri"/>
                <a:sym typeface="Calibri"/>
              </a:rPr>
              <a:t>But c</a:t>
            </a:r>
            <a:r>
              <a:rPr lang="en-US" sz="3600">
                <a:latin typeface="Calibri"/>
                <a:ea typeface="Calibri"/>
                <a:cs typeface="Calibri"/>
                <a:sym typeface="Calibri"/>
              </a:rPr>
              <a:t>an be consolidated into Direct Consolidation loans and become qualifying</a:t>
            </a:r>
            <a:endParaRPr sz="3600">
              <a:latin typeface="Calibri"/>
              <a:ea typeface="Calibri"/>
              <a:cs typeface="Calibri"/>
              <a:sym typeface="Calibri"/>
            </a:endParaRPr>
          </a:p>
          <a:p>
            <a:pPr indent="-336153" lvl="0" marL="457200" rtl="0" algn="l">
              <a:spcBef>
                <a:spcPts val="360"/>
              </a:spcBef>
              <a:spcAft>
                <a:spcPts val="0"/>
              </a:spcAft>
              <a:buSzPct val="75277"/>
              <a:buFont typeface="Calibri"/>
              <a:buChar char="❏"/>
            </a:pPr>
            <a:r>
              <a:rPr lang="en-US" sz="3600">
                <a:latin typeface="Calibri"/>
                <a:ea typeface="Calibri"/>
                <a:cs typeface="Calibri"/>
                <a:sym typeface="Calibri"/>
              </a:rPr>
              <a:t>Private loans </a:t>
            </a:r>
            <a:endParaRPr sz="3600">
              <a:latin typeface="Calibri"/>
              <a:ea typeface="Calibri"/>
              <a:cs typeface="Calibri"/>
              <a:sym typeface="Calibri"/>
            </a:endParaRPr>
          </a:p>
          <a:p>
            <a:pPr indent="-336153" lvl="3" marL="1828800" rtl="0" algn="l">
              <a:spcBef>
                <a:spcPts val="0"/>
              </a:spcBef>
              <a:spcAft>
                <a:spcPts val="0"/>
              </a:spcAft>
              <a:buSzPct val="75277"/>
              <a:buFont typeface="Calibri"/>
              <a:buChar char="❏"/>
            </a:pPr>
            <a:r>
              <a:rPr lang="en-US" sz="3600">
                <a:latin typeface="Calibri"/>
                <a:ea typeface="Calibri"/>
                <a:cs typeface="Calibri"/>
                <a:sym typeface="Calibri"/>
              </a:rPr>
              <a:t>Owned by banks, </a:t>
            </a:r>
            <a:r>
              <a:rPr b="1" lang="en-US" sz="3600">
                <a:latin typeface="Calibri"/>
                <a:ea typeface="Calibri"/>
                <a:cs typeface="Calibri"/>
                <a:sym typeface="Calibri"/>
              </a:rPr>
              <a:t>not </a:t>
            </a:r>
            <a:r>
              <a:rPr lang="en-US" sz="3600">
                <a:latin typeface="Calibri"/>
                <a:ea typeface="Calibri"/>
                <a:cs typeface="Calibri"/>
                <a:sym typeface="Calibri"/>
              </a:rPr>
              <a:t>the Department of Education</a:t>
            </a:r>
            <a:endParaRPr sz="3600">
              <a:latin typeface="Calibri"/>
              <a:ea typeface="Calibri"/>
              <a:cs typeface="Calibri"/>
              <a:sym typeface="Calibri"/>
            </a:endParaRPr>
          </a:p>
          <a:p>
            <a:pPr indent="0" lvl="0" marL="0" rtl="0" algn="l">
              <a:spcBef>
                <a:spcPts val="360"/>
              </a:spcBef>
              <a:spcAft>
                <a:spcPts val="0"/>
              </a:spcAft>
              <a:buNone/>
            </a:pPr>
            <a:r>
              <a:rPr lang="en-US" sz="3600">
                <a:latin typeface="Calibri"/>
                <a:ea typeface="Calibri"/>
                <a:cs typeface="Calibri"/>
                <a:sym typeface="Calibri"/>
              </a:rPr>
              <a:t>				Cannot be forgiven under PSLF. Period</a:t>
            </a:r>
            <a:endParaRPr sz="3600">
              <a:latin typeface="Calibri"/>
              <a:ea typeface="Calibri"/>
              <a:cs typeface="Calibri"/>
              <a:sym typeface="Calibri"/>
            </a:endParaRPr>
          </a:p>
          <a:p>
            <a:pPr indent="0" lvl="0" marL="0" rtl="0" algn="l">
              <a:spcBef>
                <a:spcPts val="360"/>
              </a:spcBef>
              <a:spcAft>
                <a:spcPts val="0"/>
              </a:spcAft>
              <a:buNone/>
            </a:pPr>
            <a:r>
              <a:t/>
            </a:r>
            <a:endParaRPr sz="3600">
              <a:latin typeface="Calibri"/>
              <a:ea typeface="Calibri"/>
              <a:cs typeface="Calibri"/>
              <a:sym typeface="Calibri"/>
            </a:endParaRPr>
          </a:p>
          <a:p>
            <a:pPr indent="0" lvl="0" marL="0" rtl="0" algn="ctr">
              <a:spcBef>
                <a:spcPts val="360"/>
              </a:spcBef>
              <a:spcAft>
                <a:spcPts val="0"/>
              </a:spcAft>
              <a:buNone/>
            </a:pPr>
            <a:r>
              <a:rPr lang="en-US" sz="2640" u="sng">
                <a:solidFill>
                  <a:schemeClr val="hlink"/>
                </a:solidFill>
                <a:latin typeface="Calibri"/>
                <a:ea typeface="Calibri"/>
                <a:cs typeface="Calibri"/>
                <a:sym typeface="Calibri"/>
                <a:hlinkClick r:id="rId3"/>
              </a:rPr>
              <a:t>https://studentaid.gov/manage-loans/forgiveness-cancellation/public-service#eligible-loans</a:t>
            </a:r>
            <a:endParaRPr sz="264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5"/>
          <p:cNvSpPr txBox="1"/>
          <p:nvPr>
            <p:ph type="title"/>
          </p:nvPr>
        </p:nvSpPr>
        <p:spPr>
          <a:xfrm>
            <a:off x="457200" y="704095"/>
            <a:ext cx="8229600" cy="686700"/>
          </a:xfrm>
          <a:prstGeom prst="rect">
            <a:avLst/>
          </a:prstGeom>
        </p:spPr>
        <p:txBody>
          <a:bodyPr anchorCtr="0" anchor="b" bIns="0" lIns="0" spcFirstLastPara="1" rIns="0" wrap="square" tIns="45700">
            <a:normAutofit/>
          </a:bodyPr>
          <a:lstStyle/>
          <a:p>
            <a:pPr indent="0" lvl="0" marL="0" rtl="0" algn="ctr">
              <a:spcBef>
                <a:spcPts val="0"/>
              </a:spcBef>
              <a:spcAft>
                <a:spcPts val="0"/>
              </a:spcAft>
              <a:buNone/>
            </a:pPr>
            <a:r>
              <a:rPr lang="en-US" sz="3500">
                <a:solidFill>
                  <a:schemeClr val="dk1"/>
                </a:solidFill>
              </a:rPr>
              <a:t>Which employers qualify?</a:t>
            </a:r>
            <a:endParaRPr sz="3500">
              <a:solidFill>
                <a:schemeClr val="dk1"/>
              </a:solidFill>
            </a:endParaRPr>
          </a:p>
        </p:txBody>
      </p:sp>
      <p:sp>
        <p:nvSpPr>
          <p:cNvPr id="208" name="Google Shape;208;p35"/>
          <p:cNvSpPr txBox="1"/>
          <p:nvPr>
            <p:ph idx="1" type="body"/>
          </p:nvPr>
        </p:nvSpPr>
        <p:spPr>
          <a:xfrm>
            <a:off x="457200" y="1935480"/>
            <a:ext cx="8229600" cy="4389000"/>
          </a:xfrm>
          <a:prstGeom prst="rect">
            <a:avLst/>
          </a:prstGeom>
        </p:spPr>
        <p:txBody>
          <a:bodyPr anchorCtr="0" anchor="t" bIns="45700" lIns="91425" spcFirstLastPara="1" rIns="91425" wrap="square" tIns="45700">
            <a:normAutofit fontScale="77500" lnSpcReduction="20000"/>
          </a:bodyPr>
          <a:lstStyle/>
          <a:p>
            <a:pPr indent="-406091" lvl="0" marL="457200" rtl="0" algn="l">
              <a:lnSpc>
                <a:spcPct val="90000"/>
              </a:lnSpc>
              <a:spcBef>
                <a:spcPts val="408"/>
              </a:spcBef>
              <a:spcAft>
                <a:spcPts val="0"/>
              </a:spcAft>
              <a:buSzPct val="100000"/>
              <a:buFont typeface="Calibri"/>
              <a:buChar char="❏"/>
            </a:pPr>
            <a:r>
              <a:rPr lang="en-US" sz="3606">
                <a:latin typeface="Calibri"/>
                <a:ea typeface="Calibri"/>
                <a:cs typeface="Calibri"/>
                <a:sym typeface="Calibri"/>
              </a:rPr>
              <a:t>Government</a:t>
            </a:r>
            <a:endParaRPr sz="3606">
              <a:latin typeface="Calibri"/>
              <a:ea typeface="Calibri"/>
              <a:cs typeface="Calibri"/>
              <a:sym typeface="Calibri"/>
            </a:endParaRPr>
          </a:p>
          <a:p>
            <a:pPr indent="0" lvl="0" marL="457200" rtl="0" algn="l">
              <a:lnSpc>
                <a:spcPct val="90000"/>
              </a:lnSpc>
              <a:spcBef>
                <a:spcPts val="408"/>
              </a:spcBef>
              <a:spcAft>
                <a:spcPts val="0"/>
              </a:spcAft>
              <a:buNone/>
            </a:pPr>
            <a:r>
              <a:t/>
            </a:r>
            <a:endParaRPr sz="1400">
              <a:latin typeface="Calibri"/>
              <a:ea typeface="Calibri"/>
              <a:cs typeface="Calibri"/>
              <a:sym typeface="Calibri"/>
            </a:endParaRPr>
          </a:p>
          <a:p>
            <a:pPr indent="-406091" lvl="1" marL="914400" rtl="0" algn="l">
              <a:lnSpc>
                <a:spcPct val="90000"/>
              </a:lnSpc>
              <a:spcBef>
                <a:spcPts val="408"/>
              </a:spcBef>
              <a:spcAft>
                <a:spcPts val="0"/>
              </a:spcAft>
              <a:buSzPct val="100000"/>
              <a:buFont typeface="Calibri"/>
              <a:buChar char="❏"/>
            </a:pPr>
            <a:r>
              <a:rPr lang="en-US" sz="3606">
                <a:latin typeface="Calibri"/>
                <a:ea typeface="Calibri"/>
                <a:cs typeface="Calibri"/>
                <a:sym typeface="Calibri"/>
              </a:rPr>
              <a:t>Federal, State, Tribal, County or Municipal </a:t>
            </a:r>
            <a:r>
              <a:rPr lang="en-US" sz="3606">
                <a:latin typeface="Calibri"/>
                <a:ea typeface="Calibri"/>
                <a:cs typeface="Calibri"/>
                <a:sym typeface="Calibri"/>
              </a:rPr>
              <a:t>Government</a:t>
            </a:r>
            <a:r>
              <a:rPr lang="en-US" sz="3606">
                <a:latin typeface="Calibri"/>
                <a:ea typeface="Calibri"/>
                <a:cs typeface="Calibri"/>
                <a:sym typeface="Calibri"/>
              </a:rPr>
              <a:t> (</a:t>
            </a:r>
            <a:r>
              <a:rPr b="1" lang="en-US" sz="3606">
                <a:latin typeface="Calibri"/>
                <a:ea typeface="Calibri"/>
                <a:cs typeface="Calibri"/>
                <a:sym typeface="Calibri"/>
              </a:rPr>
              <a:t>EVERY SINGLE</a:t>
            </a:r>
            <a:r>
              <a:rPr lang="en-US" sz="3606">
                <a:latin typeface="Calibri"/>
                <a:ea typeface="Calibri"/>
                <a:cs typeface="Calibri"/>
                <a:sym typeface="Calibri"/>
              </a:rPr>
              <a:t> community college, state college and university)</a:t>
            </a:r>
            <a:endParaRPr sz="3606">
              <a:latin typeface="Calibri"/>
              <a:ea typeface="Calibri"/>
              <a:cs typeface="Calibri"/>
              <a:sym typeface="Calibri"/>
            </a:endParaRPr>
          </a:p>
          <a:p>
            <a:pPr indent="0" lvl="0" marL="914400" rtl="0" algn="l">
              <a:lnSpc>
                <a:spcPct val="90000"/>
              </a:lnSpc>
              <a:spcBef>
                <a:spcPts val="408"/>
              </a:spcBef>
              <a:spcAft>
                <a:spcPts val="0"/>
              </a:spcAft>
              <a:buNone/>
            </a:pPr>
            <a:r>
              <a:t/>
            </a:r>
            <a:endParaRPr sz="1371">
              <a:latin typeface="Calibri"/>
              <a:ea typeface="Calibri"/>
              <a:cs typeface="Calibri"/>
              <a:sym typeface="Calibri"/>
            </a:endParaRPr>
          </a:p>
          <a:p>
            <a:pPr indent="-406091" lvl="0" marL="457200" rtl="0" algn="l">
              <a:lnSpc>
                <a:spcPct val="90000"/>
              </a:lnSpc>
              <a:spcBef>
                <a:spcPts val="408"/>
              </a:spcBef>
              <a:spcAft>
                <a:spcPts val="0"/>
              </a:spcAft>
              <a:buSzPct val="100000"/>
              <a:buFont typeface="Calibri"/>
              <a:buChar char="❏"/>
            </a:pPr>
            <a:r>
              <a:rPr lang="en-US" sz="3606">
                <a:latin typeface="Calibri"/>
                <a:ea typeface="Calibri"/>
                <a:cs typeface="Calibri"/>
                <a:sym typeface="Calibri"/>
              </a:rPr>
              <a:t>501(c)(3) non-profits (</a:t>
            </a:r>
            <a:r>
              <a:rPr b="1" lang="en-US" sz="3606">
                <a:latin typeface="Calibri"/>
                <a:ea typeface="Calibri"/>
                <a:cs typeface="Calibri"/>
                <a:sym typeface="Calibri"/>
              </a:rPr>
              <a:t>THE VAST MAJORITY OF </a:t>
            </a:r>
            <a:r>
              <a:rPr lang="en-US" sz="3606">
                <a:latin typeface="Calibri"/>
                <a:ea typeface="Calibri"/>
                <a:cs typeface="Calibri"/>
                <a:sym typeface="Calibri"/>
              </a:rPr>
              <a:t>private colleges, universities and independent schools) </a:t>
            </a:r>
            <a:endParaRPr sz="3606">
              <a:latin typeface="Calibri"/>
              <a:ea typeface="Calibri"/>
              <a:cs typeface="Calibri"/>
              <a:sym typeface="Calibri"/>
            </a:endParaRPr>
          </a:p>
          <a:p>
            <a:pPr indent="0" lvl="0" marL="457200" rtl="0" algn="l">
              <a:lnSpc>
                <a:spcPct val="90000"/>
              </a:lnSpc>
              <a:spcBef>
                <a:spcPts val="408"/>
              </a:spcBef>
              <a:spcAft>
                <a:spcPts val="0"/>
              </a:spcAft>
              <a:buNone/>
            </a:pPr>
            <a:r>
              <a:t/>
            </a:r>
            <a:endParaRPr sz="3606">
              <a:latin typeface="Calibri"/>
              <a:ea typeface="Calibri"/>
              <a:cs typeface="Calibri"/>
              <a:sym typeface="Calibri"/>
            </a:endParaRPr>
          </a:p>
          <a:p>
            <a:pPr indent="-406091" lvl="0" marL="457200" rtl="0" algn="l">
              <a:lnSpc>
                <a:spcPct val="90000"/>
              </a:lnSpc>
              <a:spcBef>
                <a:spcPts val="408"/>
              </a:spcBef>
              <a:spcAft>
                <a:spcPts val="0"/>
              </a:spcAft>
              <a:buSzPct val="100000"/>
              <a:buFont typeface="Calibri"/>
              <a:buChar char="❏"/>
            </a:pPr>
            <a:r>
              <a:rPr lang="en-US" sz="3606">
                <a:latin typeface="Calibri"/>
                <a:ea typeface="Calibri"/>
                <a:cs typeface="Calibri"/>
                <a:sym typeface="Calibri"/>
              </a:rPr>
              <a:t>And a statistically insignificant number of other non-profits</a:t>
            </a:r>
            <a:endParaRPr sz="3606">
              <a:latin typeface="Calibri"/>
              <a:ea typeface="Calibri"/>
              <a:cs typeface="Calibri"/>
              <a:sym typeface="Calibri"/>
            </a:endParaRPr>
          </a:p>
          <a:p>
            <a:pPr indent="0" lvl="0" marL="0" rtl="0" algn="l">
              <a:lnSpc>
                <a:spcPct val="90000"/>
              </a:lnSpc>
              <a:spcBef>
                <a:spcPts val="408"/>
              </a:spcBef>
              <a:spcAft>
                <a:spcPts val="0"/>
              </a:spcAft>
              <a:buNone/>
            </a:pPr>
            <a:r>
              <a:t/>
            </a:r>
            <a:endParaRPr sz="3606">
              <a:latin typeface="Calibri"/>
              <a:ea typeface="Calibri"/>
              <a:cs typeface="Calibri"/>
              <a:sym typeface="Calibri"/>
            </a:endParaRPr>
          </a:p>
          <a:p>
            <a:pPr indent="0" lvl="0" marL="0" rtl="0" algn="ctr">
              <a:lnSpc>
                <a:spcPct val="90000"/>
              </a:lnSpc>
              <a:spcBef>
                <a:spcPts val="408"/>
              </a:spcBef>
              <a:spcAft>
                <a:spcPts val="0"/>
              </a:spcAft>
              <a:buNone/>
            </a:pPr>
            <a:r>
              <a:rPr lang="en-US" sz="1467" u="sng">
                <a:solidFill>
                  <a:schemeClr val="hlink"/>
                </a:solidFill>
                <a:latin typeface="Calibri"/>
                <a:ea typeface="Calibri"/>
                <a:cs typeface="Calibri"/>
                <a:sym typeface="Calibri"/>
                <a:hlinkClick r:id="rId3"/>
              </a:rPr>
              <a:t>https://studentaid.gov/manage-loans/forgiveness-cancellation/public-service#qualifying-employer</a:t>
            </a:r>
            <a:endParaRPr sz="1467">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