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9296400" cy="6858000"/>
  <p:embeddedFontLst>
    <p:embeddedFont>
      <p:font typeface="Lato"/>
      <p:regular r:id="rId24"/>
      <p:bold r:id="rId25"/>
      <p:italic r:id="rId26"/>
      <p:boldItalic r:id="rId27"/>
    </p:embeddedFont>
    <p:embeddedFont>
      <p:font typeface="Lato Black"/>
      <p:bold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4">
          <p15:clr>
            <a:srgbClr val="000000"/>
          </p15:clr>
        </p15:guide>
        <p15:guide id="2" pos="2232">
          <p15:clr>
            <a:srgbClr val="A4A3A4"/>
          </p15:clr>
        </p15:guide>
        <p15:guide id="3" orient="horz" pos="288">
          <p15:clr>
            <a:srgbClr val="D9EAD3"/>
          </p15:clr>
        </p15:guide>
        <p15:guide id="4" orient="horz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4" orient="horz"/>
        <p:guide pos="2232"/>
        <p:guide pos="288" orient="horz"/>
        <p:guide pos="288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La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8" Type="http://schemas.openxmlformats.org/officeDocument/2006/relationships/font" Target="fonts/LatoBlack-bold.fntdata"/><Relationship Id="rId27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Black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265737" y="0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33700" y="514350"/>
            <a:ext cx="3429000" cy="257174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30275" y="3257550"/>
            <a:ext cx="7435850" cy="30860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513512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265737" y="6513512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/>
          <p:nvPr>
            <p:ph idx="2" type="sldImg"/>
          </p:nvPr>
        </p:nvSpPr>
        <p:spPr>
          <a:xfrm>
            <a:off x="2933700" y="514350"/>
            <a:ext cx="34290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930275" y="3257550"/>
            <a:ext cx="7435850" cy="30860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Presentation Abstract: This seminar focuses on discovery, evaluation, and creation. We'll look at how information architecture of a digital library promotes discovery; how evaluation rubrics can further use of high quality materials; and how content creation can fill curricular gaps and be designed to meet specific course goals. 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69" name="Google Shape;69;p1:notes"/>
          <p:cNvSpPr txBox="1"/>
          <p:nvPr>
            <p:ph idx="12" type="sldNum"/>
          </p:nvPr>
        </p:nvSpPr>
        <p:spPr>
          <a:xfrm>
            <a:off x="5265737" y="6513512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:notes"/>
          <p:cNvSpPr txBox="1"/>
          <p:nvPr>
            <p:ph idx="3" type="hdr"/>
          </p:nvPr>
        </p:nvSpPr>
        <p:spPr>
          <a:xfrm>
            <a:off x="0" y="0"/>
            <a:ext cx="4029073" cy="342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/>
          <p:nvPr>
            <p:ph idx="2" type="sldImg"/>
          </p:nvPr>
        </p:nvSpPr>
        <p:spPr>
          <a:xfrm>
            <a:off x="2933700" y="514350"/>
            <a:ext cx="34290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8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Donna - Best practices for librarians, IMLS work with school librarians, curation framework</a:t>
            </a:r>
            <a:endParaRPr/>
          </a:p>
        </p:txBody>
      </p:sp>
      <p:sp>
        <p:nvSpPr>
          <p:cNvPr id="146" name="Google Shape;146;p8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850f524da_0_0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5850f524da_0_0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54" name="Google Shape;154;g5850f524da_0_0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62" name="Google Shape;162;p11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850f524da_0_7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5850f524da_0_7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69" name="Google Shape;169;g5850f524da_0_7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9c8530c5f_0_0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59c8530c5f_0_0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76" name="Google Shape;176;g59c8530c5f_0_0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7a2d77985_2_0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57a2d77985_2_0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Mindy Hub Demo</a:t>
            </a:r>
            <a:endParaRPr/>
          </a:p>
        </p:txBody>
      </p:sp>
      <p:sp>
        <p:nvSpPr>
          <p:cNvPr id="183" name="Google Shape;183;g57a2d77985_2_0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7a2d77985_2_8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57a2d77985_2_8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0" name="Google Shape;190;g57a2d77985_2_8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14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6" name="Google Shape;196;p14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15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03" name="Google Shape;203;p15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perhaps add a photo of our professional learning program here?</a:t>
            </a:r>
            <a:endParaRPr/>
          </a:p>
        </p:txBody>
      </p:sp>
      <p:sp>
        <p:nvSpPr>
          <p:cNvPr id="89" name="Google Shape;89;p2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9c8530c5f_0_7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g59c8530c5f_0_7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perhaps add a photo of our professional learning program here?</a:t>
            </a:r>
            <a:endParaRPr/>
          </a:p>
        </p:txBody>
      </p:sp>
      <p:sp>
        <p:nvSpPr>
          <p:cNvPr id="96" name="Google Shape;96;g59c8530c5f_0_7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Inc Mass experience</a:t>
            </a:r>
            <a:endParaRPr/>
          </a:p>
        </p:txBody>
      </p:sp>
      <p:sp>
        <p:nvSpPr>
          <p:cNvPr id="122" name="Google Shape;122;p6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9c8530c5f_0_13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59c8530c5f_0_13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rPr lang="en-US"/>
              <a:t>Inc Mass experience</a:t>
            </a:r>
            <a:endParaRPr/>
          </a:p>
        </p:txBody>
      </p:sp>
      <p:sp>
        <p:nvSpPr>
          <p:cNvPr id="130" name="Google Shape;130;g59c8530c5f_0_13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/>
          <p:nvPr>
            <p:ph idx="2" type="sldImg"/>
          </p:nvPr>
        </p:nvSpPr>
        <p:spPr>
          <a:xfrm>
            <a:off x="2933700" y="514350"/>
            <a:ext cx="3429000" cy="2571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930275" y="3257550"/>
            <a:ext cx="7435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 txBox="1"/>
          <p:nvPr>
            <p:ph idx="12" type="sldNum"/>
          </p:nvPr>
        </p:nvSpPr>
        <p:spPr>
          <a:xfrm>
            <a:off x="5265737" y="6513512"/>
            <a:ext cx="4029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 rot="5400000">
            <a:off x="2309016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 rot="5400000">
            <a:off x="4732335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 rot="5400000">
            <a:off x="541335" y="190499"/>
            <a:ext cx="5851525" cy="6019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2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2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3C78D8"/>
          </a:solidFill>
          <a:ln>
            <a:noFill/>
          </a:ln>
          <a:effectLst>
            <a:outerShdw blurRad="50799" rotWithShape="0" algn="tl" dir="2700000" dist="38100">
              <a:srgbClr val="000000">
                <a:alpha val="38039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457200" y="1600200"/>
            <a:ext cx="4038597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648200" y="1600200"/>
            <a:ext cx="4038597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457200" y="2174875"/>
            <a:ext cx="4040187" cy="395128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3" type="body"/>
          </p:nvPr>
        </p:nvSpPr>
        <p:spPr>
          <a:xfrm>
            <a:off x="4645025" y="1535112"/>
            <a:ext cx="4041772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4" type="body"/>
          </p:nvPr>
        </p:nvSpPr>
        <p:spPr>
          <a:xfrm>
            <a:off x="4645025" y="2174875"/>
            <a:ext cx="4041772" cy="395128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7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57200" y="273050"/>
            <a:ext cx="3008313" cy="116204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body"/>
          </p:nvPr>
        </p:nvSpPr>
        <p:spPr>
          <a:xfrm>
            <a:off x="3575050" y="273050"/>
            <a:ext cx="5111750" cy="58531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type="title"/>
          </p:nvPr>
        </p:nvSpPr>
        <p:spPr>
          <a:xfrm>
            <a:off x="1792288" y="4800600"/>
            <a:ext cx="5486399" cy="56673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10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10"/>
          <p:cNvSpPr txBox="1"/>
          <p:nvPr>
            <p:ph idx="10" type="dt"/>
          </p:nvPr>
        </p:nvSpPr>
        <p:spPr>
          <a:xfrm>
            <a:off x="457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3C78D8"/>
          </a:solidFill>
          <a:ln>
            <a:noFill/>
          </a:ln>
          <a:effectLst>
            <a:outerShdw blurRad="50799" rotWithShape="0" algn="tl" dir="2700000" dist="38100">
              <a:srgbClr val="000000">
                <a:alpha val="38039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vivalib.org/c.php?g=836990&amp;p=6425615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commons.pacificu.edu/pup/3/" TargetMode="External"/><Relationship Id="rId4" Type="http://schemas.openxmlformats.org/officeDocument/2006/relationships/hyperlink" Target="https://tlp-lpa.ca/oer-toolkit/home" TargetMode="External"/><Relationship Id="rId5" Type="http://schemas.openxmlformats.org/officeDocument/2006/relationships/hyperlink" Target="https://docs.google.com/document/d/1wTzE7rKg9Kbzm3t24TIxIJy_bEA81sDqVvwIXPC7OYA/edit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mailto:mindy@iskme.org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gnu.org/copyleft/gpl.html" TargetMode="External"/><Relationship Id="rId4" Type="http://schemas.openxmlformats.org/officeDocument/2006/relationships/hyperlink" Target="https://open.bccampus.ca/files/2014/10/BCOER_poster_11x17.pdf" TargetMode="External"/><Relationship Id="rId5" Type="http://schemas.openxmlformats.org/officeDocument/2006/relationships/hyperlink" Target="https://bccampus.ca/" TargetMode="External"/><Relationship Id="rId6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idx="4294967295" type="ctrTitle"/>
          </p:nvPr>
        </p:nvSpPr>
        <p:spPr>
          <a:xfrm>
            <a:off x="3400477" y="1975351"/>
            <a:ext cx="48378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600"/>
              <a:buFont typeface="Calibri"/>
              <a:buNone/>
            </a:pPr>
            <a:r>
              <a:rPr b="1" i="0" lang="en-US" sz="3000" u="none" cap="none" strike="noStrike">
                <a:solidFill>
                  <a:srgbClr val="1C4587"/>
                </a:solidFill>
                <a:latin typeface="Lato"/>
                <a:ea typeface="Lato"/>
                <a:cs typeface="Lato"/>
                <a:sym typeface="Lato"/>
              </a:rPr>
              <a:t>Discovery, Evaluation, Creation: The role of librarians in supporting open educational practice</a:t>
            </a:r>
            <a:endParaRPr b="1" i="0" sz="3000" u="none" cap="none" strike="noStrike">
              <a:solidFill>
                <a:srgbClr val="1C458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" name="Google Shape;73;p13"/>
          <p:cNvSpPr txBox="1"/>
          <p:nvPr>
            <p:ph idx="4294967295" type="subTitle"/>
          </p:nvPr>
        </p:nvSpPr>
        <p:spPr>
          <a:xfrm>
            <a:off x="3476550" y="3797761"/>
            <a:ext cx="4409100" cy="16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latin typeface="Arial"/>
                <a:ea typeface="Arial"/>
                <a:cs typeface="Arial"/>
                <a:sym typeface="Arial"/>
              </a:rPr>
              <a:t>NE OER Summit</a:t>
            </a:r>
            <a:r>
              <a:rPr b="1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2019</a:t>
            </a:r>
            <a:endParaRPr b="1" i="0" sz="24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Melinda Boland, ISKME</a:t>
            </a:r>
            <a:endParaRPr b="1" i="0" sz="24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rPr b="1" lang="en-US" sz="2400">
                <a:latin typeface="Lato"/>
                <a:ea typeface="Lato"/>
                <a:cs typeface="Lato"/>
                <a:sym typeface="Lato"/>
              </a:rPr>
              <a:t>Donna Maturi, Middlesex Community College</a:t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2705753" y="628161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3"/>
          <p:cNvCxnSpPr/>
          <p:nvPr/>
        </p:nvCxnSpPr>
        <p:spPr>
          <a:xfrm>
            <a:off x="3156100" y="1943100"/>
            <a:ext cx="0" cy="2609700"/>
          </a:xfrm>
          <a:prstGeom prst="straightConnector1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13"/>
          <p:cNvSpPr txBox="1"/>
          <p:nvPr/>
        </p:nvSpPr>
        <p:spPr>
          <a:xfrm>
            <a:off x="3466225" y="6085200"/>
            <a:ext cx="1801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ISKME 201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9</a:t>
            </a:r>
            <a:r>
              <a:rPr b="0" i="0" lang="en-US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7" name="Google Shape;7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6172926"/>
            <a:ext cx="542925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900" y="1700113"/>
            <a:ext cx="3095678" cy="3095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Using OER Commons for Search and Discovery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descr="Screen Shot 2019-03-01 at 8.27.05 AM.png" id="149" name="Google Shape;14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546" y="2277266"/>
            <a:ext cx="5709676" cy="360298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2"/>
          <p:cNvSpPr txBox="1"/>
          <p:nvPr/>
        </p:nvSpPr>
        <p:spPr>
          <a:xfrm>
            <a:off x="6638918" y="2281698"/>
            <a:ext cx="2199206" cy="28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Search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Keyword search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Refine your search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Advanced search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Discover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Browse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Providers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Hubs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Approaches to Cross-Institutional OER Initiatives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57" name="Google Shape;157;p23"/>
          <p:cNvSpPr txBox="1"/>
          <p:nvPr/>
        </p:nvSpPr>
        <p:spPr>
          <a:xfrm>
            <a:off x="533400" y="2260625"/>
            <a:ext cx="790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Faculty Grants (VIVA, OhioLINK, CUNY)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Adopt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Those who "adopt" a resource will be using existing resource(s) as-is or with minimal editorial changes.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Adapt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Those who "adapt" will be modifying resource(s), combining several existing resources with changes, or creating ancillaries for an existing resource.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Create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Those who "create" an OER resource will be creating it all or largely from scratch.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695750" y="6136950"/>
            <a:ext cx="78093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https://vivalib.org/c.php?g=836990&amp;p=6425615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OER Faculty Grants: OhioLINK Affordable Learning Ohio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165" name="Google Shape;16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1213" y="2186600"/>
            <a:ext cx="5961575" cy="411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Approaches to Cross-Institutional OER Initiatives: Curation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descr="Screen Shot 2019-03-01 at 8.39.23 AM.png" id="172" name="Google Shape;17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9162" y="2266775"/>
            <a:ext cx="6585676" cy="4591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Massachusetts CC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t/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Lato"/>
              <a:buChar char="●"/>
            </a:pPr>
            <a:r>
              <a:rPr lang="en-US" sz="24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 Open Education</a:t>
            </a:r>
            <a:b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collaborative project focused on  building capacity for OER </a:t>
            </a: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across</a:t>
            </a: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 all Public HE </a:t>
            </a: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institutions</a:t>
            </a: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 in the Commonwealth</a:t>
            </a:r>
            <a:endParaRPr sz="24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Lato Black"/>
              <a:buChar char="●"/>
            </a:pPr>
            <a:r>
              <a:rPr lang="en-US" sz="24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Course Development Day</a:t>
            </a:r>
            <a:endParaRPr sz="24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focus on MASS Transfer Block courses materials to be uploaded to the Hub</a:t>
            </a:r>
            <a:endParaRPr sz="24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Lato"/>
              <a:buChar char="●"/>
            </a:pPr>
            <a:r>
              <a:rPr lang="en-US" sz="24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MASS DHE OER Working Group</a:t>
            </a:r>
            <a:b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24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convene, study, evaluate &amp; recommend to DHE/BHE</a:t>
            </a:r>
            <a:endParaRPr sz="24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p26"/>
          <p:cNvSpPr txBox="1"/>
          <p:nvPr/>
        </p:nvSpPr>
        <p:spPr>
          <a:xfrm>
            <a:off x="667350" y="6094475"/>
            <a:ext cx="78093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Mass CC Hub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pic>
        <p:nvPicPr>
          <p:cNvPr id="186" name="Google Shape;18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625" y="1570050"/>
            <a:ext cx="7766756" cy="4983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/>
          <p:nvPr>
            <p:ph type="title"/>
          </p:nvPr>
        </p:nvSpPr>
        <p:spPr>
          <a:xfrm>
            <a:off x="457200" y="825150"/>
            <a:ext cx="82296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Project Challenges - Massachusetts CC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t/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Cross institutional partnerships</a:t>
            </a:r>
            <a:endParaRPr sz="20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Need for dedicated staff</a:t>
            </a:r>
            <a:endParaRPr sz="20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Sharing helps sustain momentum</a:t>
            </a:r>
            <a:endParaRPr sz="20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rgbClr val="333333"/>
                </a:solidFill>
                <a:latin typeface="Lato"/>
                <a:ea typeface="Lato"/>
                <a:cs typeface="Lato"/>
                <a:sym typeface="Lato"/>
              </a:rPr>
              <a:t>Informed Advocacy</a:t>
            </a:r>
            <a:endParaRPr sz="2000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/>
          <p:nvPr>
            <p:ph type="title"/>
          </p:nvPr>
        </p:nvSpPr>
        <p:spPr>
          <a:xfrm>
            <a:off x="457200" y="825150"/>
            <a:ext cx="82296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Additional Readings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99" name="Google Shape;199;p29"/>
          <p:cNvSpPr txBox="1"/>
          <p:nvPr/>
        </p:nvSpPr>
        <p:spPr>
          <a:xfrm>
            <a:off x="410900" y="1810550"/>
            <a:ext cx="7504500" cy="37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OER: A Field Guide for Academic Librarians: </a:t>
            </a:r>
            <a:r>
              <a:rPr b="0" i="0" lang="en-US" sz="20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https://commons.pacificu.edu/pup/3/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OCLS OER Toolkit: </a:t>
            </a:r>
            <a:r>
              <a:rPr b="0" i="0" lang="en-US" sz="20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https://tlp-lpa.ca/oer-toolkit/home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Char char="●"/>
            </a:pPr>
            <a:r>
              <a:rPr lang="en-US" sz="2200">
                <a:latin typeface="Lato"/>
                <a:ea typeface="Lato"/>
                <a:cs typeface="Lato"/>
                <a:sym typeface="Lato"/>
              </a:rPr>
              <a:t>The Role of School Librarians in OER Curation </a:t>
            </a:r>
            <a:br>
              <a:rPr lang="en-US" sz="2200">
                <a:latin typeface="Lato"/>
                <a:ea typeface="Lato"/>
                <a:cs typeface="Lato"/>
                <a:sym typeface="Lato"/>
              </a:rPr>
            </a:br>
            <a:r>
              <a:rPr i="1" lang="en-US" sz="2200">
                <a:latin typeface="Lato"/>
                <a:ea typeface="Lato"/>
                <a:cs typeface="Lato"/>
                <a:sym typeface="Lato"/>
              </a:rPr>
              <a:t>A Framework to Guide Practice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en-US" sz="20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https://docs.google.com/document/d/1wTzE7rKg9Kbzm3t24TIxIJy_bEA81sDqVvwIXPC7OYA/edit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 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/>
          <p:nvPr>
            <p:ph type="title"/>
          </p:nvPr>
        </p:nvSpPr>
        <p:spPr>
          <a:xfrm>
            <a:off x="1581150" y="1947700"/>
            <a:ext cx="59817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48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Thank you!</a:t>
            </a:r>
            <a:endParaRPr sz="48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06" name="Google Shape;206;p30"/>
          <p:cNvSpPr txBox="1"/>
          <p:nvPr/>
        </p:nvSpPr>
        <p:spPr>
          <a:xfrm>
            <a:off x="3853225" y="3947850"/>
            <a:ext cx="4659000" cy="15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Melinda Boland</a:t>
            </a:r>
            <a:endParaRPr b="1" i="0" sz="2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Director, OER Services</a:t>
            </a:r>
            <a:endParaRPr b="0" i="0" sz="2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sng" cap="none" strike="noStrik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mindy@iskme.org</a:t>
            </a:r>
            <a:endParaRPr b="0" i="0" sz="2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@oer_maven</a:t>
            </a:r>
            <a:endParaRPr b="0" i="0" sz="2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7" name="Google Shape;207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650" y="3047875"/>
            <a:ext cx="2445574" cy="244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type="title"/>
          </p:nvPr>
        </p:nvSpPr>
        <p:spPr>
          <a:xfrm>
            <a:off x="457200" y="825150"/>
            <a:ext cx="82296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Session Goals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381000" y="1981200"/>
            <a:ext cx="7960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Create a shared understanding of OER, OEP, and  the role  of the librarian in Open Educational Practice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Understand how to use the tools for search and discovery of Open Educational Resource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Explore library-driven OER initiatives 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Share the MASS CC OER Commons Hub experience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Share best practices for digital curation by librarians of OER materials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title"/>
          </p:nvPr>
        </p:nvSpPr>
        <p:spPr>
          <a:xfrm>
            <a:off x="457200" y="825150"/>
            <a:ext cx="82296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High Level View of ISKME’s OER Work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81000" y="1981200"/>
            <a:ext cx="7960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Professional learning program to support OER adoption and use 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Extensive body of empirical research on OER practice, and the supports needed to enable that practice 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Field-tested tools, rubrics, and guides to support OER adoption across classrooms, districts, and states 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457200" y="825150"/>
            <a:ext cx="82296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Massachusetts CC Hub Background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381000" y="1981200"/>
            <a:ext cx="7960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1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2016-2017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MASS Go Open initiative funded by the </a:t>
            </a:r>
            <a:b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DOL 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TAACCCT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4--GPSTEM grant 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1 year grant program underwriting 121 OER development projects across 14 community colleges in the Commonwealth. Savings to students over 1 million dollars. Over 800 OER items created.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1"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2017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Startup costs for the OER Commons Massachusetts CC hub funded by TAACCCT. 15 Community Colleges share yearly 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maintenance</a:t>
            </a: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fee.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Massachusetts CC hub is a  custom resource center where  OER collections can be shared within the Commonwealth and beyond.</a:t>
            </a:r>
            <a:r>
              <a:rPr i="1" lang="en-US" sz="1050">
                <a:solidFill>
                  <a:srgbClr val="474F60"/>
                </a:solidFill>
                <a:highlight>
                  <a:srgbClr val="F1F1F2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Guiding Definition: Open Educational Resources (OER)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457200" y="2289731"/>
            <a:ext cx="8053800" cy="12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OER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refer to any teaching and learning materials that reside in the public domain or have been released under a license</a:t>
            </a:r>
            <a:r>
              <a:rPr b="0" i="0" lang="en-US" sz="2000" u="none" cap="none" strike="noStrike">
                <a:solidFill>
                  <a:schemeClr val="hlink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/>
              </a:rPr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that permits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no-cost access, use, adaptation and redistribution.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452375" y="6334550"/>
            <a:ext cx="84840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2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OER Can Be and the associated images are a derivative of the </a:t>
            </a:r>
            <a:r>
              <a:rPr b="0" i="0" lang="en-US" sz="12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4"/>
              </a:rPr>
              <a:t>BCOER Poster</a:t>
            </a:r>
            <a:r>
              <a:rPr b="0" i="0" lang="en-US" sz="12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by </a:t>
            </a:r>
            <a:r>
              <a:rPr b="0" i="0" lang="en-US" sz="12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5"/>
              </a:rPr>
              <a:t>BCcampus,</a:t>
            </a:r>
            <a:r>
              <a:rPr b="0" i="0" lang="en-US" sz="12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licensed under</a:t>
            </a:r>
            <a:r>
              <a:rPr b="0" i="0" lang="en-US" sz="12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6"/>
              </a:rPr>
              <a:t> CC BY 4.0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8" name="Google Shape;108;p17"/>
          <p:cNvGrpSpPr/>
          <p:nvPr/>
        </p:nvGrpSpPr>
        <p:grpSpPr>
          <a:xfrm>
            <a:off x="1812527" y="3511200"/>
            <a:ext cx="6817125" cy="2941000"/>
            <a:chOff x="1163437" y="3511200"/>
            <a:chExt cx="6817125" cy="2941000"/>
          </a:xfrm>
        </p:grpSpPr>
        <p:pic>
          <p:nvPicPr>
            <p:cNvPr id="109" name="Google Shape;109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63437" y="3511200"/>
              <a:ext cx="6817125" cy="2941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" name="Google Shape;110;p17"/>
            <p:cNvSpPr/>
            <p:nvPr/>
          </p:nvSpPr>
          <p:spPr>
            <a:xfrm>
              <a:off x="2180993" y="6011000"/>
              <a:ext cx="122700" cy="1776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" name="Google Shape;111;p17"/>
          <p:cNvSpPr txBox="1"/>
          <p:nvPr/>
        </p:nvSpPr>
        <p:spPr>
          <a:xfrm>
            <a:off x="385737" y="3503641"/>
            <a:ext cx="69474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63500" marR="63500" rtl="0" algn="l">
              <a:lnSpc>
                <a:spcPct val="100000"/>
              </a:lnSpc>
              <a:spcBef>
                <a:spcPts val="0"/>
              </a:spcBef>
              <a:spcAft>
                <a:spcPts val="11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OER Can Be: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Guiding Definition: Open Educational Practice (OEP)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533400" y="2260625"/>
            <a:ext cx="790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OEP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refers to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collaborative teaching and learning practices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that help educators to advance a culture of sharing and active learning through OER.  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Examples Include: 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Educators</a:t>
            </a: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collaborating on the creation or curation of OER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with peers and with learners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Peer review of OER 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Sharing of OER implementation experiences </a:t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Iterative curriculum improvement through localizing </a:t>
            </a:r>
            <a:b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en-US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and remixing of OER</a:t>
            </a:r>
            <a:endParaRPr b="0" i="0" sz="1800" u="none" cap="none" strike="noStrike">
              <a:solidFill>
                <a:srgbClr val="33333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What Libraries can do to support Open Educational Practice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533400" y="2260625"/>
            <a:ext cx="790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Help faculty identify existing OER materials, including alternatives to textbooks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Use advanced search skills to find exactly what faculty need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Give options for ways that students can access resources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Advise on how to make resources more accessible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Advise on issues of copyright and fair dealing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Advise on use of Creative Commons licences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851925" y="5707900"/>
            <a:ext cx="72486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Attribution: Text a derivative of “How Libraries can Help”, in CCCOER: Faculty and Librarians Selecting High Quality OER, by Tina Ulrich, licensed under CC BY 4.0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Massachusetts CC Experience 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533400" y="2260625"/>
            <a:ext cx="790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OER Commons 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Advanced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 Search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Other tools- Google advanced search- OER Metafinders 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Our Brain  on print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ccessibility for all- less retrofitting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Just ask! (copyright and fair dealing)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Explain the benefits of CC BY to faculty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Char char="●"/>
            </a:pPr>
            <a:r>
              <a:rPr lang="en-US" sz="2000">
                <a:latin typeface="Lato"/>
                <a:ea typeface="Lato"/>
                <a:cs typeface="Lato"/>
                <a:sym typeface="Lato"/>
              </a:rPr>
              <a:t>Advise on ways to insure created materials are not just licensed but also </a:t>
            </a:r>
            <a:r>
              <a:rPr b="1" i="1" lang="en-US" sz="2000">
                <a:latin typeface="Lato"/>
                <a:ea typeface="Lato"/>
                <a:cs typeface="Lato"/>
                <a:sym typeface="Lato"/>
              </a:rPr>
              <a:t>shared</a:t>
            </a:r>
            <a:r>
              <a:rPr lang="en-US" sz="2000">
                <a:latin typeface="Lato"/>
                <a:ea typeface="Lato"/>
                <a:cs typeface="Lato"/>
                <a:sym typeface="Lato"/>
              </a:rPr>
              <a:t>( Open repositories such as Massachusetts CC Hub)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20"/>
          <p:cNvSpPr txBox="1"/>
          <p:nvPr/>
        </p:nvSpPr>
        <p:spPr>
          <a:xfrm>
            <a:off x="851925" y="5707900"/>
            <a:ext cx="72486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457200" y="825150"/>
            <a:ext cx="88500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en-US" sz="3600">
                <a:solidFill>
                  <a:srgbClr val="333333"/>
                </a:solidFill>
                <a:latin typeface="Lato Black"/>
                <a:ea typeface="Lato Black"/>
                <a:cs typeface="Lato Black"/>
                <a:sym typeface="Lato Black"/>
              </a:rPr>
              <a:t>What Libraries (likely) cannot do to support Open Educational Practice</a:t>
            </a:r>
            <a:endParaRPr sz="3600">
              <a:solidFill>
                <a:srgbClr val="333333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533400" y="2260625"/>
            <a:ext cx="790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Be completely knowledgeable of your subject area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Make the final call on the quality of a resource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Choose your textbook or course material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Interfere with your academic freedom</a:t>
            </a:r>
            <a:endParaRPr b="0" i="0" sz="20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851925" y="5707900"/>
            <a:ext cx="72486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Attribution: Text a derivative of “How Libraries can Help”, in CCCOER: Faculty and Librarians Selecting High Quality OER, by Tina Ulrich, licensed under CC BY 4.0 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