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66" r:id="rId3"/>
    <p:sldId id="260" r:id="rId4"/>
    <p:sldId id="265" r:id="rId5"/>
    <p:sldId id="261" r:id="rId6"/>
    <p:sldId id="264" r:id="rId7"/>
    <p:sldId id="257" r:id="rId8"/>
    <p:sldId id="267" r:id="rId9"/>
    <p:sldId id="268" r:id="rId10"/>
    <p:sldId id="263" r:id="rId11"/>
    <p:sldId id="269" r:id="rId12"/>
  </p:sldIdLst>
  <p:sldSz cx="12192000" cy="6858000"/>
  <p:notesSz cx="70104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60" autoAdjust="0"/>
    <p:restoredTop sz="70550" autoAdjust="0"/>
  </p:normalViewPr>
  <p:slideViewPr>
    <p:cSldViewPr snapToGrid="0">
      <p:cViewPr varScale="1">
        <p:scale>
          <a:sx n="48" d="100"/>
          <a:sy n="48" d="100"/>
        </p:scale>
        <p:origin x="112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dsaulean\Desktop\ill-decrease-datasync.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dsaulean\Desktop\ill-decrease-datasync.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dsaulean\Desktop\ill-decrease-datasync.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Lender activity 2018-2019</a:t>
            </a:r>
          </a:p>
        </c:rich>
      </c:tx>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0"/>
          <c:order val="0"/>
          <c:tx>
            <c:strRef>
              <c:f>Sheet1!$A$2</c:f>
              <c:strCache>
                <c:ptCount val="1"/>
                <c:pt idx="0">
                  <c:v>Requests Received</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numRef>
              <c:f>Sheet1!$B$1:$AK$1</c:f>
              <c:numCache>
                <c:formatCode>mmm\-yy</c:formatCode>
                <c:ptCount val="36"/>
                <c:pt idx="0">
                  <c:v>43709</c:v>
                </c:pt>
                <c:pt idx="1">
                  <c:v>43678</c:v>
                </c:pt>
                <c:pt idx="2">
                  <c:v>43647</c:v>
                </c:pt>
                <c:pt idx="3">
                  <c:v>43617</c:v>
                </c:pt>
                <c:pt idx="4">
                  <c:v>43586</c:v>
                </c:pt>
                <c:pt idx="5">
                  <c:v>43556</c:v>
                </c:pt>
                <c:pt idx="6">
                  <c:v>43525</c:v>
                </c:pt>
                <c:pt idx="7">
                  <c:v>43497</c:v>
                </c:pt>
                <c:pt idx="8">
                  <c:v>43466</c:v>
                </c:pt>
                <c:pt idx="9">
                  <c:v>43435</c:v>
                </c:pt>
                <c:pt idx="10">
                  <c:v>43405</c:v>
                </c:pt>
                <c:pt idx="11">
                  <c:v>43374</c:v>
                </c:pt>
                <c:pt idx="12">
                  <c:v>43344</c:v>
                </c:pt>
                <c:pt idx="13">
                  <c:v>43313</c:v>
                </c:pt>
                <c:pt idx="14">
                  <c:v>43282</c:v>
                </c:pt>
                <c:pt idx="15">
                  <c:v>43252</c:v>
                </c:pt>
                <c:pt idx="16">
                  <c:v>43221</c:v>
                </c:pt>
                <c:pt idx="17">
                  <c:v>43191</c:v>
                </c:pt>
                <c:pt idx="18">
                  <c:v>43160</c:v>
                </c:pt>
                <c:pt idx="19">
                  <c:v>43132</c:v>
                </c:pt>
                <c:pt idx="20">
                  <c:v>43101</c:v>
                </c:pt>
              </c:numCache>
            </c:numRef>
          </c:cat>
          <c:val>
            <c:numRef>
              <c:f>Sheet1!$B$2:$AK$2</c:f>
              <c:numCache>
                <c:formatCode>General</c:formatCode>
                <c:ptCount val="36"/>
                <c:pt idx="0">
                  <c:v>1005</c:v>
                </c:pt>
                <c:pt idx="1">
                  <c:v>636</c:v>
                </c:pt>
                <c:pt idx="2">
                  <c:v>624</c:v>
                </c:pt>
                <c:pt idx="3">
                  <c:v>357</c:v>
                </c:pt>
                <c:pt idx="4">
                  <c:v>639</c:v>
                </c:pt>
                <c:pt idx="5">
                  <c:v>967</c:v>
                </c:pt>
                <c:pt idx="6">
                  <c:v>736</c:v>
                </c:pt>
                <c:pt idx="7">
                  <c:v>940</c:v>
                </c:pt>
                <c:pt idx="8">
                  <c:v>1049</c:v>
                </c:pt>
                <c:pt idx="9">
                  <c:v>411</c:v>
                </c:pt>
                <c:pt idx="10">
                  <c:v>805</c:v>
                </c:pt>
                <c:pt idx="11">
                  <c:v>777</c:v>
                </c:pt>
                <c:pt idx="12">
                  <c:v>1047</c:v>
                </c:pt>
                <c:pt idx="13">
                  <c:v>770</c:v>
                </c:pt>
                <c:pt idx="14">
                  <c:v>607</c:v>
                </c:pt>
                <c:pt idx="15">
                  <c:v>577</c:v>
                </c:pt>
                <c:pt idx="16">
                  <c:v>1112</c:v>
                </c:pt>
                <c:pt idx="17">
                  <c:v>1927</c:v>
                </c:pt>
                <c:pt idx="18">
                  <c:v>1949</c:v>
                </c:pt>
                <c:pt idx="19">
                  <c:v>2112</c:v>
                </c:pt>
                <c:pt idx="20">
                  <c:v>2165</c:v>
                </c:pt>
              </c:numCache>
            </c:numRef>
          </c:val>
          <c:smooth val="0"/>
          <c:extLst>
            <c:ext xmlns:c16="http://schemas.microsoft.com/office/drawing/2014/chart" uri="{C3380CC4-5D6E-409C-BE32-E72D297353CC}">
              <c16:uniqueId val="{00000000-C8DB-490B-9674-BCBB4B48526E}"/>
            </c:ext>
          </c:extLst>
        </c:ser>
        <c:dLbls>
          <c:showLegendKey val="0"/>
          <c:showVal val="0"/>
          <c:showCatName val="0"/>
          <c:showSerName val="0"/>
          <c:showPercent val="0"/>
          <c:showBubbleSize val="0"/>
        </c:dLbls>
        <c:smooth val="0"/>
        <c:axId val="310658912"/>
        <c:axId val="310660880"/>
      </c:lineChart>
      <c:dateAx>
        <c:axId val="310658912"/>
        <c:scaling>
          <c:orientation val="minMax"/>
        </c:scaling>
        <c:delete val="0"/>
        <c:axPos val="b"/>
        <c:numFmt formatCode="mmm\-yy" sourceLinked="1"/>
        <c:majorTickMark val="out"/>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310660880"/>
        <c:crosses val="autoZero"/>
        <c:auto val="1"/>
        <c:lblOffset val="100"/>
        <c:baseTimeUnit val="months"/>
      </c:dateAx>
      <c:valAx>
        <c:axId val="310660880"/>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3106589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legend>
    <c:plotVisOnly val="1"/>
    <c:dispBlanksAs val="zero"/>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dirty="0"/>
              <a:t>Serials requests overview 2018-2019 </a:t>
            </a:r>
          </a:p>
        </c:rich>
      </c:tx>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0"/>
          <c:order val="0"/>
          <c:tx>
            <c:strRef>
              <c:f>Sheet2!$A$2</c:f>
              <c:strCache>
                <c:ptCount val="1"/>
                <c:pt idx="0">
                  <c:v>eSerials</c:v>
                </c:pt>
              </c:strCache>
            </c:strRef>
          </c:tx>
          <c:spPr>
            <a:ln w="34925" cap="rnd">
              <a:solidFill>
                <a:schemeClr val="accent6"/>
              </a:solidFill>
              <a:round/>
            </a:ln>
            <a:effectLst>
              <a:outerShdw blurRad="57150" dist="19050" dir="5400000" algn="ctr" rotWithShape="0">
                <a:srgbClr val="000000">
                  <a:alpha val="63000"/>
                </a:srgbClr>
              </a:outerShdw>
            </a:effectLst>
          </c:spPr>
          <c:marker>
            <c:symbol val="none"/>
          </c:marker>
          <c:cat>
            <c:numRef>
              <c:f>Sheet2!$B$1:$G$1</c:f>
              <c:numCache>
                <c:formatCode>mmm\-yy</c:formatCode>
                <c:ptCount val="6"/>
                <c:pt idx="0">
                  <c:v>43101</c:v>
                </c:pt>
                <c:pt idx="1">
                  <c:v>43221</c:v>
                </c:pt>
                <c:pt idx="2">
                  <c:v>43252</c:v>
                </c:pt>
                <c:pt idx="3">
                  <c:v>43374</c:v>
                </c:pt>
                <c:pt idx="4">
                  <c:v>43466</c:v>
                </c:pt>
                <c:pt idx="5">
                  <c:v>43586</c:v>
                </c:pt>
              </c:numCache>
            </c:numRef>
          </c:cat>
          <c:val>
            <c:numRef>
              <c:f>Sheet2!$B$2:$G$2</c:f>
              <c:numCache>
                <c:formatCode>General</c:formatCode>
                <c:ptCount val="6"/>
                <c:pt idx="0">
                  <c:v>154</c:v>
                </c:pt>
                <c:pt idx="1">
                  <c:v>108</c:v>
                </c:pt>
                <c:pt idx="2">
                  <c:v>0</c:v>
                </c:pt>
                <c:pt idx="3">
                  <c:v>0</c:v>
                </c:pt>
                <c:pt idx="4">
                  <c:v>0</c:v>
                </c:pt>
                <c:pt idx="5">
                  <c:v>0</c:v>
                </c:pt>
              </c:numCache>
            </c:numRef>
          </c:val>
          <c:smooth val="0"/>
          <c:extLst>
            <c:ext xmlns:c16="http://schemas.microsoft.com/office/drawing/2014/chart" uri="{C3380CC4-5D6E-409C-BE32-E72D297353CC}">
              <c16:uniqueId val="{00000000-12DA-4482-A396-519788D93187}"/>
            </c:ext>
          </c:extLst>
        </c:ser>
        <c:ser>
          <c:idx val="1"/>
          <c:order val="1"/>
          <c:tx>
            <c:strRef>
              <c:f>Sheet2!$A$3</c:f>
              <c:strCache>
                <c:ptCount val="1"/>
                <c:pt idx="0">
                  <c:v>Print Serials</c:v>
                </c:pt>
              </c:strCache>
            </c:strRef>
          </c:tx>
          <c:spPr>
            <a:ln w="34925" cap="rnd">
              <a:solidFill>
                <a:schemeClr val="accent5"/>
              </a:solidFill>
              <a:round/>
            </a:ln>
            <a:effectLst>
              <a:outerShdw blurRad="57150" dist="19050" dir="5400000" algn="ctr" rotWithShape="0">
                <a:srgbClr val="000000">
                  <a:alpha val="63000"/>
                </a:srgbClr>
              </a:outerShdw>
            </a:effectLst>
          </c:spPr>
          <c:marker>
            <c:symbol val="none"/>
          </c:marker>
          <c:cat>
            <c:numRef>
              <c:f>Sheet2!$B$1:$G$1</c:f>
              <c:numCache>
                <c:formatCode>mmm\-yy</c:formatCode>
                <c:ptCount val="6"/>
                <c:pt idx="0">
                  <c:v>43101</c:v>
                </c:pt>
                <c:pt idx="1">
                  <c:v>43221</c:v>
                </c:pt>
                <c:pt idx="2">
                  <c:v>43252</c:v>
                </c:pt>
                <c:pt idx="3">
                  <c:v>43374</c:v>
                </c:pt>
                <c:pt idx="4">
                  <c:v>43466</c:v>
                </c:pt>
                <c:pt idx="5">
                  <c:v>43586</c:v>
                </c:pt>
              </c:numCache>
            </c:numRef>
          </c:cat>
          <c:val>
            <c:numRef>
              <c:f>Sheet2!$B$3:$G$3</c:f>
              <c:numCache>
                <c:formatCode>General</c:formatCode>
                <c:ptCount val="6"/>
                <c:pt idx="0">
                  <c:v>775</c:v>
                </c:pt>
                <c:pt idx="1">
                  <c:v>388</c:v>
                </c:pt>
                <c:pt idx="2">
                  <c:v>47</c:v>
                </c:pt>
                <c:pt idx="3">
                  <c:v>95</c:v>
                </c:pt>
                <c:pt idx="4">
                  <c:v>56</c:v>
                </c:pt>
                <c:pt idx="5">
                  <c:v>70</c:v>
                </c:pt>
              </c:numCache>
            </c:numRef>
          </c:val>
          <c:smooth val="0"/>
          <c:extLst>
            <c:ext xmlns:c16="http://schemas.microsoft.com/office/drawing/2014/chart" uri="{C3380CC4-5D6E-409C-BE32-E72D297353CC}">
              <c16:uniqueId val="{00000001-12DA-4482-A396-519788D93187}"/>
            </c:ext>
          </c:extLst>
        </c:ser>
        <c:dLbls>
          <c:showLegendKey val="0"/>
          <c:showVal val="0"/>
          <c:showCatName val="0"/>
          <c:showSerName val="0"/>
          <c:showPercent val="0"/>
          <c:showBubbleSize val="0"/>
        </c:dLbls>
        <c:smooth val="0"/>
        <c:axId val="394036760"/>
        <c:axId val="394037088"/>
      </c:lineChart>
      <c:dateAx>
        <c:axId val="394036760"/>
        <c:scaling>
          <c:orientation val="minMax"/>
        </c:scaling>
        <c:delete val="0"/>
        <c:axPos val="b"/>
        <c:numFmt formatCode="mmm\-yy" sourceLinked="1"/>
        <c:majorTickMark val="out"/>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394037088"/>
        <c:crosses val="autoZero"/>
        <c:auto val="1"/>
        <c:lblOffset val="100"/>
        <c:baseTimeUnit val="months"/>
      </c:dateAx>
      <c:valAx>
        <c:axId val="394037088"/>
        <c:scaling>
          <c:orientation val="minMax"/>
        </c:scaling>
        <c:delete val="0"/>
        <c:axPos val="l"/>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39403676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legend>
    <c:plotVisOnly val="1"/>
    <c:dispBlanksAs val="zero"/>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0"/>
          <c:order val="0"/>
          <c:tx>
            <c:strRef>
              <c:f>Sheet4!$A$2</c:f>
              <c:strCache>
                <c:ptCount val="1"/>
                <c:pt idx="0">
                  <c:v>Fill rate</c:v>
                </c:pt>
              </c:strCache>
            </c:strRef>
          </c:tx>
          <c:spPr>
            <a:ln w="34925" cap="rnd">
              <a:solidFill>
                <a:schemeClr val="accent1"/>
              </a:solidFill>
              <a:round/>
            </a:ln>
            <a:effectLst>
              <a:outerShdw blurRad="57150" dist="19050" dir="5400000" algn="ctr" rotWithShape="0">
                <a:srgbClr val="000000">
                  <a:alpha val="63000"/>
                </a:srgbClr>
              </a:outerShdw>
            </a:effectLst>
          </c:spPr>
          <c:marker>
            <c:symbol val="none"/>
          </c:marker>
          <c:cat>
            <c:numRef>
              <c:f>Sheet4!$B$1:$S$1</c:f>
              <c:numCache>
                <c:formatCode>mmm\-yy</c:formatCode>
                <c:ptCount val="18"/>
                <c:pt idx="0">
                  <c:v>43739</c:v>
                </c:pt>
                <c:pt idx="1">
                  <c:v>43709</c:v>
                </c:pt>
                <c:pt idx="2">
                  <c:v>43678</c:v>
                </c:pt>
                <c:pt idx="3">
                  <c:v>43647</c:v>
                </c:pt>
                <c:pt idx="4">
                  <c:v>43617</c:v>
                </c:pt>
                <c:pt idx="5">
                  <c:v>43586</c:v>
                </c:pt>
                <c:pt idx="6">
                  <c:v>43556</c:v>
                </c:pt>
                <c:pt idx="7">
                  <c:v>43525</c:v>
                </c:pt>
                <c:pt idx="8">
                  <c:v>43497</c:v>
                </c:pt>
                <c:pt idx="9">
                  <c:v>43466</c:v>
                </c:pt>
                <c:pt idx="10">
                  <c:v>43435</c:v>
                </c:pt>
                <c:pt idx="11">
                  <c:v>43405</c:v>
                </c:pt>
                <c:pt idx="12">
                  <c:v>43374</c:v>
                </c:pt>
                <c:pt idx="13">
                  <c:v>43344</c:v>
                </c:pt>
                <c:pt idx="14">
                  <c:v>43313</c:v>
                </c:pt>
                <c:pt idx="15">
                  <c:v>43282</c:v>
                </c:pt>
                <c:pt idx="16">
                  <c:v>43252</c:v>
                </c:pt>
                <c:pt idx="17">
                  <c:v>43221</c:v>
                </c:pt>
              </c:numCache>
            </c:numRef>
          </c:cat>
          <c:val>
            <c:numRef>
              <c:f>Sheet4!$B$2:$S$2</c:f>
              <c:numCache>
                <c:formatCode>0%</c:formatCode>
                <c:ptCount val="18"/>
                <c:pt idx="0">
                  <c:v>0.57999999999999996</c:v>
                </c:pt>
                <c:pt idx="1">
                  <c:v>0.56896551724137934</c:v>
                </c:pt>
                <c:pt idx="2">
                  <c:v>0.62745098039215685</c:v>
                </c:pt>
                <c:pt idx="3">
                  <c:v>0.56140350877192979</c:v>
                </c:pt>
                <c:pt idx="4">
                  <c:v>0.74193548387096775</c:v>
                </c:pt>
                <c:pt idx="5">
                  <c:v>0.60869565217391308</c:v>
                </c:pt>
                <c:pt idx="6">
                  <c:v>0.6588235294117647</c:v>
                </c:pt>
                <c:pt idx="7">
                  <c:v>0.65517241379310343</c:v>
                </c:pt>
                <c:pt idx="8">
                  <c:v>0.61428571428571432</c:v>
                </c:pt>
                <c:pt idx="9">
                  <c:v>0.5625</c:v>
                </c:pt>
                <c:pt idx="10">
                  <c:v>0.61904761904761907</c:v>
                </c:pt>
                <c:pt idx="11">
                  <c:v>0.68627450980392157</c:v>
                </c:pt>
                <c:pt idx="12">
                  <c:v>0.74698795180722888</c:v>
                </c:pt>
                <c:pt idx="13">
                  <c:v>0.71794871794871795</c:v>
                </c:pt>
                <c:pt idx="14">
                  <c:v>0.56521739130434778</c:v>
                </c:pt>
                <c:pt idx="15">
                  <c:v>0.57407407407407407</c:v>
                </c:pt>
                <c:pt idx="16">
                  <c:v>0.44186046511627908</c:v>
                </c:pt>
                <c:pt idx="17">
                  <c:v>0.24484536082474226</c:v>
                </c:pt>
              </c:numCache>
            </c:numRef>
          </c:val>
          <c:smooth val="0"/>
          <c:extLst>
            <c:ext xmlns:c16="http://schemas.microsoft.com/office/drawing/2014/chart" uri="{C3380CC4-5D6E-409C-BE32-E72D297353CC}">
              <c16:uniqueId val="{00000000-B99C-4E53-A1DA-0473D10E0450}"/>
            </c:ext>
          </c:extLst>
        </c:ser>
        <c:dLbls>
          <c:showLegendKey val="0"/>
          <c:showVal val="0"/>
          <c:showCatName val="0"/>
          <c:showSerName val="0"/>
          <c:showPercent val="0"/>
          <c:showBubbleSize val="0"/>
        </c:dLbls>
        <c:smooth val="0"/>
        <c:axId val="1257132720"/>
        <c:axId val="1257131888"/>
      </c:lineChart>
      <c:dateAx>
        <c:axId val="1257132720"/>
        <c:scaling>
          <c:orientation val="minMax"/>
        </c:scaling>
        <c:delete val="0"/>
        <c:axPos val="b"/>
        <c:numFmt formatCode="mmm\-yy" sourceLinked="1"/>
        <c:majorTickMark val="out"/>
        <c:minorTickMark val="none"/>
        <c:tickLblPos val="nextTo"/>
        <c:spPr>
          <a:noFill/>
          <a:ln w="9525" cap="flat" cmpd="sng" algn="ctr">
            <a:solidFill>
              <a:schemeClr val="lt1">
                <a:lumMod val="95000"/>
                <a:alpha val="10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1257131888"/>
        <c:crosses val="autoZero"/>
        <c:auto val="1"/>
        <c:lblOffset val="100"/>
        <c:baseTimeUnit val="months"/>
      </c:dateAx>
      <c:valAx>
        <c:axId val="1257131888"/>
        <c:scaling>
          <c:orientation val="minMax"/>
        </c:scaling>
        <c:delete val="0"/>
        <c:axPos val="l"/>
        <c:majorGridlines>
          <c:spPr>
            <a:ln w="9525" cap="flat" cmpd="sng" algn="ctr">
              <a:solidFill>
                <a:schemeClr val="lt1">
                  <a:lumMod val="95000"/>
                  <a:alpha val="10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1257132720"/>
        <c:crosses val="autoZero"/>
        <c:crossBetween val="between"/>
      </c:valAx>
      <c:spPr>
        <a:noFill/>
        <a:ln>
          <a:noFill/>
        </a:ln>
        <a:effectLst/>
      </c:spPr>
    </c:plotArea>
    <c:plotVisOnly val="1"/>
    <c:dispBlanksAs val="zero"/>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33">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9525" cap="flat" cmpd="sng" algn="ctr">
        <a:solidFill>
          <a:schemeClr val="lt1">
            <a:lumMod val="95000"/>
            <a:alpha val="10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3129ED7-9EE2-4EF7-A577-906B60BA809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8C54AEC-A91A-46DD-8F09-52E513E865FF}" type="pres">
      <dgm:prSet presAssocID="{43129ED7-9EE2-4EF7-A577-906B60BA8096}" presName="linear" presStyleCnt="0">
        <dgm:presLayoutVars>
          <dgm:animLvl val="lvl"/>
          <dgm:resizeHandles val="exact"/>
        </dgm:presLayoutVars>
      </dgm:prSet>
      <dgm:spPr/>
      <dgm:t>
        <a:bodyPr/>
        <a:lstStyle/>
        <a:p>
          <a:endParaRPr lang="en-US"/>
        </a:p>
      </dgm:t>
    </dgm:pt>
  </dgm:ptLst>
  <dgm:cxnLst>
    <dgm:cxn modelId="{1E55001A-7D6D-4FDE-BC49-78B5DF9861A6}" type="presOf" srcId="{43129ED7-9EE2-4EF7-A577-906B60BA8096}" destId="{38C54AEC-A91A-46DD-8F09-52E513E865FF}"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5D134B-2962-4C34-863E-DAE31125C4C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762B9D1-AAC1-4ADA-A930-FBFB52AC9866}">
      <dgm:prSet/>
      <dgm:spPr/>
      <dgm:t>
        <a:bodyPr/>
        <a:lstStyle/>
        <a:p>
          <a:r>
            <a:rPr lang="en-US" b="1" dirty="0" smtClean="0"/>
            <a:t>How serials holdings management can affect interlibrary loan</a:t>
          </a:r>
          <a:endParaRPr lang="en-US" dirty="0"/>
        </a:p>
      </dgm:t>
    </dgm:pt>
    <dgm:pt modelId="{664D384B-471C-47F5-828E-EE910A4CE788}" type="parTrans" cxnId="{3239B4FB-F45E-4D55-83B0-770586475260}">
      <dgm:prSet/>
      <dgm:spPr/>
      <dgm:t>
        <a:bodyPr/>
        <a:lstStyle/>
        <a:p>
          <a:endParaRPr lang="en-US"/>
        </a:p>
      </dgm:t>
    </dgm:pt>
    <dgm:pt modelId="{F08F318F-8DA8-4D07-B63D-F1853162AF47}" type="sibTrans" cxnId="{3239B4FB-F45E-4D55-83B0-770586475260}">
      <dgm:prSet/>
      <dgm:spPr/>
      <dgm:t>
        <a:bodyPr/>
        <a:lstStyle/>
        <a:p>
          <a:endParaRPr lang="en-US"/>
        </a:p>
      </dgm:t>
    </dgm:pt>
    <dgm:pt modelId="{D0443E18-4B91-4DFA-B406-F6E382C9562E}" type="pres">
      <dgm:prSet presAssocID="{CF5D134B-2962-4C34-863E-DAE31125C4CB}" presName="linear" presStyleCnt="0">
        <dgm:presLayoutVars>
          <dgm:animLvl val="lvl"/>
          <dgm:resizeHandles val="exact"/>
        </dgm:presLayoutVars>
      </dgm:prSet>
      <dgm:spPr/>
      <dgm:t>
        <a:bodyPr/>
        <a:lstStyle/>
        <a:p>
          <a:endParaRPr lang="en-US"/>
        </a:p>
      </dgm:t>
    </dgm:pt>
    <dgm:pt modelId="{FBEF9B0C-76C6-4AAF-9A2C-67FF4B9B1C29}" type="pres">
      <dgm:prSet presAssocID="{6762B9D1-AAC1-4ADA-A930-FBFB52AC9866}" presName="parentText" presStyleLbl="node1" presStyleIdx="0" presStyleCnt="1" custLinFactNeighborX="960" custLinFactNeighborY="-2799">
        <dgm:presLayoutVars>
          <dgm:chMax val="0"/>
          <dgm:bulletEnabled val="1"/>
        </dgm:presLayoutVars>
      </dgm:prSet>
      <dgm:spPr/>
      <dgm:t>
        <a:bodyPr/>
        <a:lstStyle/>
        <a:p>
          <a:endParaRPr lang="en-US"/>
        </a:p>
      </dgm:t>
    </dgm:pt>
  </dgm:ptLst>
  <dgm:cxnLst>
    <dgm:cxn modelId="{3239B4FB-F45E-4D55-83B0-770586475260}" srcId="{CF5D134B-2962-4C34-863E-DAE31125C4CB}" destId="{6762B9D1-AAC1-4ADA-A930-FBFB52AC9866}" srcOrd="0" destOrd="0" parTransId="{664D384B-471C-47F5-828E-EE910A4CE788}" sibTransId="{F08F318F-8DA8-4D07-B63D-F1853162AF47}"/>
    <dgm:cxn modelId="{347F6AAC-63E9-42A7-A539-54FD9690EC4C}" type="presOf" srcId="{6762B9D1-AAC1-4ADA-A930-FBFB52AC9866}" destId="{FBEF9B0C-76C6-4AAF-9A2C-67FF4B9B1C29}" srcOrd="0" destOrd="0" presId="urn:microsoft.com/office/officeart/2005/8/layout/vList2"/>
    <dgm:cxn modelId="{805C7EAA-CEE4-469D-9C77-B0486D1B0302}" type="presOf" srcId="{CF5D134B-2962-4C34-863E-DAE31125C4CB}" destId="{D0443E18-4B91-4DFA-B406-F6E382C9562E}" srcOrd="0" destOrd="0" presId="urn:microsoft.com/office/officeart/2005/8/layout/vList2"/>
    <dgm:cxn modelId="{2AD30E33-AECE-471A-8179-582383BD0763}" type="presParOf" srcId="{D0443E18-4B91-4DFA-B406-F6E382C9562E}" destId="{FBEF9B0C-76C6-4AAF-9A2C-67FF4B9B1C29}"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129ED7-9EE2-4EF7-A577-906B60BA809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D4A9E77-1A14-463B-884D-8D37308CE093}">
      <dgm:prSet custT="1"/>
      <dgm:spPr/>
      <dgm:t>
        <a:bodyPr/>
        <a:lstStyle/>
        <a:p>
          <a:r>
            <a:rPr lang="en-US" sz="2000" b="1" dirty="0" smtClean="0"/>
            <a:t>Lightning talk</a:t>
          </a:r>
        </a:p>
        <a:p>
          <a:r>
            <a:rPr lang="en-US" sz="4400" b="1" dirty="0" smtClean="0"/>
            <a:t>Economics of cataloging</a:t>
          </a:r>
          <a:endParaRPr lang="en-US" sz="4400" dirty="0"/>
        </a:p>
      </dgm:t>
    </dgm:pt>
    <dgm:pt modelId="{D28E2A6D-55AD-4093-8F2C-1FE3B19BFE7F}" type="parTrans" cxnId="{9E1DC5EE-6384-47AD-9EC6-5C7E148E3573}">
      <dgm:prSet/>
      <dgm:spPr/>
      <dgm:t>
        <a:bodyPr/>
        <a:lstStyle/>
        <a:p>
          <a:endParaRPr lang="en-US"/>
        </a:p>
      </dgm:t>
    </dgm:pt>
    <dgm:pt modelId="{D79B408A-ACA7-4975-BE54-CBF033BEE16C}" type="sibTrans" cxnId="{9E1DC5EE-6384-47AD-9EC6-5C7E148E3573}">
      <dgm:prSet/>
      <dgm:spPr/>
      <dgm:t>
        <a:bodyPr/>
        <a:lstStyle/>
        <a:p>
          <a:endParaRPr lang="en-US"/>
        </a:p>
      </dgm:t>
    </dgm:pt>
    <dgm:pt modelId="{38C54AEC-A91A-46DD-8F09-52E513E865FF}" type="pres">
      <dgm:prSet presAssocID="{43129ED7-9EE2-4EF7-A577-906B60BA8096}" presName="linear" presStyleCnt="0">
        <dgm:presLayoutVars>
          <dgm:animLvl val="lvl"/>
          <dgm:resizeHandles val="exact"/>
        </dgm:presLayoutVars>
      </dgm:prSet>
      <dgm:spPr/>
      <dgm:t>
        <a:bodyPr/>
        <a:lstStyle/>
        <a:p>
          <a:endParaRPr lang="en-US"/>
        </a:p>
      </dgm:t>
    </dgm:pt>
    <dgm:pt modelId="{ACACA382-7927-4F67-9627-F3D152C43B34}" type="pres">
      <dgm:prSet presAssocID="{6D4A9E77-1A14-463B-884D-8D37308CE093}" presName="parentText" presStyleLbl="node1" presStyleIdx="0" presStyleCnt="1" custScaleY="131749" custLinFactNeighborY="-19040">
        <dgm:presLayoutVars>
          <dgm:chMax val="0"/>
          <dgm:bulletEnabled val="1"/>
        </dgm:presLayoutVars>
      </dgm:prSet>
      <dgm:spPr/>
      <dgm:t>
        <a:bodyPr/>
        <a:lstStyle/>
        <a:p>
          <a:endParaRPr lang="en-US"/>
        </a:p>
      </dgm:t>
    </dgm:pt>
  </dgm:ptLst>
  <dgm:cxnLst>
    <dgm:cxn modelId="{1E55001A-7D6D-4FDE-BC49-78B5DF9861A6}" type="presOf" srcId="{43129ED7-9EE2-4EF7-A577-906B60BA8096}" destId="{38C54AEC-A91A-46DD-8F09-52E513E865FF}" srcOrd="0" destOrd="0" presId="urn:microsoft.com/office/officeart/2005/8/layout/vList2"/>
    <dgm:cxn modelId="{9E1DC5EE-6384-47AD-9EC6-5C7E148E3573}" srcId="{43129ED7-9EE2-4EF7-A577-906B60BA8096}" destId="{6D4A9E77-1A14-463B-884D-8D37308CE093}" srcOrd="0" destOrd="0" parTransId="{D28E2A6D-55AD-4093-8F2C-1FE3B19BFE7F}" sibTransId="{D79B408A-ACA7-4975-BE54-CBF033BEE16C}"/>
    <dgm:cxn modelId="{A91C2305-D1FF-43EE-B1E3-332580AA934E}" type="presOf" srcId="{6D4A9E77-1A14-463B-884D-8D37308CE093}" destId="{ACACA382-7927-4F67-9627-F3D152C43B34}" srcOrd="0" destOrd="0" presId="urn:microsoft.com/office/officeart/2005/8/layout/vList2"/>
    <dgm:cxn modelId="{E629BAB6-558A-408F-B6BB-E08398327C24}" type="presParOf" srcId="{38C54AEC-A91A-46DD-8F09-52E513E865FF}" destId="{ACACA382-7927-4F67-9627-F3D152C43B34}" srcOrd="0" destOrd="0" presId="urn:microsoft.com/office/officeart/2005/8/layout/vList2"/>
  </dgm:cxnLst>
  <dgm:bg/>
  <dgm:whole/>
  <dgm:extLst>
    <a:ext uri="http://schemas.microsoft.com/office/drawing/2008/diagram">
      <dsp:dataModelExt xmlns:dsp="http://schemas.microsoft.com/office/drawing/2008/diagram" relId="rId1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EF9B0C-76C6-4AAF-9A2C-67FF4B9B1C29}">
      <dsp:nvSpPr>
        <dsp:cNvPr id="0" name=""/>
        <dsp:cNvSpPr/>
      </dsp:nvSpPr>
      <dsp:spPr>
        <a:xfrm>
          <a:off x="0" y="74462"/>
          <a:ext cx="11100764" cy="79150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b="1" kern="1200" dirty="0" smtClean="0"/>
            <a:t>How serials holdings management can affect interlibrary loan</a:t>
          </a:r>
          <a:endParaRPr lang="en-US" sz="3300" kern="1200" dirty="0"/>
        </a:p>
      </dsp:txBody>
      <dsp:txXfrm>
        <a:off x="38638" y="113100"/>
        <a:ext cx="11023488" cy="7142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ACA382-7927-4F67-9627-F3D152C43B34}">
      <dsp:nvSpPr>
        <dsp:cNvPr id="0" name=""/>
        <dsp:cNvSpPr/>
      </dsp:nvSpPr>
      <dsp:spPr>
        <a:xfrm>
          <a:off x="0" y="0"/>
          <a:ext cx="11100764" cy="170331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smtClean="0"/>
            <a:t>Lightning talk</a:t>
          </a:r>
        </a:p>
        <a:p>
          <a:pPr lvl="0" algn="l" defTabSz="889000">
            <a:lnSpc>
              <a:spcPct val="90000"/>
            </a:lnSpc>
            <a:spcBef>
              <a:spcPct val="0"/>
            </a:spcBef>
            <a:spcAft>
              <a:spcPct val="35000"/>
            </a:spcAft>
          </a:pPr>
          <a:r>
            <a:rPr lang="en-US" sz="4400" b="1" kern="1200" dirty="0" smtClean="0"/>
            <a:t>Economics of cataloging</a:t>
          </a:r>
          <a:endParaRPr lang="en-US" sz="4400" kern="1200" dirty="0"/>
        </a:p>
      </dsp:txBody>
      <dsp:txXfrm>
        <a:off x="83149" y="83149"/>
        <a:ext cx="10934466" cy="153701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0.20267</cdr:x>
      <cdr:y>0.27643</cdr:y>
    </cdr:from>
    <cdr:to>
      <cdr:x>0.33867</cdr:x>
      <cdr:y>0.68687</cdr:y>
    </cdr:to>
    <cdr:sp macro="" textlink="">
      <cdr:nvSpPr>
        <cdr:cNvPr id="2" name="Oval 1"/>
        <cdr:cNvSpPr/>
      </cdr:nvSpPr>
      <cdr:spPr>
        <a:xfrm xmlns:a="http://schemas.openxmlformats.org/drawingml/2006/main">
          <a:off x="1007165" y="865719"/>
          <a:ext cx="675860" cy="1285460"/>
        </a:xfrm>
        <a:prstGeom xmlns:a="http://schemas.openxmlformats.org/drawingml/2006/main" prst="ellipse">
          <a:avLst/>
        </a:prstGeom>
        <a:noFill xmlns:a="http://schemas.openxmlformats.org/drawingml/2006/main"/>
        <a:ln xmlns:a="http://schemas.openxmlformats.org/drawingml/2006/main" w="9525"/>
      </cdr:spPr>
      <cdr:style>
        <a:lnRef xmlns:a="http://schemas.openxmlformats.org/drawingml/2006/main" idx="1">
          <a:schemeClr val="accent2"/>
        </a:lnRef>
        <a:fillRef xmlns:a="http://schemas.openxmlformats.org/drawingml/2006/main" idx="3">
          <a:schemeClr val="accent2"/>
        </a:fillRef>
        <a:effectRef xmlns:a="http://schemas.openxmlformats.org/drawingml/2006/main" idx="2">
          <a:schemeClr val="accent2"/>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n-US">
            <a:solidFill>
              <a:schemeClr val="bg1"/>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0.30687</cdr:x>
      <cdr:y>0.2952</cdr:y>
    </cdr:from>
    <cdr:to>
      <cdr:x>0.4206</cdr:x>
      <cdr:y>0.79914</cdr:y>
    </cdr:to>
    <cdr:sp macro="" textlink="">
      <cdr:nvSpPr>
        <cdr:cNvPr id="2" name="Oval 1"/>
        <cdr:cNvSpPr/>
      </cdr:nvSpPr>
      <cdr:spPr>
        <a:xfrm xmlns:a="http://schemas.openxmlformats.org/drawingml/2006/main">
          <a:off x="1895060" y="1060174"/>
          <a:ext cx="702365" cy="1809812"/>
        </a:xfrm>
        <a:prstGeom xmlns:a="http://schemas.openxmlformats.org/drawingml/2006/main" prst="ellipse">
          <a:avLst/>
        </a:prstGeom>
        <a:noFill xmlns:a="http://schemas.openxmlformats.org/drawingml/2006/main"/>
        <a:ln xmlns:a="http://schemas.openxmlformats.org/drawingml/2006/main" w="9525"/>
      </cdr:spPr>
      <cdr:style>
        <a:lnRef xmlns:a="http://schemas.openxmlformats.org/drawingml/2006/main" idx="1">
          <a:schemeClr val="accent2"/>
        </a:lnRef>
        <a:fillRef xmlns:a="http://schemas.openxmlformats.org/drawingml/2006/main" idx="3">
          <a:schemeClr val="accent2"/>
        </a:fillRef>
        <a:effectRef xmlns:a="http://schemas.openxmlformats.org/drawingml/2006/main" idx="2">
          <a:schemeClr val="accent2"/>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5160"/>
          </a:xfrm>
          <a:prstGeom prst="rect">
            <a:avLst/>
          </a:prstGeom>
        </p:spPr>
        <p:txBody>
          <a:bodyPr vert="horz" lIns="93031" tIns="46516" rIns="93031" bIns="46516" rtlCol="0"/>
          <a:lstStyle>
            <a:lvl1pPr algn="l">
              <a:defRPr sz="1200"/>
            </a:lvl1pPr>
          </a:lstStyle>
          <a:p>
            <a:endParaRPr lang="en-US"/>
          </a:p>
        </p:txBody>
      </p:sp>
      <p:sp>
        <p:nvSpPr>
          <p:cNvPr id="3" name="Date Placeholder 2"/>
          <p:cNvSpPr>
            <a:spLocks noGrp="1"/>
          </p:cNvSpPr>
          <p:nvPr>
            <p:ph type="dt" idx="1"/>
          </p:nvPr>
        </p:nvSpPr>
        <p:spPr>
          <a:xfrm>
            <a:off x="3970938" y="0"/>
            <a:ext cx="3037840" cy="465160"/>
          </a:xfrm>
          <a:prstGeom prst="rect">
            <a:avLst/>
          </a:prstGeom>
        </p:spPr>
        <p:txBody>
          <a:bodyPr vert="horz" lIns="93031" tIns="46516" rIns="93031" bIns="46516" rtlCol="0"/>
          <a:lstStyle>
            <a:lvl1pPr algn="r">
              <a:defRPr sz="1200"/>
            </a:lvl1pPr>
          </a:lstStyle>
          <a:p>
            <a:fld id="{403DA973-57CD-4D9A-9917-A0CD53D81C4E}" type="datetimeFigureOut">
              <a:rPr lang="en-US" smtClean="0"/>
              <a:t>5/28/2021</a:t>
            </a:fld>
            <a:endParaRPr lang="en-US"/>
          </a:p>
        </p:txBody>
      </p:sp>
      <p:sp>
        <p:nvSpPr>
          <p:cNvPr id="4" name="Slide Image Placeholder 3"/>
          <p:cNvSpPr>
            <a:spLocks noGrp="1" noRot="1" noChangeAspect="1"/>
          </p:cNvSpPr>
          <p:nvPr>
            <p:ph type="sldImg" idx="2"/>
          </p:nvPr>
        </p:nvSpPr>
        <p:spPr>
          <a:xfrm>
            <a:off x="723900" y="1158875"/>
            <a:ext cx="5562600" cy="3128963"/>
          </a:xfrm>
          <a:prstGeom prst="rect">
            <a:avLst/>
          </a:prstGeom>
          <a:noFill/>
          <a:ln w="12700">
            <a:solidFill>
              <a:prstClr val="black"/>
            </a:solidFill>
          </a:ln>
        </p:spPr>
        <p:txBody>
          <a:bodyPr vert="horz" lIns="93031" tIns="46516" rIns="93031" bIns="46516" rtlCol="0" anchor="ctr"/>
          <a:lstStyle/>
          <a:p>
            <a:endParaRPr lang="en-US"/>
          </a:p>
        </p:txBody>
      </p:sp>
      <p:sp>
        <p:nvSpPr>
          <p:cNvPr id="5" name="Notes Placeholder 4"/>
          <p:cNvSpPr>
            <a:spLocks noGrp="1"/>
          </p:cNvSpPr>
          <p:nvPr>
            <p:ph type="body" sz="quarter" idx="3"/>
          </p:nvPr>
        </p:nvSpPr>
        <p:spPr>
          <a:xfrm>
            <a:off x="701040" y="4461669"/>
            <a:ext cx="5608320" cy="3650456"/>
          </a:xfrm>
          <a:prstGeom prst="rect">
            <a:avLst/>
          </a:prstGeom>
        </p:spPr>
        <p:txBody>
          <a:bodyPr vert="horz" lIns="93031" tIns="46516" rIns="93031" bIns="46516"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05841"/>
            <a:ext cx="3037840" cy="465159"/>
          </a:xfrm>
          <a:prstGeom prst="rect">
            <a:avLst/>
          </a:prstGeom>
        </p:spPr>
        <p:txBody>
          <a:bodyPr vert="horz" lIns="93031" tIns="46516" rIns="93031" bIns="46516"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05841"/>
            <a:ext cx="3037840" cy="465159"/>
          </a:xfrm>
          <a:prstGeom prst="rect">
            <a:avLst/>
          </a:prstGeom>
        </p:spPr>
        <p:txBody>
          <a:bodyPr vert="horz" lIns="93031" tIns="46516" rIns="93031" bIns="46516" rtlCol="0" anchor="b"/>
          <a:lstStyle>
            <a:lvl1pPr algn="r">
              <a:defRPr sz="1200"/>
            </a:lvl1pPr>
          </a:lstStyle>
          <a:p>
            <a:fld id="{C37D0D7C-8322-4B07-887B-22C55E0D97A2}" type="slidenum">
              <a:rPr lang="en-US" smtClean="0"/>
              <a:t>‹#›</a:t>
            </a:fld>
            <a:endParaRPr lang="en-US"/>
          </a:p>
        </p:txBody>
      </p:sp>
    </p:spTree>
    <p:extLst>
      <p:ext uri="{BB962C8B-B14F-4D97-AF65-F5344CB8AC3E}">
        <p14:creationId xmlns:p14="http://schemas.microsoft.com/office/powerpoint/2010/main" val="810127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414338" y="695325"/>
            <a:ext cx="6181725" cy="347662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701040" y="4403725"/>
            <a:ext cx="5608320" cy="4171950"/>
          </a:xfrm>
          <a:prstGeom prst="rect">
            <a:avLst/>
          </a:prstGeom>
        </p:spPr>
        <p:txBody>
          <a:bodyPr spcFirstLastPara="1" wrap="square" lIns="93016" tIns="93016" rIns="93016" bIns="93016" anchor="t" anchorCtr="0">
            <a:noAutofit/>
          </a:bodyPr>
          <a:lstStyle/>
          <a:p>
            <a:r>
              <a:rPr lang="en-US" dirty="0" smtClean="0"/>
              <a:t>In</a:t>
            </a:r>
            <a:r>
              <a:rPr lang="en-US" baseline="0" dirty="0" smtClean="0"/>
              <a:t> the next minutes </a:t>
            </a:r>
            <a:r>
              <a:rPr lang="en-US" dirty="0" smtClean="0"/>
              <a:t>I will focus on basic</a:t>
            </a:r>
            <a:r>
              <a:rPr lang="en-US" baseline="0" dirty="0" smtClean="0"/>
              <a:t> library economics, precisely on how certain cataloging actions can generate efficiency across departments. It is about how reporting serials holding descriptions to OCLC affects ILL in an academic library with large legacy collection of periodicals. Despite its broad course-like title, no worries, there is no final exam to take!</a:t>
            </a:r>
            <a:endParaRPr dirty="0"/>
          </a:p>
        </p:txBody>
      </p:sp>
    </p:spTree>
    <p:extLst>
      <p:ext uri="{BB962C8B-B14F-4D97-AF65-F5344CB8AC3E}">
        <p14:creationId xmlns:p14="http://schemas.microsoft.com/office/powerpoint/2010/main" val="3731386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0311">
              <a:defRPr/>
            </a:pPr>
            <a:r>
              <a:rPr lang="en-US" baseline="0" dirty="0" smtClean="0"/>
              <a:t>Now a later development, </a:t>
            </a:r>
            <a:r>
              <a:rPr lang="en-US" baseline="0" dirty="0" smtClean="0"/>
              <a:t>if we have time. </a:t>
            </a:r>
          </a:p>
          <a:p>
            <a:pPr defTabSz="930311">
              <a:defRPr/>
            </a:pPr>
            <a:endParaRPr lang="en-US" dirty="0" smtClean="0"/>
          </a:p>
          <a:p>
            <a:pPr defTabSz="930311">
              <a:defRPr/>
            </a:pPr>
            <a:r>
              <a:rPr lang="en-US" dirty="0" smtClean="0"/>
              <a:t>It is widely</a:t>
            </a:r>
            <a:r>
              <a:rPr lang="en-US" baseline="0" dirty="0" smtClean="0"/>
              <a:t> accepted that u</a:t>
            </a:r>
            <a:r>
              <a:rPr lang="en-US" dirty="0" smtClean="0"/>
              <a:t>nsustainable price increase models and changes in usage patterns will lead to the breakup of Big Deal e-journals packages as we know them for two decades. </a:t>
            </a:r>
          </a:p>
          <a:p>
            <a:pPr defTabSz="930311">
              <a:defRPr/>
            </a:pPr>
            <a:endParaRPr lang="en-US" dirty="0" smtClean="0"/>
          </a:p>
          <a:p>
            <a:pPr defTabSz="930311">
              <a:defRPr/>
            </a:pPr>
            <a:r>
              <a:rPr lang="en-US" dirty="0" smtClean="0"/>
              <a:t>UVM successfully</a:t>
            </a:r>
            <a:r>
              <a:rPr lang="en-US" baseline="0" dirty="0" smtClean="0"/>
              <a:t> </a:t>
            </a:r>
            <a:r>
              <a:rPr lang="en-US" dirty="0" smtClean="0"/>
              <a:t>cancelled</a:t>
            </a:r>
            <a:r>
              <a:rPr lang="en-US" baseline="0" dirty="0" smtClean="0"/>
              <a:t> the Elsevier Freedom Collection at the end of 2020, which means lost access to issues starting Jan 2021 for 2237 academic research titles, and need to find alternatives. </a:t>
            </a:r>
            <a:endParaRPr lang="en-US" baseline="0" dirty="0" smtClean="0"/>
          </a:p>
          <a:p>
            <a:pPr defTabSz="930311">
              <a:defRPr/>
            </a:pPr>
            <a:endParaRPr lang="en-US" baseline="0" dirty="0" smtClean="0"/>
          </a:p>
          <a:p>
            <a:pPr defTabSz="930311">
              <a:defRPr/>
            </a:pPr>
            <a:r>
              <a:rPr lang="en-US" baseline="0" dirty="0" smtClean="0"/>
              <a:t>The Elsevier cancellation brought about an </a:t>
            </a:r>
            <a:r>
              <a:rPr lang="en-US" dirty="0" smtClean="0"/>
              <a:t>immediate increase of the demand for borrowing articles</a:t>
            </a:r>
            <a:r>
              <a:rPr lang="en-US" baseline="0" dirty="0" smtClean="0"/>
              <a:t> from other libraries, and increased reliance in ILL. </a:t>
            </a:r>
            <a:endParaRPr lang="en-US" dirty="0" smtClean="0"/>
          </a:p>
          <a:p>
            <a:pPr defTabSz="930311">
              <a:defRPr/>
            </a:pPr>
            <a:endParaRPr lang="en-US" baseline="0" dirty="0" smtClean="0"/>
          </a:p>
          <a:p>
            <a:pPr defTabSz="930311">
              <a:defRPr/>
            </a:pPr>
            <a:r>
              <a:rPr lang="en-US" dirty="0" smtClean="0"/>
              <a:t>In</a:t>
            </a:r>
            <a:r>
              <a:rPr lang="en-US" baseline="0" dirty="0" smtClean="0"/>
              <a:t> conclusion, t</a:t>
            </a:r>
            <a:r>
              <a:rPr lang="en-US" dirty="0" smtClean="0"/>
              <a:t>he implementation of LHRs for print serials, paired with a full deletion of holdings for e-journals from </a:t>
            </a:r>
            <a:r>
              <a:rPr lang="en-US" dirty="0" err="1" smtClean="0"/>
              <a:t>WorldCat</a:t>
            </a:r>
            <a:r>
              <a:rPr lang="en-US" dirty="0" smtClean="0"/>
              <a:t> proved</a:t>
            </a:r>
            <a:r>
              <a:rPr lang="en-US" baseline="0" dirty="0" smtClean="0"/>
              <a:t> to be</a:t>
            </a:r>
            <a:r>
              <a:rPr lang="en-US" dirty="0" smtClean="0"/>
              <a:t> cataloging actions that reduced the volume of incoming lending requests and created</a:t>
            </a:r>
            <a:r>
              <a:rPr lang="en-US" baseline="0" dirty="0" smtClean="0"/>
              <a:t> conditions for repurposing staff time to deal with Big Deal cancellations.</a:t>
            </a:r>
            <a:endParaRPr lang="en-US" dirty="0" smtClean="0"/>
          </a:p>
          <a:p>
            <a:pPr defTabSz="930311">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10</a:t>
            </a:fld>
            <a:endParaRPr lang="en-US"/>
          </a:p>
        </p:txBody>
      </p:sp>
    </p:spTree>
    <p:extLst>
      <p:ext uri="{BB962C8B-B14F-4D97-AF65-F5344CB8AC3E}">
        <p14:creationId xmlns:p14="http://schemas.microsoft.com/office/powerpoint/2010/main" val="6759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37D0D7C-8322-4B07-887B-22C55E0D97A2}" type="slidenum">
              <a:rPr lang="en-US" smtClean="0"/>
              <a:t>11</a:t>
            </a:fld>
            <a:endParaRPr lang="en-US"/>
          </a:p>
        </p:txBody>
      </p:sp>
    </p:spTree>
    <p:extLst>
      <p:ext uri="{BB962C8B-B14F-4D97-AF65-F5344CB8AC3E}">
        <p14:creationId xmlns:p14="http://schemas.microsoft.com/office/powerpoint/2010/main" val="1742218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0311">
              <a:defRPr/>
            </a:pPr>
            <a:r>
              <a:rPr lang="en-US" baseline="0" dirty="0" smtClean="0"/>
              <a:t>This is a talk about an outcome of a Data Sync project (</a:t>
            </a:r>
            <a:r>
              <a:rPr lang="en-US" dirty="0" smtClean="0"/>
              <a:t>also known as Reclamation)</a:t>
            </a:r>
            <a:r>
              <a:rPr lang="en-US" baseline="0" dirty="0" smtClean="0"/>
              <a:t> at University of Vermont Libraries in 2018. </a:t>
            </a:r>
          </a:p>
          <a:p>
            <a:pPr defTabSz="930311">
              <a:defRPr/>
            </a:pPr>
            <a:endParaRPr lang="en-US" baseline="0" dirty="0" smtClean="0"/>
          </a:p>
          <a:p>
            <a:pPr defTabSz="930311">
              <a:defRPr/>
            </a:pPr>
            <a:r>
              <a:rPr lang="en-US" dirty="0" smtClean="0"/>
              <a:t>What is Data Sync? It</a:t>
            </a:r>
            <a:r>
              <a:rPr lang="en-US" baseline="0" dirty="0" smtClean="0"/>
              <a:t> is a tool that c</a:t>
            </a:r>
            <a:r>
              <a:rPr lang="en-US" dirty="0" smtClean="0"/>
              <a:t>ompares library’s bibliographic records</a:t>
            </a:r>
            <a:r>
              <a:rPr lang="en-US" baseline="0" dirty="0" smtClean="0"/>
              <a:t> </a:t>
            </a:r>
            <a:r>
              <a:rPr lang="en-US" dirty="0" smtClean="0"/>
              <a:t>against master records in OCLC and manages the local holdings on the matching records in </a:t>
            </a:r>
            <a:r>
              <a:rPr lang="en-US" dirty="0" err="1" smtClean="0"/>
              <a:t>WorldCat</a:t>
            </a:r>
            <a:r>
              <a:rPr lang="en-US" dirty="0" smtClean="0"/>
              <a:t>.</a:t>
            </a:r>
            <a:r>
              <a:rPr lang="en-US" baseline="0" dirty="0" smtClean="0"/>
              <a:t> As a result, the </a:t>
            </a:r>
            <a:r>
              <a:rPr lang="en-US" dirty="0" smtClean="0"/>
              <a:t>institutional symbol is confirmed, added or removed from records in </a:t>
            </a:r>
            <a:r>
              <a:rPr lang="en-US" dirty="0" err="1" smtClean="0"/>
              <a:t>WorldCat</a:t>
            </a:r>
            <a:r>
              <a:rPr lang="en-US" dirty="0" smtClean="0"/>
              <a:t>.</a:t>
            </a:r>
          </a:p>
          <a:p>
            <a:pPr defTabSz="930311">
              <a:defRPr/>
            </a:pPr>
            <a:endParaRPr lang="en-US" dirty="0" smtClean="0"/>
          </a:p>
          <a:p>
            <a:pPr defTabSz="930311">
              <a:defRPr/>
            </a:pPr>
            <a:r>
              <a:rPr lang="en-US" dirty="0" smtClean="0"/>
              <a:t>Why Data Sync</a:t>
            </a:r>
            <a:r>
              <a:rPr lang="en-US" baseline="0" dirty="0" smtClean="0"/>
              <a:t>? </a:t>
            </a:r>
            <a:r>
              <a:rPr lang="en-US" dirty="0" smtClean="0"/>
              <a:t>My</a:t>
            </a:r>
            <a:r>
              <a:rPr lang="en-US" baseline="0" dirty="0" smtClean="0"/>
              <a:t> institution never did such a comprehensive tune-up of its holdings in </a:t>
            </a:r>
            <a:r>
              <a:rPr lang="en-US" baseline="0" dirty="0" err="1" smtClean="0"/>
              <a:t>WorldCat</a:t>
            </a:r>
            <a:r>
              <a:rPr lang="en-US" baseline="0" dirty="0" smtClean="0"/>
              <a:t>; it was necessary and long overdue. Among reasons to do Data Sync: </a:t>
            </a:r>
            <a:r>
              <a:rPr lang="en-US" dirty="0" smtClean="0"/>
              <a:t>our serials holdings in </a:t>
            </a:r>
            <a:r>
              <a:rPr lang="en-US" dirty="0" err="1" smtClean="0"/>
              <a:t>WorldCat</a:t>
            </a:r>
            <a:r>
              <a:rPr lang="en-US" dirty="0" smtClean="0"/>
              <a:t> represented solely at title level, and there was a pervasive format</a:t>
            </a:r>
            <a:r>
              <a:rPr lang="en-US" baseline="0" dirty="0" smtClean="0"/>
              <a:t> misrepresentation</a:t>
            </a:r>
            <a:r>
              <a:rPr lang="en-US" dirty="0" smtClean="0"/>
              <a:t>.</a:t>
            </a:r>
          </a:p>
          <a:p>
            <a:pPr defTabSz="930311">
              <a:defRPr/>
            </a:pPr>
            <a:endParaRPr lang="en-US" dirty="0" smtClean="0"/>
          </a:p>
          <a:p>
            <a:pPr defTabSz="930311">
              <a:defRPr/>
            </a:pPr>
            <a:r>
              <a:rPr lang="en-US" dirty="0" smtClean="0"/>
              <a:t>Through processing, OCLC scans and deletes all</a:t>
            </a:r>
            <a:r>
              <a:rPr lang="en-US" baseline="0" dirty="0" smtClean="0"/>
              <a:t> the existing</a:t>
            </a:r>
            <a:r>
              <a:rPr lang="en-US" dirty="0" smtClean="0"/>
              <a:t> library holdings set</a:t>
            </a:r>
            <a:r>
              <a:rPr lang="en-US" baseline="0" dirty="0" smtClean="0"/>
              <a:t> over time in </a:t>
            </a:r>
            <a:r>
              <a:rPr lang="en-US" baseline="0" dirty="0" err="1" smtClean="0"/>
              <a:t>WorldCat</a:t>
            </a:r>
            <a:r>
              <a:rPr lang="en-US" baseline="0" dirty="0" smtClean="0"/>
              <a:t>,</a:t>
            </a:r>
            <a:r>
              <a:rPr lang="en-US" dirty="0" smtClean="0"/>
              <a:t> and reinstates</a:t>
            </a:r>
            <a:r>
              <a:rPr lang="en-US" baseline="0" dirty="0" smtClean="0"/>
              <a:t> them correctly. </a:t>
            </a:r>
            <a:endParaRPr lang="en-US" dirty="0" smtClean="0"/>
          </a:p>
          <a:p>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2</a:t>
            </a:fld>
            <a:endParaRPr lang="en-US"/>
          </a:p>
        </p:txBody>
      </p:sp>
    </p:spTree>
    <p:extLst>
      <p:ext uri="{BB962C8B-B14F-4D97-AF65-F5344CB8AC3E}">
        <p14:creationId xmlns:p14="http://schemas.microsoft.com/office/powerpoint/2010/main" val="658079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upload of LHRs is run as </a:t>
            </a:r>
            <a:r>
              <a:rPr lang="en-US" dirty="0" smtClean="0"/>
              <a:t>a separate Data Sync collection in OCLC </a:t>
            </a:r>
            <a:r>
              <a:rPr lang="en-US" dirty="0" err="1" smtClean="0"/>
              <a:t>WorldShare</a:t>
            </a:r>
            <a:r>
              <a:rPr lang="en-US" dirty="0" smtClean="0"/>
              <a:t> Management Services.</a:t>
            </a:r>
          </a:p>
          <a:p>
            <a:endParaRPr lang="en-US" dirty="0" smtClean="0"/>
          </a:p>
          <a:p>
            <a:r>
              <a:rPr lang="en-US" dirty="0" smtClean="0"/>
              <a:t>LHR</a:t>
            </a:r>
            <a:r>
              <a:rPr lang="en-US" baseline="0" dirty="0" smtClean="0"/>
              <a:t> statements are attached to the corresponding serials bibliographic records in </a:t>
            </a:r>
            <a:r>
              <a:rPr lang="en-US" baseline="0" dirty="0" err="1" smtClean="0"/>
              <a:t>WorldCat</a:t>
            </a:r>
            <a:r>
              <a:rPr lang="en-US" baseline="0" dirty="0" smtClean="0"/>
              <a:t>, and provide users with information on volumes/issues of a serial held.</a:t>
            </a:r>
            <a:endParaRPr lang="en-US" dirty="0" smtClean="0"/>
          </a:p>
          <a:p>
            <a:endParaRPr lang="en-US" dirty="0" smtClean="0"/>
          </a:p>
          <a:p>
            <a:r>
              <a:rPr lang="en-US" dirty="0" smtClean="0"/>
              <a:t>In order for</a:t>
            </a:r>
            <a:r>
              <a:rPr lang="en-US" baseline="0" dirty="0" smtClean="0"/>
              <a:t> OCLC to upload LHRs, these have to be compliant with the ANSI/NISO protocols.</a:t>
            </a:r>
            <a:endParaRPr lang="en-US" dirty="0" smtClean="0"/>
          </a:p>
          <a:p>
            <a:endParaRPr lang="en-US" dirty="0" smtClean="0"/>
          </a:p>
        </p:txBody>
      </p:sp>
      <p:sp>
        <p:nvSpPr>
          <p:cNvPr id="4" name="Slide Number Placeholder 3"/>
          <p:cNvSpPr>
            <a:spLocks noGrp="1"/>
          </p:cNvSpPr>
          <p:nvPr>
            <p:ph type="sldNum" sz="quarter" idx="10"/>
          </p:nvPr>
        </p:nvSpPr>
        <p:spPr/>
        <p:txBody>
          <a:bodyPr/>
          <a:lstStyle/>
          <a:p>
            <a:fld id="{B1D5496F-F5E2-4F51-9423-3A5DBE9BDDA3}" type="slidenum">
              <a:rPr lang="en-US" smtClean="0"/>
              <a:t>3</a:t>
            </a:fld>
            <a:endParaRPr lang="en-US"/>
          </a:p>
        </p:txBody>
      </p:sp>
    </p:spTree>
    <p:extLst>
      <p:ext uri="{BB962C8B-B14F-4D97-AF65-F5344CB8AC3E}">
        <p14:creationId xmlns:p14="http://schemas.microsoft.com/office/powerpoint/2010/main" val="1120935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uploaded to OCLC</a:t>
            </a:r>
            <a:r>
              <a:rPr lang="en-US" baseline="0" dirty="0" smtClean="0"/>
              <a:t> of </a:t>
            </a:r>
            <a:r>
              <a:rPr lang="en-US" dirty="0" smtClean="0"/>
              <a:t>all LHRs</a:t>
            </a:r>
            <a:r>
              <a:rPr lang="en-US" baseline="0" dirty="0" smtClean="0"/>
              <a:t> </a:t>
            </a:r>
            <a:r>
              <a:rPr lang="en-US" dirty="0" smtClean="0"/>
              <a:t>for print and microfilm serials (everything encoded as serial in the local catalog, i.e.,</a:t>
            </a:r>
            <a:r>
              <a:rPr lang="en-US" baseline="0" dirty="0" smtClean="0"/>
              <a:t> </a:t>
            </a:r>
            <a:r>
              <a:rPr lang="en-US" dirty="0" smtClean="0"/>
              <a:t>journals,</a:t>
            </a:r>
            <a:r>
              <a:rPr lang="en-US" baseline="0" dirty="0" smtClean="0"/>
              <a:t> magazines, newspapers, monographic series)</a:t>
            </a:r>
            <a:r>
              <a:rPr lang="en-US" dirty="0" smtClean="0"/>
              <a:t>.</a:t>
            </a:r>
          </a:p>
          <a:p>
            <a:endParaRPr lang="en-US" dirty="0" smtClean="0"/>
          </a:p>
          <a:p>
            <a:r>
              <a:rPr lang="en-US" dirty="0" smtClean="0"/>
              <a:t>The</a:t>
            </a:r>
            <a:r>
              <a:rPr lang="en-US" baseline="0" dirty="0" smtClean="0"/>
              <a:t> d</a:t>
            </a:r>
            <a:r>
              <a:rPr lang="en-US" dirty="0" smtClean="0"/>
              <a:t>eletion</a:t>
            </a:r>
            <a:r>
              <a:rPr lang="en-US" baseline="0" dirty="0" smtClean="0"/>
              <a:t> </a:t>
            </a:r>
            <a:r>
              <a:rPr lang="en-US" dirty="0" smtClean="0"/>
              <a:t>of e-journals holdings from </a:t>
            </a:r>
            <a:r>
              <a:rPr lang="en-US" dirty="0" err="1" smtClean="0"/>
              <a:t>WorldCat</a:t>
            </a:r>
            <a:r>
              <a:rPr lang="en-US" baseline="0" dirty="0" smtClean="0"/>
              <a:t> was necessary as they became vastly inaccurate over time. Why inaccurate? Because electronic format was many times misleadingly reported as print. SFX </a:t>
            </a:r>
            <a:r>
              <a:rPr lang="en-US" baseline="0" dirty="0" err="1" smtClean="0"/>
              <a:t>KnowledgeBase</a:t>
            </a:r>
            <a:r>
              <a:rPr lang="en-US" baseline="0" dirty="0" smtClean="0"/>
              <a:t> and </a:t>
            </a:r>
            <a:r>
              <a:rPr lang="en-US" baseline="0" dirty="0" err="1" smtClean="0"/>
              <a:t>MARCIt</a:t>
            </a:r>
            <a:r>
              <a:rPr lang="en-US" baseline="0" dirty="0" smtClean="0"/>
              <a:t>! service, used for the local e-journals holdings management and digital access, frequently linked e-journals to the best CONSER record available in OCLC, which often times was the one for print.  </a:t>
            </a:r>
          </a:p>
          <a:p>
            <a:endParaRPr lang="en-US" baseline="0" dirty="0" smtClean="0"/>
          </a:p>
          <a:p>
            <a:pPr defTabSz="930311">
              <a:defRPr/>
            </a:pPr>
            <a:r>
              <a:rPr lang="en-US" dirty="0" smtClean="0"/>
              <a:t>A number of 16,835 serials titles in tangible formats, print or microform, were reported to OCLC in May 2018.</a:t>
            </a:r>
            <a:r>
              <a:rPr lang="en-US" baseline="0" dirty="0" smtClean="0"/>
              <a:t> The display of LHRs in </a:t>
            </a:r>
            <a:r>
              <a:rPr lang="en-US" baseline="0" dirty="0" err="1" smtClean="0"/>
              <a:t>WorldCat</a:t>
            </a:r>
            <a:r>
              <a:rPr lang="en-US" baseline="0" dirty="0" smtClean="0"/>
              <a:t> went into effect immediately, and the results were visible starting with June statistics.</a:t>
            </a:r>
          </a:p>
          <a:p>
            <a:pPr defTabSz="930311">
              <a:defRPr/>
            </a:pPr>
            <a:endParaRPr lang="en-US" baseline="0" dirty="0" smtClean="0"/>
          </a:p>
          <a:p>
            <a:pPr defTabSz="930311">
              <a:defRPr/>
            </a:pPr>
            <a:r>
              <a:rPr lang="en-US" baseline="0" dirty="0" smtClean="0"/>
              <a:t>This is how the local holdings display in </a:t>
            </a:r>
            <a:r>
              <a:rPr lang="en-US" baseline="0" dirty="0" err="1" smtClean="0"/>
              <a:t>WorldCat</a:t>
            </a:r>
            <a:r>
              <a:rPr lang="en-US" baseline="0"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4</a:t>
            </a:fld>
            <a:endParaRPr lang="en-US"/>
          </a:p>
        </p:txBody>
      </p:sp>
    </p:spTree>
    <p:extLst>
      <p:ext uri="{BB962C8B-B14F-4D97-AF65-F5344CB8AC3E}">
        <p14:creationId xmlns:p14="http://schemas.microsoft.com/office/powerpoint/2010/main" val="40978427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impact was instantly noticed in the lender’s side of ILL.</a:t>
            </a:r>
          </a:p>
          <a:p>
            <a:endParaRPr lang="en-US" dirty="0" smtClean="0"/>
          </a:p>
          <a:p>
            <a:r>
              <a:rPr lang="en-US" dirty="0" smtClean="0"/>
              <a:t>Here is the graphic</a:t>
            </a:r>
            <a:r>
              <a:rPr lang="en-US" baseline="0" dirty="0" smtClean="0"/>
              <a:t> </a:t>
            </a:r>
            <a:r>
              <a:rPr lang="en-US" dirty="0" smtClean="0"/>
              <a:t>evolution</a:t>
            </a:r>
            <a:r>
              <a:rPr lang="en-US" baseline="0" dirty="0" smtClean="0"/>
              <a:t> of lending volume over a period that includes the Data Sync reference point, that is, May/June 2018. The biggest drop happened around the date of the LHR upload, followed by a stabilization of lending volume at a much lower level than before. Why did this happen? Primarily because the borrowers were now able to submit their requests by checking first our description statements, instead of just guessing whether or not we might have the issue they were looking for. </a:t>
            </a:r>
          </a:p>
        </p:txBody>
      </p:sp>
      <p:sp>
        <p:nvSpPr>
          <p:cNvPr id="4" name="Slide Number Placeholder 3"/>
          <p:cNvSpPr>
            <a:spLocks noGrp="1"/>
          </p:cNvSpPr>
          <p:nvPr>
            <p:ph type="sldNum" sz="quarter" idx="10"/>
          </p:nvPr>
        </p:nvSpPr>
        <p:spPr/>
        <p:txBody>
          <a:bodyPr/>
          <a:lstStyle/>
          <a:p>
            <a:fld id="{C37D0D7C-8322-4B07-887B-22C55E0D97A2}" type="slidenum">
              <a:rPr lang="en-US" smtClean="0"/>
              <a:t>5</a:t>
            </a:fld>
            <a:endParaRPr lang="en-US"/>
          </a:p>
        </p:txBody>
      </p:sp>
    </p:spTree>
    <p:extLst>
      <p:ext uri="{BB962C8B-B14F-4D97-AF65-F5344CB8AC3E}">
        <p14:creationId xmlns:p14="http://schemas.microsoft.com/office/powerpoint/2010/main" val="713176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a:t>
            </a:r>
            <a:r>
              <a:rPr lang="en-US" baseline="0" dirty="0" smtClean="0"/>
              <a:t> h</a:t>
            </a:r>
            <a:r>
              <a:rPr lang="en-US" dirty="0" smtClean="0"/>
              <a:t>ere</a:t>
            </a:r>
            <a:r>
              <a:rPr lang="en-US" baseline="0" dirty="0" smtClean="0"/>
              <a:t> is the evolution of lending requests for serials over the same period. There are two lines in the graphic, the electronic format, in green, respectively print, in blue. </a:t>
            </a:r>
          </a:p>
          <a:p>
            <a:endParaRPr lang="en-US" baseline="0" dirty="0" smtClean="0"/>
          </a:p>
          <a:p>
            <a:r>
              <a:rPr lang="en-US" baseline="0" dirty="0" smtClean="0"/>
              <a:t>While the requests for e-serials in OCLC ceased entirely after June 2018 (the green color line) because of their removal from </a:t>
            </a:r>
            <a:r>
              <a:rPr lang="en-US" baseline="0" dirty="0" err="1" smtClean="0"/>
              <a:t>WorldCat</a:t>
            </a:r>
            <a:r>
              <a:rPr lang="en-US" baseline="0" dirty="0" smtClean="0"/>
              <a:t>, the blue line tells a different story. Firstly, the borrowers looking for print prefer using OCLC resource sharing, because they already have other more efficient pathways to borrow exclusively e-serials, such as </a:t>
            </a:r>
            <a:r>
              <a:rPr lang="en-US" baseline="0" dirty="0" err="1" smtClean="0"/>
              <a:t>RapidILL</a:t>
            </a:r>
            <a:r>
              <a:rPr lang="en-US" baseline="0" dirty="0" smtClean="0"/>
              <a:t>. Secondly, the dramatic drop of print serials requests accounts for how much a difference the detailed description of holdings can make when it comes to selecting lenders to borrow articles from. </a:t>
            </a:r>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6</a:t>
            </a:fld>
            <a:endParaRPr lang="en-US"/>
          </a:p>
        </p:txBody>
      </p:sp>
    </p:spTree>
    <p:extLst>
      <p:ext uri="{BB962C8B-B14F-4D97-AF65-F5344CB8AC3E}">
        <p14:creationId xmlns:p14="http://schemas.microsoft.com/office/powerpoint/2010/main" val="1485709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These tables present the serials requests numbers in the month prior to implementing LHRs, respectively after. The average decrease of </a:t>
            </a:r>
            <a:r>
              <a:rPr lang="en-US" baseline="0" smtClean="0"/>
              <a:t>the volume is </a:t>
            </a:r>
            <a:r>
              <a:rPr lang="en-US" baseline="0" dirty="0" smtClean="0"/>
              <a:t>more than 8 times. </a:t>
            </a:r>
          </a:p>
          <a:p>
            <a:endParaRPr lang="en-US" baseline="0" dirty="0" smtClean="0"/>
          </a:p>
          <a:p>
            <a:r>
              <a:rPr lang="en-US" baseline="0" dirty="0" smtClean="0"/>
              <a:t>In the lower side of the slide is the downward pattern of serials requests, confirmed by a comparison between a specific month before Data Sync and the same month a year later, in which the decrease is about 14 times.</a:t>
            </a:r>
            <a:endParaRPr lang="en-US" dirty="0"/>
          </a:p>
        </p:txBody>
      </p:sp>
      <p:sp>
        <p:nvSpPr>
          <p:cNvPr id="4" name="Slide Number Placeholder 3"/>
          <p:cNvSpPr>
            <a:spLocks noGrp="1"/>
          </p:cNvSpPr>
          <p:nvPr>
            <p:ph type="sldNum" sz="quarter" idx="10"/>
          </p:nvPr>
        </p:nvSpPr>
        <p:spPr/>
        <p:txBody>
          <a:bodyPr/>
          <a:lstStyle/>
          <a:p>
            <a:fld id="{B1D5496F-F5E2-4F51-9423-3A5DBE9BDDA3}" type="slidenum">
              <a:rPr lang="en-US" smtClean="0"/>
              <a:t>7</a:t>
            </a:fld>
            <a:endParaRPr lang="en-US"/>
          </a:p>
        </p:txBody>
      </p:sp>
    </p:spTree>
    <p:extLst>
      <p:ext uri="{BB962C8B-B14F-4D97-AF65-F5344CB8AC3E}">
        <p14:creationId xmlns:p14="http://schemas.microsoft.com/office/powerpoint/2010/main" val="37192127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 effect</a:t>
            </a:r>
            <a:r>
              <a:rPr lang="en-US" baseline="0" dirty="0" smtClean="0"/>
              <a:t>: t</a:t>
            </a:r>
            <a:r>
              <a:rPr lang="en-US" dirty="0" smtClean="0"/>
              <a:t>he doubling of the ILL fill</a:t>
            </a:r>
            <a:r>
              <a:rPr lang="en-US" baseline="0" dirty="0" smtClean="0"/>
              <a:t> rate</a:t>
            </a:r>
            <a:r>
              <a:rPr lang="en-US" dirty="0" smtClean="0"/>
              <a:t>. This went from under 25%, in</a:t>
            </a:r>
            <a:r>
              <a:rPr lang="en-US" baseline="0" dirty="0" smtClean="0"/>
              <a:t> the period preceding </a:t>
            </a:r>
            <a:r>
              <a:rPr lang="en-US" dirty="0" smtClean="0"/>
              <a:t>May</a:t>
            </a:r>
            <a:r>
              <a:rPr lang="en-US" baseline="0" dirty="0" smtClean="0"/>
              <a:t> 2018, to over 55% immediately after and going higher (the maximum 75% was reached in October 2018). Here is represented a period of 18 months. Much of the unfilled rate before Data Sync was mainly due to actual unavailability of the requested resource (“lacking” issue/volume or “title not owned”). The statistics for 2019 and 2020 show a steady average fill rate of 75%.</a:t>
            </a:r>
          </a:p>
          <a:p>
            <a:endParaRPr lang="en-US" baseline="0" dirty="0" smtClean="0"/>
          </a:p>
          <a:p>
            <a:pPr defTabSz="930311">
              <a:defRPr/>
            </a:pPr>
            <a:r>
              <a:rPr lang="en-US" baseline="0" dirty="0" smtClean="0"/>
              <a:t>[To mention that aside from the lending requests received via OCLC, a much higher number is coming through a separate channel, </a:t>
            </a:r>
            <a:r>
              <a:rPr lang="en-US" baseline="0" dirty="0" err="1" smtClean="0"/>
              <a:t>RapidILL</a:t>
            </a:r>
            <a:r>
              <a:rPr lang="en-US" baseline="0" dirty="0" smtClean="0"/>
              <a:t>, for which holdings are reported separately. The difference between the two is not only by scope, but the fill rate as well. </a:t>
            </a:r>
            <a:r>
              <a:rPr lang="en-US" baseline="0" dirty="0" err="1" smtClean="0"/>
              <a:t>RapidILL</a:t>
            </a:r>
            <a:r>
              <a:rPr lang="en-US" baseline="0" dirty="0" smtClean="0"/>
              <a:t> had a traditionally fill rate between 75-85%, in fact the same as in OCLC in the period following Data Sync.]</a:t>
            </a:r>
            <a:endParaRPr lang="en-US" dirty="0" smtClean="0"/>
          </a:p>
          <a:p>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8</a:t>
            </a:fld>
            <a:endParaRPr lang="en-US"/>
          </a:p>
        </p:txBody>
      </p:sp>
    </p:spTree>
    <p:extLst>
      <p:ext uri="{BB962C8B-B14F-4D97-AF65-F5344CB8AC3E}">
        <p14:creationId xmlns:p14="http://schemas.microsoft.com/office/powerpoint/2010/main" val="41740846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An added benefit of the LHRs is the staff time saving, very important aspect if productivity matters in an organization. The error-reporting procedure </a:t>
            </a:r>
            <a:r>
              <a:rPr lang="en-US" dirty="0" smtClean="0"/>
              <a:t>for</a:t>
            </a:r>
            <a:r>
              <a:rPr lang="en-US" baseline="0" dirty="0" smtClean="0"/>
              <a:t> </a:t>
            </a:r>
            <a:r>
              <a:rPr lang="en-US" dirty="0" smtClean="0"/>
              <a:t>troubleshooting holdings of both print and e-journals, initiated by ILL staff,</a:t>
            </a:r>
            <a:r>
              <a:rPr lang="en-US" baseline="0" dirty="0" smtClean="0"/>
              <a:t> completely died out. The time-consuming procedure of reporting errors to Acquisition and Cataloging department, checking subscriptions status, coverages, and fixing the problem on a piecemeal-basis is gone. </a:t>
            </a:r>
          </a:p>
          <a:p>
            <a:endParaRPr lang="en-US" baseline="0" dirty="0" smtClean="0"/>
          </a:p>
          <a:p>
            <a:r>
              <a:rPr lang="en-US" baseline="0" dirty="0" smtClean="0"/>
              <a:t>Ultimately, this resulted in a significant time saving for both ILL and cataloging staff. </a:t>
            </a:r>
            <a:endParaRPr lang="en-US" dirty="0"/>
          </a:p>
        </p:txBody>
      </p:sp>
      <p:sp>
        <p:nvSpPr>
          <p:cNvPr id="4" name="Slide Number Placeholder 3"/>
          <p:cNvSpPr>
            <a:spLocks noGrp="1"/>
          </p:cNvSpPr>
          <p:nvPr>
            <p:ph type="sldNum" sz="quarter" idx="10"/>
          </p:nvPr>
        </p:nvSpPr>
        <p:spPr/>
        <p:txBody>
          <a:bodyPr/>
          <a:lstStyle/>
          <a:p>
            <a:fld id="{C37D0D7C-8322-4B07-887B-22C55E0D97A2}" type="slidenum">
              <a:rPr lang="en-US" smtClean="0"/>
              <a:t>9</a:t>
            </a:fld>
            <a:endParaRPr lang="en-US"/>
          </a:p>
        </p:txBody>
      </p:sp>
    </p:spTree>
    <p:extLst>
      <p:ext uri="{BB962C8B-B14F-4D97-AF65-F5344CB8AC3E}">
        <p14:creationId xmlns:p14="http://schemas.microsoft.com/office/powerpoint/2010/main" val="2261711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FA1823-6C04-40E0-98D4-D0E7016B44F5}"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2277382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A1823-6C04-40E0-98D4-D0E7016B44F5}"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1139863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A1823-6C04-40E0-98D4-D0E7016B44F5}"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3993423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8"/>
        <p:cNvGrpSpPr/>
        <p:nvPr/>
      </p:nvGrpSpPr>
      <p:grpSpPr>
        <a:xfrm>
          <a:off x="0" y="0"/>
          <a:ext cx="0" cy="0"/>
          <a:chOff x="0" y="0"/>
          <a:chExt cx="0" cy="0"/>
        </a:xfrm>
      </p:grpSpPr>
      <p:sp>
        <p:nvSpPr>
          <p:cNvPr id="20" name="Google Shape;20;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22" name="Google Shape;22;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87552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FA1823-6C04-40E0-98D4-D0E7016B44F5}"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2633676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7FA1823-6C04-40E0-98D4-D0E7016B44F5}" type="datetimeFigureOut">
              <a:rPr lang="en-US" smtClean="0"/>
              <a:t>5/28/2021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3112068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FA1823-6C04-40E0-98D4-D0E7016B44F5}" type="datetimeFigureOut">
              <a:rPr lang="en-US" smtClean="0"/>
              <a:t>5/28/2021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2376443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FA1823-6C04-40E0-98D4-D0E7016B44F5}" type="datetimeFigureOut">
              <a:rPr lang="en-US" smtClean="0"/>
              <a:t>5/28/2021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42149101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FA1823-6C04-40E0-98D4-D0E7016B44F5}" type="datetimeFigureOut">
              <a:rPr lang="en-US" smtClean="0"/>
              <a:t>5/28/2021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1159474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FA1823-6C04-40E0-98D4-D0E7016B44F5}" type="datetimeFigureOut">
              <a:rPr lang="en-US" smtClean="0"/>
              <a:t>5/28/2021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2740493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FA1823-6C04-40E0-98D4-D0E7016B44F5}" type="datetimeFigureOut">
              <a:rPr lang="en-US" smtClean="0"/>
              <a:t>5/28/2021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2453625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FA1823-6C04-40E0-98D4-D0E7016B44F5}" type="datetimeFigureOut">
              <a:rPr lang="en-US" smtClean="0"/>
              <a:t>5/28/2021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B4E4D6-3CA8-4D39-A4B1-50D661070EDE}" type="slidenum">
              <a:rPr lang="en-US" smtClean="0"/>
              <a:t>‹#›</a:t>
            </a:fld>
            <a:endParaRPr lang="en-US"/>
          </a:p>
        </p:txBody>
      </p:sp>
    </p:spTree>
    <p:extLst>
      <p:ext uri="{BB962C8B-B14F-4D97-AF65-F5344CB8AC3E}">
        <p14:creationId xmlns:p14="http://schemas.microsoft.com/office/powerpoint/2010/main" val="163859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A1823-6C04-40E0-98D4-D0E7016B44F5}" type="datetimeFigureOut">
              <a:rPr lang="en-US" smtClean="0"/>
              <a:t>5/28/2021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B4E4D6-3CA8-4D39-A4B1-50D661070EDE}" type="slidenum">
              <a:rPr lang="en-US" smtClean="0"/>
              <a:t>‹#›</a:t>
            </a:fld>
            <a:endParaRPr lang="en-US"/>
          </a:p>
        </p:txBody>
      </p:sp>
    </p:spTree>
    <p:extLst>
      <p:ext uri="{BB962C8B-B14F-4D97-AF65-F5344CB8AC3E}">
        <p14:creationId xmlns:p14="http://schemas.microsoft.com/office/powerpoint/2010/main" val="1730436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1.png"/><Relationship Id="rId18" Type="http://schemas.openxmlformats.org/officeDocument/2006/relationships/diagramColors" Target="../diagrams/colors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openxmlformats.org/officeDocument/2006/relationships/diagramQuickStyle" Target="../diagrams/quickStyle3.xml"/><Relationship Id="rId2" Type="http://schemas.openxmlformats.org/officeDocument/2006/relationships/notesSlide" Target="../notesSlides/notesSlide1.xml"/><Relationship Id="rId16" Type="http://schemas.openxmlformats.org/officeDocument/2006/relationships/diagramLayout" Target="../diagrams/layout3.xml"/><Relationship Id="rId1" Type="http://schemas.openxmlformats.org/officeDocument/2006/relationships/slideLayout" Target="../slideLayouts/slideLayout1.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Data" Target="../diagrams/data3.xml"/><Relationship Id="rId10" Type="http://schemas.openxmlformats.org/officeDocument/2006/relationships/diagramQuickStyle" Target="../diagrams/quickStyle2.xml"/><Relationship Id="rId19" Type="http://schemas.microsoft.com/office/2007/relationships/diagramDrawing" Target="../diagrams/drawing3.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2032146871"/>
              </p:ext>
            </p:extLst>
          </p:nvPr>
        </p:nvGraphicFramePr>
        <p:xfrm>
          <a:off x="415611" y="2544816"/>
          <a:ext cx="11360800" cy="20271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Diagram 5"/>
          <p:cNvGraphicFramePr/>
          <p:nvPr>
            <p:extLst>
              <p:ext uri="{D42A27DB-BD31-4B8C-83A1-F6EECF244321}">
                <p14:modId xmlns:p14="http://schemas.microsoft.com/office/powerpoint/2010/main" val="3924656028"/>
              </p:ext>
            </p:extLst>
          </p:nvPr>
        </p:nvGraphicFramePr>
        <p:xfrm>
          <a:off x="568011" y="4237892"/>
          <a:ext cx="11100764" cy="98473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65" name="Google Shape;65;p14"/>
          <p:cNvSpPr txBox="1">
            <a:spLocks noGrp="1"/>
          </p:cNvSpPr>
          <p:nvPr>
            <p:ph type="subTitle" idx="4294967295"/>
          </p:nvPr>
        </p:nvSpPr>
        <p:spPr>
          <a:xfrm>
            <a:off x="460376" y="5222631"/>
            <a:ext cx="11316036" cy="1254369"/>
          </a:xfrm>
          <a:prstGeom prst="rect">
            <a:avLst/>
          </a:prstGeom>
        </p:spPr>
        <p:txBody>
          <a:bodyPr spcFirstLastPara="1" vert="horz" wrap="square" lIns="121900" tIns="121900" rIns="121900" bIns="121900" rtlCol="0" anchor="t" anchorCtr="0">
            <a:noAutofit/>
          </a:bodyPr>
          <a:lstStyle/>
          <a:p>
            <a:pPr marL="0" indent="0" algn="r">
              <a:spcBef>
                <a:spcPts val="0"/>
              </a:spcBef>
              <a:buNone/>
            </a:pPr>
            <a:r>
              <a:rPr lang="en" dirty="0" smtClean="0"/>
              <a:t>Daniel Saulean| Cataloging Management Librarian</a:t>
            </a:r>
          </a:p>
          <a:p>
            <a:pPr marL="0" indent="0" algn="r">
              <a:spcBef>
                <a:spcPts val="0"/>
              </a:spcBef>
              <a:buNone/>
            </a:pPr>
            <a:r>
              <a:rPr lang="en" sz="2400" dirty="0" smtClean="0">
                <a:solidFill>
                  <a:srgbClr val="999999"/>
                </a:solidFill>
              </a:rPr>
              <a:t>ACRL-NEC Conference, May 28, 2021</a:t>
            </a:r>
            <a:endParaRPr sz="2400" dirty="0">
              <a:solidFill>
                <a:srgbClr val="999999"/>
              </a:solidFill>
            </a:endParaRPr>
          </a:p>
        </p:txBody>
      </p:sp>
      <p:sp>
        <p:nvSpPr>
          <p:cNvPr id="3" name="AutoShape 4" descr="University of Vermon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6" descr="University of Vermon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13">
            <a:extLst>
              <a:ext uri="{BEBA8EAE-BF5A-486C-A8C5-ECC9F3942E4B}">
                <a14:imgProps xmlns:a14="http://schemas.microsoft.com/office/drawing/2010/main">
                  <a14:imgLayer r:embed="rId14">
                    <a14:imgEffect>
                      <a14:brightnessContrast bright="40000" contrast="-40000"/>
                    </a14:imgEffect>
                  </a14:imgLayer>
                </a14:imgProps>
              </a:ext>
            </a:extLst>
          </a:blip>
          <a:stretch>
            <a:fillRect/>
          </a:stretch>
        </p:blipFill>
        <p:spPr>
          <a:xfrm>
            <a:off x="5703207" y="862783"/>
            <a:ext cx="5751732" cy="133610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graphicFrame>
        <p:nvGraphicFramePr>
          <p:cNvPr id="8" name="Diagram 7"/>
          <p:cNvGraphicFramePr/>
          <p:nvPr>
            <p:extLst>
              <p:ext uri="{D42A27DB-BD31-4B8C-83A1-F6EECF244321}">
                <p14:modId xmlns:p14="http://schemas.microsoft.com/office/powerpoint/2010/main" val="1403569445"/>
              </p:ext>
            </p:extLst>
          </p:nvPr>
        </p:nvGraphicFramePr>
        <p:xfrm>
          <a:off x="568011" y="2544816"/>
          <a:ext cx="11100764" cy="1886150"/>
        </p:xfrm>
        <a:graphic>
          <a:graphicData uri="http://schemas.openxmlformats.org/drawingml/2006/diagram">
            <dgm:relIds xmlns:dgm="http://schemas.openxmlformats.org/drawingml/2006/diagram" xmlns:r="http://schemas.openxmlformats.org/officeDocument/2006/relationships" r:dm="rId15" r:lo="rId16" r:qs="rId17" r:cs="rId18"/>
          </a:graphicData>
        </a:graphic>
      </p:graphicFrame>
    </p:spTree>
    <p:extLst>
      <p:ext uri="{BB962C8B-B14F-4D97-AF65-F5344CB8AC3E}">
        <p14:creationId xmlns:p14="http://schemas.microsoft.com/office/powerpoint/2010/main" val="36192789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Later development: Big </a:t>
            </a:r>
            <a:r>
              <a:rPr lang="en-US" b="1" dirty="0" smtClean="0"/>
              <a:t>Deal cancellations</a:t>
            </a:r>
            <a:endParaRPr lang="en-US" b="1" dirty="0"/>
          </a:p>
        </p:txBody>
      </p:sp>
      <p:sp>
        <p:nvSpPr>
          <p:cNvPr id="3" name="Text Placeholder 2"/>
          <p:cNvSpPr>
            <a:spLocks noGrp="1"/>
          </p:cNvSpPr>
          <p:nvPr>
            <p:ph type="body" idx="1"/>
          </p:nvPr>
        </p:nvSpPr>
        <p:spPr>
          <a:xfrm>
            <a:off x="415600" y="1536633"/>
            <a:ext cx="10027113" cy="4555200"/>
          </a:xfrm>
        </p:spPr>
        <p:txBody>
          <a:bodyPr>
            <a:normAutofit/>
          </a:bodyPr>
          <a:lstStyle/>
          <a:p>
            <a:r>
              <a:rPr lang="en-US" dirty="0" smtClean="0"/>
              <a:t>Elsevier’s Freedom Collection cancelled in December 2020</a:t>
            </a:r>
          </a:p>
          <a:p>
            <a:pPr marL="152396" indent="0">
              <a:buNone/>
            </a:pPr>
            <a:r>
              <a:rPr lang="en-US" dirty="0"/>
              <a:t>	</a:t>
            </a:r>
            <a:r>
              <a:rPr lang="en-US" dirty="0" smtClean="0"/>
              <a:t>	- lost access to issues after 2020 for 2237 e-journals </a:t>
            </a:r>
            <a:r>
              <a:rPr lang="en-US" dirty="0" smtClean="0"/>
              <a:t>		titles</a:t>
            </a:r>
            <a:endParaRPr lang="en-US" dirty="0" smtClean="0"/>
          </a:p>
          <a:p>
            <a:pPr>
              <a:spcBef>
                <a:spcPts val="1200"/>
              </a:spcBef>
            </a:pPr>
            <a:r>
              <a:rPr lang="en-US" dirty="0" smtClean="0"/>
              <a:t>Cancellation</a:t>
            </a:r>
            <a:endParaRPr lang="en-US" dirty="0" smtClean="0"/>
          </a:p>
          <a:p>
            <a:pPr marL="152396" indent="0">
              <a:buNone/>
            </a:pPr>
            <a:r>
              <a:rPr lang="en-US" dirty="0"/>
              <a:t>	</a:t>
            </a:r>
            <a:r>
              <a:rPr lang="en-US" dirty="0" smtClean="0"/>
              <a:t>	- immediate increase of the demand for borrowing </a:t>
            </a:r>
            <a:r>
              <a:rPr lang="en-US" dirty="0" smtClean="0"/>
              <a:t>		articles </a:t>
            </a:r>
            <a:r>
              <a:rPr lang="en-US" dirty="0" smtClean="0"/>
              <a:t>from </a:t>
            </a:r>
            <a:r>
              <a:rPr lang="en-US" dirty="0" smtClean="0"/>
              <a:t>other </a:t>
            </a:r>
            <a:r>
              <a:rPr lang="en-US" dirty="0" smtClean="0"/>
              <a:t>libraries (+ pay-per-view, tokens)</a:t>
            </a:r>
          </a:p>
          <a:p>
            <a:pPr>
              <a:spcBef>
                <a:spcPts val="1200"/>
              </a:spcBef>
            </a:pPr>
            <a:r>
              <a:rPr lang="en-US" dirty="0" smtClean="0"/>
              <a:t>Conclusion</a:t>
            </a:r>
          </a:p>
          <a:p>
            <a:pPr marL="152396" indent="0">
              <a:buNone/>
            </a:pPr>
            <a:r>
              <a:rPr lang="en-US" dirty="0"/>
              <a:t>	</a:t>
            </a:r>
            <a:r>
              <a:rPr lang="en-US" dirty="0" smtClean="0"/>
              <a:t>	- timeliness of LHRs implementation, repurposing staff </a:t>
            </a:r>
            <a:r>
              <a:rPr lang="en-US" dirty="0" smtClean="0"/>
              <a:t>		time</a:t>
            </a:r>
            <a:r>
              <a:rPr lang="en-US" dirty="0" smtClean="0"/>
              <a:t>	</a:t>
            </a:r>
            <a:r>
              <a:rPr lang="en-US" dirty="0" smtClean="0"/>
              <a:t>to </a:t>
            </a:r>
            <a:r>
              <a:rPr lang="en-US" dirty="0" smtClean="0"/>
              <a:t>deal with Big Deal cancellations </a:t>
            </a:r>
            <a:endParaRPr lang="en-US" dirty="0"/>
          </a:p>
        </p:txBody>
      </p:sp>
    </p:spTree>
    <p:extLst>
      <p:ext uri="{BB962C8B-B14F-4D97-AF65-F5344CB8AC3E}">
        <p14:creationId xmlns:p14="http://schemas.microsoft.com/office/powerpoint/2010/main" val="2579745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Credits</a:t>
            </a:r>
            <a:endParaRPr lang="en-US" b="1" dirty="0"/>
          </a:p>
        </p:txBody>
      </p:sp>
      <p:sp>
        <p:nvSpPr>
          <p:cNvPr id="3" name="Text Placeholder 2"/>
          <p:cNvSpPr>
            <a:spLocks noGrp="1"/>
          </p:cNvSpPr>
          <p:nvPr>
            <p:ph type="body" idx="1"/>
          </p:nvPr>
        </p:nvSpPr>
        <p:spPr/>
        <p:txBody>
          <a:bodyPr/>
          <a:lstStyle/>
          <a:p>
            <a:endParaRPr lang="en-US" dirty="0" smtClean="0"/>
          </a:p>
          <a:p>
            <a:endParaRPr lang="en-US" dirty="0"/>
          </a:p>
          <a:p>
            <a:pPr marL="152396" indent="0">
              <a:buNone/>
            </a:pPr>
            <a:r>
              <a:rPr lang="en-US" dirty="0" smtClean="0"/>
              <a:t>My thanks for input to	</a:t>
            </a:r>
          </a:p>
          <a:p>
            <a:pPr marL="152396" indent="0">
              <a:buNone/>
            </a:pPr>
            <a:r>
              <a:rPr lang="en-US" dirty="0"/>
              <a:t>	</a:t>
            </a:r>
            <a:r>
              <a:rPr lang="en-US" dirty="0" smtClean="0"/>
              <a:t>		</a:t>
            </a:r>
          </a:p>
          <a:p>
            <a:pPr marL="152396" indent="0">
              <a:buNone/>
            </a:pPr>
            <a:r>
              <a:rPr lang="en-US" dirty="0"/>
              <a:t>	</a:t>
            </a:r>
            <a:r>
              <a:rPr lang="en-US" dirty="0" smtClean="0"/>
              <a:t>		Lisa Brooks</a:t>
            </a:r>
          </a:p>
          <a:p>
            <a:pPr marL="152396" indent="0">
              <a:buNone/>
            </a:pPr>
            <a:r>
              <a:rPr lang="en-US" dirty="0"/>
              <a:t>	</a:t>
            </a:r>
            <a:r>
              <a:rPr lang="en-US" dirty="0" smtClean="0"/>
              <a:t>		Interlibrary Loan Coordinator </a:t>
            </a:r>
            <a:endParaRPr lang="en-US" dirty="0"/>
          </a:p>
          <a:p>
            <a:pPr marL="152396" indent="0">
              <a:buNone/>
            </a:pPr>
            <a:r>
              <a:rPr lang="en-US" dirty="0" smtClean="0"/>
              <a:t>			UVM Libraries </a:t>
            </a:r>
            <a:endParaRPr lang="en-US" dirty="0"/>
          </a:p>
        </p:txBody>
      </p:sp>
    </p:spTree>
    <p:extLst>
      <p:ext uri="{BB962C8B-B14F-4D97-AF65-F5344CB8AC3E}">
        <p14:creationId xmlns:p14="http://schemas.microsoft.com/office/powerpoint/2010/main" val="8971353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Start: OCLC </a:t>
            </a:r>
            <a:r>
              <a:rPr lang="en-US" b="1" dirty="0" smtClean="0"/>
              <a:t>Data </a:t>
            </a:r>
            <a:r>
              <a:rPr lang="en-US" b="1" dirty="0"/>
              <a:t>S</a:t>
            </a:r>
            <a:r>
              <a:rPr lang="en-US" b="1" dirty="0" smtClean="0"/>
              <a:t>ync</a:t>
            </a:r>
            <a:endParaRPr lang="en-US" b="1" dirty="0"/>
          </a:p>
        </p:txBody>
      </p:sp>
      <p:sp>
        <p:nvSpPr>
          <p:cNvPr id="3" name="Content Placeholder 2"/>
          <p:cNvSpPr>
            <a:spLocks noGrp="1"/>
          </p:cNvSpPr>
          <p:nvPr>
            <p:ph idx="1"/>
          </p:nvPr>
        </p:nvSpPr>
        <p:spPr>
          <a:xfrm>
            <a:off x="838200" y="1690688"/>
            <a:ext cx="9882809" cy="4630599"/>
          </a:xfrm>
        </p:spPr>
        <p:txBody>
          <a:bodyPr>
            <a:normAutofit/>
          </a:bodyPr>
          <a:lstStyle/>
          <a:p>
            <a:r>
              <a:rPr lang="en-US" dirty="0" smtClean="0"/>
              <a:t>Compares library’s bibliographic database against </a:t>
            </a:r>
            <a:r>
              <a:rPr lang="en-US" dirty="0"/>
              <a:t>records in OCLC and manages the local holdings </a:t>
            </a:r>
            <a:r>
              <a:rPr lang="en-US" dirty="0" smtClean="0"/>
              <a:t>(LHR) on </a:t>
            </a:r>
            <a:r>
              <a:rPr lang="en-US" dirty="0"/>
              <a:t>the matching </a:t>
            </a:r>
            <a:r>
              <a:rPr lang="en-US" dirty="0" smtClean="0"/>
              <a:t>records </a:t>
            </a:r>
          </a:p>
          <a:p>
            <a:pPr marL="0" indent="0">
              <a:buNone/>
            </a:pPr>
            <a:r>
              <a:rPr lang="en-US" dirty="0"/>
              <a:t>	</a:t>
            </a:r>
            <a:r>
              <a:rPr lang="en-US" dirty="0" smtClean="0"/>
              <a:t>	- institutional </a:t>
            </a:r>
            <a:r>
              <a:rPr lang="en-US" dirty="0"/>
              <a:t>symbol is either confirmed, added or </a:t>
            </a:r>
            <a:r>
              <a:rPr lang="en-US" dirty="0" smtClean="0"/>
              <a:t>		removed from </a:t>
            </a:r>
            <a:r>
              <a:rPr lang="en-US" dirty="0"/>
              <a:t>records in </a:t>
            </a:r>
            <a:r>
              <a:rPr lang="en-US" dirty="0" err="1" smtClean="0"/>
              <a:t>WorldCat</a:t>
            </a:r>
            <a:endParaRPr lang="en-US" dirty="0"/>
          </a:p>
          <a:p>
            <a:pPr>
              <a:spcBef>
                <a:spcPts val="1200"/>
              </a:spcBef>
            </a:pPr>
            <a:r>
              <a:rPr lang="en-US" dirty="0" smtClean="0"/>
              <a:t>Prior to Data Sync, local serials holdings in </a:t>
            </a:r>
            <a:r>
              <a:rPr lang="en-US" dirty="0" err="1" smtClean="0"/>
              <a:t>WorldCat</a:t>
            </a:r>
            <a:r>
              <a:rPr lang="en-US" dirty="0" smtClean="0"/>
              <a:t> </a:t>
            </a:r>
          </a:p>
          <a:p>
            <a:pPr marL="0" indent="0">
              <a:buNone/>
            </a:pPr>
            <a:r>
              <a:rPr lang="en-US" dirty="0"/>
              <a:t>	</a:t>
            </a:r>
            <a:r>
              <a:rPr lang="en-US" dirty="0" smtClean="0"/>
              <a:t>	- represented solely at title level</a:t>
            </a:r>
          </a:p>
          <a:p>
            <a:pPr marL="0" indent="0">
              <a:buNone/>
            </a:pPr>
            <a:r>
              <a:rPr lang="en-US" dirty="0"/>
              <a:t>	</a:t>
            </a:r>
            <a:r>
              <a:rPr lang="en-US" dirty="0" smtClean="0"/>
              <a:t>	- pervasive format </a:t>
            </a:r>
            <a:r>
              <a:rPr lang="en-US" dirty="0" smtClean="0"/>
              <a:t>misrepresentation</a:t>
            </a:r>
          </a:p>
          <a:p>
            <a:pPr>
              <a:spcBef>
                <a:spcPts val="1200"/>
              </a:spcBef>
            </a:pPr>
            <a:r>
              <a:rPr lang="en-US" dirty="0"/>
              <a:t>OCLC scans and deletes all the existing library holdings set over time in </a:t>
            </a:r>
            <a:r>
              <a:rPr lang="en-US" dirty="0" err="1"/>
              <a:t>WorldCat</a:t>
            </a:r>
            <a:r>
              <a:rPr lang="en-US" dirty="0"/>
              <a:t>, and reinstates them correctly</a:t>
            </a:r>
            <a:endParaRPr lang="en-US" dirty="0"/>
          </a:p>
        </p:txBody>
      </p:sp>
    </p:spTree>
    <p:extLst>
      <p:ext uri="{BB962C8B-B14F-4D97-AF65-F5344CB8AC3E}">
        <p14:creationId xmlns:p14="http://schemas.microsoft.com/office/powerpoint/2010/main" val="59832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Library Holdings Records (LHRs)</a:t>
            </a:r>
            <a:endParaRPr lang="en-US" b="1" dirty="0"/>
          </a:p>
        </p:txBody>
      </p:sp>
      <p:sp>
        <p:nvSpPr>
          <p:cNvPr id="3" name="Text Placeholder 2"/>
          <p:cNvSpPr>
            <a:spLocks noGrp="1"/>
          </p:cNvSpPr>
          <p:nvPr>
            <p:ph type="body" idx="1"/>
          </p:nvPr>
        </p:nvSpPr>
        <p:spPr>
          <a:xfrm>
            <a:off x="781878" y="1536633"/>
            <a:ext cx="4545496" cy="4555200"/>
          </a:xfrm>
        </p:spPr>
        <p:txBody>
          <a:bodyPr>
            <a:normAutofit/>
          </a:bodyPr>
          <a:lstStyle/>
          <a:p>
            <a:r>
              <a:rPr lang="en-US" dirty="0"/>
              <a:t>Set up as a separate </a:t>
            </a:r>
            <a:r>
              <a:rPr lang="en-US" dirty="0" smtClean="0"/>
              <a:t>collection in OCLC </a:t>
            </a:r>
            <a:r>
              <a:rPr lang="en-US" dirty="0" err="1" smtClean="0"/>
              <a:t>WorldShare</a:t>
            </a:r>
            <a:r>
              <a:rPr lang="en-US" dirty="0" smtClean="0"/>
              <a:t> Management Services (WMS)</a:t>
            </a:r>
          </a:p>
          <a:p>
            <a:pPr>
              <a:spcBef>
                <a:spcPts val="1200"/>
              </a:spcBef>
            </a:pPr>
            <a:r>
              <a:rPr lang="en-US" dirty="0" smtClean="0"/>
              <a:t>Local holdings statements are attached to the serials records in </a:t>
            </a:r>
            <a:r>
              <a:rPr lang="en-US" dirty="0" err="1" smtClean="0"/>
              <a:t>WorldCat</a:t>
            </a:r>
            <a:endParaRPr lang="en-US" dirty="0" smtClean="0"/>
          </a:p>
          <a:p>
            <a:pPr>
              <a:spcBef>
                <a:spcPts val="1200"/>
              </a:spcBef>
            </a:pPr>
            <a:r>
              <a:rPr lang="en-US" dirty="0" smtClean="0"/>
              <a:t>Importance of ANSI/NISO Z39.71/2006 compliance</a:t>
            </a:r>
          </a:p>
        </p:txBody>
      </p:sp>
      <p:sp>
        <p:nvSpPr>
          <p:cNvPr id="4" name="Text Placeholder 2"/>
          <p:cNvSpPr txBox="1">
            <a:spLocks/>
          </p:cNvSpPr>
          <p:nvPr/>
        </p:nvSpPr>
        <p:spPr>
          <a:xfrm>
            <a:off x="7010400" y="1536633"/>
            <a:ext cx="4629150" cy="4734866"/>
          </a:xfrm>
          <a:prstGeom prst="rect">
            <a:avLst/>
          </a:prstGeom>
        </p:spPr>
        <p:txBody>
          <a:bodyPr spcFirstLastPara="1" vert="horz" wrap="square" lIns="91425" tIns="91425" rIns="91425" bIns="91425" rtlCol="0" anchor="t" anchorCtr="0">
            <a:normAutofit/>
          </a:bodyPr>
          <a:lstStyle>
            <a:lvl1pPr marL="609585" lvl="0" indent="-457189" algn="l" defTabSz="914400" rtl="0" eaLnBrk="1" latinLnBrk="0" hangingPunct="1">
              <a:lnSpc>
                <a:spcPct val="90000"/>
              </a:lnSpc>
              <a:spcBef>
                <a:spcPts val="0"/>
              </a:spcBef>
              <a:spcAft>
                <a:spcPts val="0"/>
              </a:spcAft>
              <a:buSzPts val="1800"/>
              <a:buFont typeface="Arial" panose="020B0604020202020204" pitchFamily="34" charset="0"/>
              <a:buChar char="●"/>
              <a:defRPr sz="2800" kern="1200">
                <a:solidFill>
                  <a:schemeClr val="tx1"/>
                </a:solidFill>
                <a:latin typeface="+mn-lt"/>
                <a:ea typeface="+mn-ea"/>
                <a:cs typeface="+mn-cs"/>
              </a:defRPr>
            </a:lvl1pPr>
            <a:lvl2pPr marL="1219170" lvl="1"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400" kern="1200">
                <a:solidFill>
                  <a:schemeClr val="tx1"/>
                </a:solidFill>
                <a:latin typeface="+mn-lt"/>
                <a:ea typeface="+mn-ea"/>
                <a:cs typeface="+mn-cs"/>
              </a:defRPr>
            </a:lvl2pPr>
            <a:lvl3pPr marL="1828754" lvl="2"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2133"/>
              </a:spcBef>
              <a:spcAft>
                <a:spcPts val="2133"/>
              </a:spcAft>
              <a:buSzPts val="1400"/>
              <a:buFont typeface="Arial" panose="020B0604020202020204" pitchFamily="34" charset="0"/>
              <a:buChar char="■"/>
              <a:defRPr sz="1800" kern="1200">
                <a:solidFill>
                  <a:schemeClr val="tx1"/>
                </a:solidFill>
                <a:latin typeface="+mn-lt"/>
                <a:ea typeface="+mn-ea"/>
                <a:cs typeface="+mn-cs"/>
              </a:defRPr>
            </a:lvl9pPr>
          </a:lstStyle>
          <a:p>
            <a:pPr marL="152396" indent="0">
              <a:buNone/>
            </a:pPr>
            <a:endParaRPr lang="en-US" dirty="0"/>
          </a:p>
        </p:txBody>
      </p:sp>
      <p:pic>
        <p:nvPicPr>
          <p:cNvPr id="5" name="Picture 4"/>
          <p:cNvPicPr>
            <a:picLocks noChangeAspect="1"/>
          </p:cNvPicPr>
          <p:nvPr/>
        </p:nvPicPr>
        <p:blipFill>
          <a:blip r:embed="rId3"/>
          <a:stretch>
            <a:fillRect/>
          </a:stretch>
        </p:blipFill>
        <p:spPr>
          <a:xfrm>
            <a:off x="6285133" y="1536633"/>
            <a:ext cx="3218843" cy="4729885"/>
          </a:xfrm>
          <a:prstGeom prst="rect">
            <a:avLst/>
          </a:prstGeom>
          <a:ln w="6350">
            <a:solidFill>
              <a:schemeClr val="tx1"/>
            </a:solidFill>
          </a:ln>
        </p:spPr>
      </p:pic>
    </p:spTree>
    <p:extLst>
      <p:ext uri="{BB962C8B-B14F-4D97-AF65-F5344CB8AC3E}">
        <p14:creationId xmlns:p14="http://schemas.microsoft.com/office/powerpoint/2010/main" val="403237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Implementation steps</a:t>
            </a:r>
            <a:endParaRPr lang="en-US" b="1" dirty="0"/>
          </a:p>
        </p:txBody>
      </p:sp>
      <p:sp>
        <p:nvSpPr>
          <p:cNvPr id="7" name="Text Placeholder 2"/>
          <p:cNvSpPr txBox="1">
            <a:spLocks/>
          </p:cNvSpPr>
          <p:nvPr/>
        </p:nvSpPr>
        <p:spPr>
          <a:xfrm>
            <a:off x="568000" y="1524000"/>
            <a:ext cx="11208400" cy="2067339"/>
          </a:xfrm>
          <a:prstGeom prst="rect">
            <a:avLst/>
          </a:prstGeom>
        </p:spPr>
        <p:txBody>
          <a:bodyPr spcFirstLastPara="1" vert="horz" wrap="square" lIns="91425" tIns="91425" rIns="91425" bIns="91425" rtlCol="0" anchor="t" anchorCtr="0">
            <a:normAutofit/>
          </a:bodyPr>
          <a:lstStyle>
            <a:lvl1pPr marL="609585" lvl="0" indent="-457189" algn="l" defTabSz="914400" rtl="0" eaLnBrk="1" latinLnBrk="0" hangingPunct="1">
              <a:lnSpc>
                <a:spcPct val="90000"/>
              </a:lnSpc>
              <a:spcBef>
                <a:spcPts val="0"/>
              </a:spcBef>
              <a:spcAft>
                <a:spcPts val="0"/>
              </a:spcAft>
              <a:buSzPts val="1800"/>
              <a:buFont typeface="Arial" panose="020B0604020202020204" pitchFamily="34" charset="0"/>
              <a:buChar char="●"/>
              <a:defRPr sz="2800" kern="1200">
                <a:solidFill>
                  <a:schemeClr val="tx1"/>
                </a:solidFill>
                <a:latin typeface="+mn-lt"/>
                <a:ea typeface="+mn-ea"/>
                <a:cs typeface="+mn-cs"/>
              </a:defRPr>
            </a:lvl1pPr>
            <a:lvl2pPr marL="1219170" lvl="1"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400" kern="1200">
                <a:solidFill>
                  <a:schemeClr val="tx1"/>
                </a:solidFill>
                <a:latin typeface="+mn-lt"/>
                <a:ea typeface="+mn-ea"/>
                <a:cs typeface="+mn-cs"/>
              </a:defRPr>
            </a:lvl2pPr>
            <a:lvl3pPr marL="1828754" lvl="2" indent="-423323" algn="l" defTabSz="914400" rtl="0" eaLnBrk="1" latinLnBrk="0" hangingPunct="1">
              <a:lnSpc>
                <a:spcPct val="90000"/>
              </a:lnSpc>
              <a:spcBef>
                <a:spcPts val="2133"/>
              </a:spcBef>
              <a:spcAft>
                <a:spcPts val="0"/>
              </a:spcAft>
              <a:buSzPts val="14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2133"/>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2133"/>
              </a:spcBef>
              <a:spcAft>
                <a:spcPts val="2133"/>
              </a:spcAft>
              <a:buSzPts val="1400"/>
              <a:buFont typeface="Arial" panose="020B0604020202020204" pitchFamily="34" charset="0"/>
              <a:buChar char="■"/>
              <a:defRPr sz="1800" kern="1200">
                <a:solidFill>
                  <a:schemeClr val="tx1"/>
                </a:solidFill>
                <a:latin typeface="+mn-lt"/>
                <a:ea typeface="+mn-ea"/>
                <a:cs typeface="+mn-cs"/>
              </a:defRPr>
            </a:lvl9pPr>
          </a:lstStyle>
          <a:p>
            <a:r>
              <a:rPr lang="en-US" dirty="0" smtClean="0"/>
              <a:t>Uploading of LHRs for </a:t>
            </a:r>
            <a:r>
              <a:rPr lang="en-US" dirty="0"/>
              <a:t>serials in print &amp; </a:t>
            </a:r>
            <a:r>
              <a:rPr lang="en-US" dirty="0" smtClean="0"/>
              <a:t>microfilm</a:t>
            </a:r>
            <a:endParaRPr lang="en-US" dirty="0"/>
          </a:p>
          <a:p>
            <a:pPr>
              <a:spcBef>
                <a:spcPts val="1200"/>
              </a:spcBef>
            </a:pPr>
            <a:r>
              <a:rPr lang="en-US" dirty="0" smtClean="0"/>
              <a:t>Deletion of e-journals holdings from </a:t>
            </a:r>
            <a:r>
              <a:rPr lang="en-US" dirty="0" err="1" smtClean="0"/>
              <a:t>WorldCat</a:t>
            </a:r>
            <a:endParaRPr lang="en-US" dirty="0" smtClean="0"/>
          </a:p>
          <a:p>
            <a:pPr>
              <a:spcBef>
                <a:spcPts val="1200"/>
              </a:spcBef>
            </a:pPr>
            <a:r>
              <a:rPr lang="en-US" dirty="0"/>
              <a:t>May </a:t>
            </a:r>
            <a:r>
              <a:rPr lang="en-US" dirty="0" smtClean="0"/>
              <a:t>2018:</a:t>
            </a:r>
            <a:endParaRPr lang="en-US" dirty="0"/>
          </a:p>
          <a:p>
            <a:pPr marL="152396" indent="0">
              <a:buNone/>
            </a:pPr>
            <a:r>
              <a:rPr lang="en-US" dirty="0" smtClean="0"/>
              <a:t>		- 16,835 </a:t>
            </a:r>
            <a:r>
              <a:rPr lang="en-US" dirty="0"/>
              <a:t>serials </a:t>
            </a:r>
            <a:r>
              <a:rPr lang="en-US" dirty="0" smtClean="0"/>
              <a:t>titles in </a:t>
            </a:r>
            <a:r>
              <a:rPr lang="en-US" dirty="0"/>
              <a:t>tangible formats </a:t>
            </a:r>
            <a:r>
              <a:rPr lang="en-US" dirty="0" smtClean="0"/>
              <a:t>reported to OCLC</a:t>
            </a:r>
            <a:endParaRPr lang="en-US" dirty="0"/>
          </a:p>
        </p:txBody>
      </p:sp>
      <p:pic>
        <p:nvPicPr>
          <p:cNvPr id="1026"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5071" y="3591338"/>
            <a:ext cx="6551318" cy="263718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09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Impact of LHRs update on lender activity</a:t>
            </a:r>
            <a:endParaRPr lang="en-US" b="1" dirty="0"/>
          </a:p>
        </p:txBody>
      </p:sp>
      <p:sp>
        <p:nvSpPr>
          <p:cNvPr id="3" name="Text Placeholder 2"/>
          <p:cNvSpPr>
            <a:spLocks noGrp="1"/>
          </p:cNvSpPr>
          <p:nvPr>
            <p:ph type="body" idx="1"/>
          </p:nvPr>
        </p:nvSpPr>
        <p:spPr>
          <a:xfrm>
            <a:off x="415600" y="1536633"/>
            <a:ext cx="11060783" cy="4555200"/>
          </a:xfrm>
        </p:spPr>
        <p:txBody>
          <a:bodyPr/>
          <a:lstStyle/>
          <a:p>
            <a:r>
              <a:rPr lang="en-US" dirty="0" smtClean="0"/>
              <a:t>Requests for lending via OCLC coming from other libraries decreased dramatically</a:t>
            </a:r>
          </a:p>
          <a:p>
            <a:endParaRPr lang="en-US" dirty="0"/>
          </a:p>
          <a:p>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920568406"/>
              </p:ext>
            </p:extLst>
          </p:nvPr>
        </p:nvGraphicFramePr>
        <p:xfrm>
          <a:off x="3220278" y="2487083"/>
          <a:ext cx="5075583" cy="33306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5285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6"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15600" y="1219200"/>
            <a:ext cx="11360800" cy="4872633"/>
          </a:xfrm>
        </p:spPr>
        <p:txBody>
          <a:bodyPr/>
          <a:lstStyle/>
          <a:p>
            <a:r>
              <a:rPr lang="en-US" dirty="0" smtClean="0"/>
              <a:t>Evolution of lending requests for serials: electronic vs. print</a:t>
            </a:r>
          </a:p>
          <a:p>
            <a:endParaRPr lang="en-US" dirty="0"/>
          </a:p>
          <a:p>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17617979"/>
              </p:ext>
            </p:extLst>
          </p:nvPr>
        </p:nvGraphicFramePr>
        <p:xfrm>
          <a:off x="3074504" y="2107096"/>
          <a:ext cx="6175513" cy="35913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5618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vs. after LHRs update</a:t>
            </a:r>
            <a:endParaRPr lang="en-US" dirty="0"/>
          </a:p>
        </p:txBody>
      </p:sp>
      <p:pic>
        <p:nvPicPr>
          <p:cNvPr id="7" name="Picture 6"/>
          <p:cNvPicPr>
            <a:picLocks noChangeAspect="1"/>
          </p:cNvPicPr>
          <p:nvPr/>
        </p:nvPicPr>
        <p:blipFill rotWithShape="1">
          <a:blip r:embed="rId3"/>
          <a:srcRect r="33380"/>
          <a:stretch/>
        </p:blipFill>
        <p:spPr>
          <a:xfrm>
            <a:off x="6096000" y="4047595"/>
            <a:ext cx="5171901" cy="2394768"/>
          </a:xfrm>
          <a:prstGeom prst="rect">
            <a:avLst/>
          </a:prstGeom>
          <a:ln w="3175">
            <a:solidFill>
              <a:schemeClr val="tx1"/>
            </a:solidFill>
          </a:ln>
        </p:spPr>
      </p:pic>
      <p:sp>
        <p:nvSpPr>
          <p:cNvPr id="3" name="Text Placeholder 2"/>
          <p:cNvSpPr>
            <a:spLocks noGrp="1"/>
          </p:cNvSpPr>
          <p:nvPr>
            <p:ph type="body" idx="1"/>
          </p:nvPr>
        </p:nvSpPr>
        <p:spPr>
          <a:xfrm>
            <a:off x="142665" y="1539392"/>
            <a:ext cx="11360800" cy="4902971"/>
          </a:xfrm>
        </p:spPr>
        <p:txBody>
          <a:bodyPr/>
          <a:lstStyle/>
          <a:p>
            <a:pPr marL="152396" indent="0">
              <a:buNone/>
            </a:pPr>
            <a:r>
              <a:rPr lang="en-US" dirty="0" smtClean="0"/>
              <a:t>		</a:t>
            </a:r>
            <a:endParaRPr lang="en-US" i="1" dirty="0"/>
          </a:p>
        </p:txBody>
      </p:sp>
      <p:pic>
        <p:nvPicPr>
          <p:cNvPr id="4" name="Picture 3"/>
          <p:cNvPicPr/>
          <p:nvPr/>
        </p:nvPicPr>
        <p:blipFill rotWithShape="1">
          <a:blip r:embed="rId4"/>
          <a:srcRect r="32772" b="-2740"/>
          <a:stretch/>
        </p:blipFill>
        <p:spPr>
          <a:xfrm>
            <a:off x="480754" y="1491774"/>
            <a:ext cx="5171901" cy="2420111"/>
          </a:xfrm>
          <a:prstGeom prst="rect">
            <a:avLst/>
          </a:prstGeom>
          <a:ln w="3175">
            <a:solidFill>
              <a:schemeClr val="tx1"/>
            </a:solidFill>
          </a:ln>
        </p:spPr>
      </p:pic>
      <p:pic>
        <p:nvPicPr>
          <p:cNvPr id="5" name="Picture 4"/>
          <p:cNvPicPr/>
          <p:nvPr/>
        </p:nvPicPr>
        <p:blipFill rotWithShape="1">
          <a:blip r:embed="rId5"/>
          <a:srcRect t="1" r="34871" b="9252"/>
          <a:stretch/>
        </p:blipFill>
        <p:spPr>
          <a:xfrm>
            <a:off x="6095999" y="1505026"/>
            <a:ext cx="5171901" cy="2474258"/>
          </a:xfrm>
          <a:prstGeom prst="rect">
            <a:avLst/>
          </a:prstGeom>
          <a:ln w="3175">
            <a:solidFill>
              <a:schemeClr val="tx1"/>
            </a:solidFill>
          </a:ln>
        </p:spPr>
      </p:pic>
      <p:pic>
        <p:nvPicPr>
          <p:cNvPr id="8" name="Picture 7"/>
          <p:cNvPicPr>
            <a:picLocks noChangeAspect="1"/>
          </p:cNvPicPr>
          <p:nvPr/>
        </p:nvPicPr>
        <p:blipFill rotWithShape="1">
          <a:blip r:embed="rId6"/>
          <a:srcRect t="1" r="32960" b="-5075"/>
          <a:stretch/>
        </p:blipFill>
        <p:spPr>
          <a:xfrm>
            <a:off x="415600" y="4047596"/>
            <a:ext cx="5237055" cy="2394768"/>
          </a:xfrm>
          <a:prstGeom prst="rect">
            <a:avLst/>
          </a:prstGeom>
          <a:ln w="3175">
            <a:solidFill>
              <a:schemeClr val="tx1"/>
            </a:solidFill>
          </a:ln>
        </p:spPr>
      </p:pic>
      <p:sp>
        <p:nvSpPr>
          <p:cNvPr id="6" name="Rectangle 5"/>
          <p:cNvSpPr/>
          <p:nvPr/>
        </p:nvSpPr>
        <p:spPr>
          <a:xfrm>
            <a:off x="8083823" y="2955236"/>
            <a:ext cx="357808" cy="821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405271" y="2882352"/>
            <a:ext cx="357808" cy="821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385391" y="5274358"/>
            <a:ext cx="357808" cy="821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110337" y="5459891"/>
            <a:ext cx="357808" cy="82163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5712031" y="2794919"/>
            <a:ext cx="324591" cy="3206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5712031" y="5244979"/>
            <a:ext cx="324591" cy="31267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501731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Fill rate for print serials</a:t>
            </a:r>
            <a:endParaRPr lang="en-US" dirty="0"/>
          </a:p>
        </p:txBody>
      </p:sp>
      <p:sp>
        <p:nvSpPr>
          <p:cNvPr id="3" name="Text Placeholder 2"/>
          <p:cNvSpPr>
            <a:spLocks noGrp="1"/>
          </p:cNvSpPr>
          <p:nvPr>
            <p:ph type="body" idx="1"/>
          </p:nvPr>
        </p:nvSpPr>
        <p:spPr/>
        <p:txBody>
          <a:bodyPr/>
          <a:lstStyle/>
          <a:p>
            <a:r>
              <a:rPr lang="en-US" dirty="0" smtClean="0"/>
              <a:t>Significant change in the fill rate for print serials requests received via OCLC </a:t>
            </a:r>
          </a:p>
          <a:p>
            <a:endParaRPr lang="en-US" dirty="0"/>
          </a:p>
        </p:txBody>
      </p:sp>
      <p:graphicFrame>
        <p:nvGraphicFramePr>
          <p:cNvPr id="5" name="Chart 4"/>
          <p:cNvGraphicFramePr>
            <a:graphicFrameLocks/>
          </p:cNvGraphicFramePr>
          <p:nvPr>
            <p:extLst>
              <p:ext uri="{D42A27DB-BD31-4B8C-83A1-F6EECF244321}">
                <p14:modId xmlns:p14="http://schemas.microsoft.com/office/powerpoint/2010/main" val="2392870518"/>
              </p:ext>
            </p:extLst>
          </p:nvPr>
        </p:nvGraphicFramePr>
        <p:xfrm>
          <a:off x="3332920" y="2495642"/>
          <a:ext cx="5373757" cy="338832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369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600" y="662610"/>
            <a:ext cx="11360800" cy="874024"/>
          </a:xfrm>
        </p:spPr>
        <p:txBody>
          <a:bodyPr>
            <a:normAutofit/>
          </a:bodyPr>
          <a:lstStyle/>
          <a:p>
            <a:r>
              <a:rPr lang="en-US" b="1" dirty="0" smtClean="0"/>
              <a:t>Added </a:t>
            </a:r>
            <a:r>
              <a:rPr lang="en-US" b="1" dirty="0" smtClean="0"/>
              <a:t>benefit: staff time saving</a:t>
            </a:r>
            <a:endParaRPr lang="en-US" b="1" dirty="0"/>
          </a:p>
        </p:txBody>
      </p:sp>
      <p:sp>
        <p:nvSpPr>
          <p:cNvPr id="3" name="Text Placeholder 2"/>
          <p:cNvSpPr>
            <a:spLocks noGrp="1"/>
          </p:cNvSpPr>
          <p:nvPr>
            <p:ph type="body" idx="1"/>
          </p:nvPr>
        </p:nvSpPr>
        <p:spPr>
          <a:xfrm>
            <a:off x="415601" y="1536633"/>
            <a:ext cx="9013408" cy="4555200"/>
          </a:xfrm>
        </p:spPr>
        <p:txBody>
          <a:bodyPr/>
          <a:lstStyle/>
          <a:p>
            <a:r>
              <a:rPr lang="en-US" dirty="0" smtClean="0"/>
              <a:t>Error-reporting procedure by ILL staff for holdings troubleshooting ceased</a:t>
            </a:r>
          </a:p>
          <a:p>
            <a:pPr>
              <a:spcBef>
                <a:spcPts val="1200"/>
              </a:spcBef>
            </a:pPr>
            <a:r>
              <a:rPr lang="en-US" dirty="0" smtClean="0"/>
              <a:t>Significant </a:t>
            </a:r>
            <a:r>
              <a:rPr lang="en-US" dirty="0"/>
              <a:t>time saving for both ILL and </a:t>
            </a:r>
            <a:r>
              <a:rPr lang="en-US" dirty="0" smtClean="0"/>
              <a:t>Cataloging </a:t>
            </a:r>
            <a:r>
              <a:rPr lang="en-US" dirty="0"/>
              <a:t>staff</a:t>
            </a:r>
            <a:endParaRPr lang="en-US" dirty="0" smtClean="0"/>
          </a:p>
        </p:txBody>
      </p:sp>
      <p:pic>
        <p:nvPicPr>
          <p:cNvPr id="5" name="Picture 4"/>
          <p:cNvPicPr>
            <a:picLocks noChangeAspect="1"/>
          </p:cNvPicPr>
          <p:nvPr/>
        </p:nvPicPr>
        <p:blipFill>
          <a:blip r:embed="rId3"/>
          <a:stretch>
            <a:fillRect/>
          </a:stretch>
        </p:blipFill>
        <p:spPr>
          <a:xfrm>
            <a:off x="859527" y="3132137"/>
            <a:ext cx="5103951" cy="3229151"/>
          </a:xfrm>
          <a:prstGeom prst="rect">
            <a:avLst/>
          </a:prstGeom>
          <a:ln w="3175">
            <a:solidFill>
              <a:schemeClr val="tx1"/>
            </a:solidFill>
          </a:ln>
          <a:effectLst/>
        </p:spPr>
      </p:pic>
      <p:pic>
        <p:nvPicPr>
          <p:cNvPr id="6" name="Picture 5"/>
          <p:cNvPicPr>
            <a:picLocks noChangeAspect="1"/>
          </p:cNvPicPr>
          <p:nvPr/>
        </p:nvPicPr>
        <p:blipFill>
          <a:blip r:embed="rId4"/>
          <a:stretch>
            <a:fillRect/>
          </a:stretch>
        </p:blipFill>
        <p:spPr>
          <a:xfrm>
            <a:off x="6162261" y="3591339"/>
            <a:ext cx="4161183" cy="2252047"/>
          </a:xfrm>
          <a:prstGeom prst="rect">
            <a:avLst/>
          </a:prstGeom>
          <a:ln w="3175">
            <a:solidFill>
              <a:schemeClr val="tx1"/>
            </a:solidFill>
          </a:ln>
        </p:spPr>
      </p:pic>
    </p:spTree>
    <p:extLst>
      <p:ext uri="{BB962C8B-B14F-4D97-AF65-F5344CB8AC3E}">
        <p14:creationId xmlns:p14="http://schemas.microsoft.com/office/powerpoint/2010/main" val="64824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3417</TotalTime>
  <Words>1520</Words>
  <Application>Microsoft Office PowerPoint</Application>
  <PresentationFormat>Widescreen</PresentationFormat>
  <Paragraphs>103</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Start: OCLC Data Sync</vt:lpstr>
      <vt:lpstr>Library Holdings Records (LHRs)</vt:lpstr>
      <vt:lpstr>Implementation steps</vt:lpstr>
      <vt:lpstr>Impact of LHRs update on lender activity</vt:lpstr>
      <vt:lpstr>PowerPoint Presentation</vt:lpstr>
      <vt:lpstr>Before vs. after LHRs update</vt:lpstr>
      <vt:lpstr>Fill rate for print serials</vt:lpstr>
      <vt:lpstr>Added benefit: staff time saving</vt:lpstr>
      <vt:lpstr>Later development: Big Deal cancellations</vt:lpstr>
      <vt:lpstr>Credits</vt:lpstr>
    </vt:vector>
  </TitlesOfParts>
  <Company>University of Vermont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Saulean</dc:creator>
  <cp:lastModifiedBy>Daniel Saulean</cp:lastModifiedBy>
  <cp:revision>123</cp:revision>
  <cp:lastPrinted>2021-05-27T16:20:57Z</cp:lastPrinted>
  <dcterms:created xsi:type="dcterms:W3CDTF">2021-05-05T19:09:58Z</dcterms:created>
  <dcterms:modified xsi:type="dcterms:W3CDTF">2021-05-28T13:26:47Z</dcterms:modified>
</cp:coreProperties>
</file>