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Caveat"/>
      <p:regular r:id="rId13"/>
      <p:bold r:id="rId14"/>
    </p:embeddedFon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aveat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font" Target="fonts/Caveat-bold.fntdata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5da1bed3b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5da1bed3b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85da1bed3b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85da1bed3b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5da1bed3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5da1bed3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85da1bed3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85da1bed3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5da1bed3b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5da1bed3b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5da1bed3b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5da1bed3b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87aece3cd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87aece3cd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hyperlink" Target="https://www.pexels.com/@fauxels?utm_content=attributionCopyText&amp;utm_medium=referral&amp;utm_source=pexels" TargetMode="External"/><Relationship Id="rId5" Type="http://schemas.openxmlformats.org/officeDocument/2006/relationships/hyperlink" Target="https://www.pexels.com/photo/photo-of-woman-holding-sign-board-3228815/?utm_content=attributionCopyText&amp;utm_medium=referral&amp;utm_source=pexel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hyperlink" Target="https://www.pexels.com/@cottonbro?utm_content=attributionCopyText&amp;utm_medium=referral&amp;utm_source=pexels" TargetMode="External"/><Relationship Id="rId5" Type="http://schemas.openxmlformats.org/officeDocument/2006/relationships/hyperlink" Target="https://www.pexels.com/photo/people-wearing-diy-masks-3951628/?utm_content=attributionCopyText&amp;utm_medium=referral&amp;utm_source=pexel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7000" y="-17425"/>
            <a:ext cx="9058500" cy="111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latin typeface="Caveat"/>
                <a:ea typeface="Caveat"/>
                <a:cs typeface="Caveat"/>
                <a:sym typeface="Caveat"/>
              </a:rPr>
              <a:t>The COVID-19 Misinformation Challenge</a:t>
            </a:r>
            <a:endParaRPr sz="4900"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8179" l="24778" r="0" t="17187"/>
          <a:stretch/>
        </p:blipFill>
        <p:spPr>
          <a:xfrm>
            <a:off x="0" y="1882900"/>
            <a:ext cx="9144000" cy="32745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 rot="1414006">
            <a:off x="580171" y="3047880"/>
            <a:ext cx="1949389" cy="10120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Jen Bonnet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University of Maine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7" name="Google Shape;57;p13"/>
          <p:cNvSpPr txBox="1"/>
          <p:nvPr/>
        </p:nvSpPr>
        <p:spPr>
          <a:xfrm rot="-892498">
            <a:off x="3800452" y="3563031"/>
            <a:ext cx="1824233" cy="99052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Senta Sellers</a:t>
            </a:r>
            <a:br>
              <a:rPr b="1" lang="en" sz="1800"/>
            </a:br>
            <a:r>
              <a:rPr lang="en" sz="1800"/>
              <a:t>Miami University</a:t>
            </a:r>
            <a:endParaRPr sz="1800"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990438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</a:rPr>
              <a:t>Asynchronous Learning About (and During!) a Pandemic</a:t>
            </a:r>
            <a:endParaRPr sz="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0" l="1642" r="0" t="8809"/>
          <a:stretch/>
        </p:blipFill>
        <p:spPr>
          <a:xfrm>
            <a:off x="0" y="-398000"/>
            <a:ext cx="9144000" cy="554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type="title"/>
          </p:nvPr>
        </p:nvSpPr>
        <p:spPr>
          <a:xfrm>
            <a:off x="2336096" y="1808269"/>
            <a:ext cx="5027100" cy="57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Poll question 1</a:t>
            </a:r>
            <a:r>
              <a:rPr lang="en" sz="2400"/>
              <a:t>: Have you ever </a:t>
            </a:r>
            <a:r>
              <a:rPr i="1" lang="en" sz="2400"/>
              <a:t>participated </a:t>
            </a:r>
            <a:r>
              <a:rPr lang="en" sz="2400"/>
              <a:t>in an email challenge?</a:t>
            </a:r>
            <a:endParaRPr sz="2400"/>
          </a:p>
        </p:txBody>
      </p:sp>
      <p:sp>
        <p:nvSpPr>
          <p:cNvPr id="65" name="Google Shape;65;p14"/>
          <p:cNvSpPr txBox="1"/>
          <p:nvPr>
            <p:ph type="title"/>
          </p:nvPr>
        </p:nvSpPr>
        <p:spPr>
          <a:xfrm>
            <a:off x="2336096" y="3053590"/>
            <a:ext cx="4886700" cy="57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Poll question 2</a:t>
            </a:r>
            <a:r>
              <a:rPr lang="en" sz="2400"/>
              <a:t>: Have you ever </a:t>
            </a:r>
            <a:r>
              <a:rPr i="1" lang="en" sz="2400"/>
              <a:t>created </a:t>
            </a:r>
            <a:r>
              <a:rPr lang="en" sz="2400"/>
              <a:t>an email challenge?</a:t>
            </a:r>
            <a:endParaRPr sz="2400"/>
          </a:p>
        </p:txBody>
      </p:sp>
      <p:sp>
        <p:nvSpPr>
          <p:cNvPr id="66" name="Google Shape;66;p14"/>
          <p:cNvSpPr txBox="1"/>
          <p:nvPr/>
        </p:nvSpPr>
        <p:spPr>
          <a:xfrm>
            <a:off x="3403950" y="4883700"/>
            <a:ext cx="2336100" cy="4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1A1A1A"/>
                </a:solidFill>
                <a:highlight>
                  <a:srgbClr val="E8E8E8"/>
                </a:highlight>
                <a:latin typeface="Roboto"/>
                <a:ea typeface="Roboto"/>
                <a:cs typeface="Roboto"/>
                <a:sym typeface="Roboto"/>
              </a:rPr>
              <a:t>Photo by </a:t>
            </a:r>
            <a:r>
              <a:rPr lang="en" sz="700">
                <a:solidFill>
                  <a:schemeClr val="hlink"/>
                </a:solidFill>
                <a:highlight>
                  <a:srgbClr val="E8E8E8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fauxels</a:t>
            </a:r>
            <a:r>
              <a:rPr lang="en" sz="700">
                <a:solidFill>
                  <a:srgbClr val="1A1A1A"/>
                </a:solidFill>
                <a:highlight>
                  <a:srgbClr val="E8E8E8"/>
                </a:highlight>
                <a:latin typeface="Roboto"/>
                <a:ea typeface="Roboto"/>
                <a:cs typeface="Roboto"/>
                <a:sym typeface="Roboto"/>
              </a:rPr>
              <a:t> from </a:t>
            </a:r>
            <a:r>
              <a:rPr lang="en" sz="700">
                <a:solidFill>
                  <a:schemeClr val="hlink"/>
                </a:solidFill>
                <a:highlight>
                  <a:srgbClr val="E8E8E8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/>
              </a:rPr>
              <a:t>Pexels</a:t>
            </a:r>
            <a:endParaRPr sz="700">
              <a:solidFill>
                <a:schemeClr val="hlink"/>
              </a:solidFill>
              <a:highlight>
                <a:srgbClr val="E8E8E8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50">
              <a:solidFill>
                <a:srgbClr val="1A1A1A"/>
              </a:solidFill>
              <a:highlight>
                <a:srgbClr val="E8E8E8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6992625" y="4083000"/>
            <a:ext cx="21684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1" lang="en" sz="1900">
                <a:solidFill>
                  <a:srgbClr val="FFFFFF"/>
                </a:solidFill>
              </a:rPr>
            </a:br>
            <a:r>
              <a:rPr b="1" lang="en" sz="1900">
                <a:solidFill>
                  <a:srgbClr val="FFFFFF"/>
                </a:solidFill>
              </a:rPr>
              <a:t>Go to menti.com</a:t>
            </a:r>
            <a:endParaRPr b="1" sz="19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</a:rPr>
              <a:t>Enter 55 33 99 7</a:t>
            </a:r>
            <a:endParaRPr b="1" sz="19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Caveat"/>
                <a:ea typeface="Caveat"/>
                <a:cs typeface="Caveat"/>
                <a:sym typeface="Caveat"/>
              </a:rPr>
              <a:t>COVID-19 Misinformation Challenge</a:t>
            </a:r>
            <a:endParaRPr sz="4300"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/>
          </a:blip>
          <a:srcRect b="25672" l="0" r="0" t="7957"/>
          <a:stretch/>
        </p:blipFill>
        <p:spPr>
          <a:xfrm>
            <a:off x="0" y="1098425"/>
            <a:ext cx="9144000" cy="404507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0" y="4864800"/>
            <a:ext cx="15099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1A1A1A"/>
                </a:solidFill>
                <a:highlight>
                  <a:srgbClr val="E8E8E8"/>
                </a:highlight>
                <a:latin typeface="Roboto"/>
                <a:ea typeface="Roboto"/>
                <a:cs typeface="Roboto"/>
                <a:sym typeface="Roboto"/>
              </a:rPr>
              <a:t>Photo by </a:t>
            </a:r>
            <a:r>
              <a:rPr lang="en" sz="500">
                <a:solidFill>
                  <a:schemeClr val="hlink"/>
                </a:solidFill>
                <a:highlight>
                  <a:srgbClr val="E8E8E8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cottonbro</a:t>
            </a:r>
            <a:r>
              <a:rPr lang="en" sz="500">
                <a:solidFill>
                  <a:srgbClr val="1A1A1A"/>
                </a:solidFill>
                <a:highlight>
                  <a:srgbClr val="E8E8E8"/>
                </a:highlight>
                <a:latin typeface="Roboto"/>
                <a:ea typeface="Roboto"/>
                <a:cs typeface="Roboto"/>
                <a:sym typeface="Roboto"/>
              </a:rPr>
              <a:t> from </a:t>
            </a:r>
            <a:r>
              <a:rPr lang="en" sz="500">
                <a:solidFill>
                  <a:schemeClr val="hlink"/>
                </a:solidFill>
                <a:highlight>
                  <a:srgbClr val="E8E8E8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/>
              </a:rPr>
              <a:t>Pexels</a:t>
            </a:r>
            <a:endParaRPr sz="700"/>
          </a:p>
        </p:txBody>
      </p:sp>
      <p:sp>
        <p:nvSpPr>
          <p:cNvPr id="75" name="Google Shape;75;p15"/>
          <p:cNvSpPr txBox="1"/>
          <p:nvPr/>
        </p:nvSpPr>
        <p:spPr>
          <a:xfrm>
            <a:off x="1816500" y="1160675"/>
            <a:ext cx="55110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https://libguides.library.umaine.edu/covid19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16025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Caveat"/>
                <a:ea typeface="Caveat"/>
                <a:cs typeface="Caveat"/>
                <a:sym typeface="Caveat"/>
              </a:rPr>
              <a:t>Getting the Word Out</a:t>
            </a:r>
            <a:endParaRPr sz="4300"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 rotWithShape="1">
          <a:blip r:embed="rId3">
            <a:alphaModFix/>
          </a:blip>
          <a:srcRect b="2686" l="0" r="0" t="15900"/>
          <a:stretch/>
        </p:blipFill>
        <p:spPr>
          <a:xfrm>
            <a:off x="0" y="943275"/>
            <a:ext cx="9144000" cy="4187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24925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Caveat"/>
                <a:ea typeface="Caveat"/>
                <a:cs typeface="Caveat"/>
                <a:sym typeface="Caveat"/>
              </a:rPr>
              <a:t>Takeaways</a:t>
            </a:r>
            <a:endParaRPr sz="430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402300"/>
            <a:ext cx="8520600" cy="188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●"/>
            </a:pPr>
            <a:r>
              <a:rPr lang="en" sz="2500">
                <a:solidFill>
                  <a:srgbClr val="000000"/>
                </a:solidFill>
              </a:rPr>
              <a:t>Asynchronous = </a:t>
            </a:r>
            <a:r>
              <a:rPr lang="en" sz="2500">
                <a:solidFill>
                  <a:srgbClr val="000000"/>
                </a:solidFill>
              </a:rPr>
              <a:t>Advantage</a:t>
            </a:r>
            <a:endParaRPr sz="2500">
              <a:solidFill>
                <a:srgbClr val="000000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●"/>
            </a:pPr>
            <a:r>
              <a:rPr lang="en" sz="2500">
                <a:solidFill>
                  <a:srgbClr val="000000"/>
                </a:solidFill>
              </a:rPr>
              <a:t>Concise = Contentment</a:t>
            </a:r>
            <a:endParaRPr sz="2500">
              <a:solidFill>
                <a:srgbClr val="000000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Char char="●"/>
            </a:pPr>
            <a:r>
              <a:rPr lang="en" sz="2500">
                <a:solidFill>
                  <a:srgbClr val="000000"/>
                </a:solidFill>
              </a:rPr>
              <a:t>Pilot, pilot, pilot</a:t>
            </a:r>
            <a:endParaRPr sz="2500">
              <a:solidFill>
                <a:srgbClr val="000000"/>
              </a:solidFill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3">
            <a:alphaModFix/>
          </a:blip>
          <a:srcRect b="70261" l="0" r="0" t="0"/>
          <a:stretch/>
        </p:blipFill>
        <p:spPr>
          <a:xfrm>
            <a:off x="0" y="3584175"/>
            <a:ext cx="9144000" cy="1559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5974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latin typeface="Caveat"/>
                <a:ea typeface="Caveat"/>
                <a:cs typeface="Caveat"/>
                <a:sym typeface="Caveat"/>
              </a:rPr>
              <a:t>Discussion</a:t>
            </a:r>
            <a:endParaRPr sz="4700"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300"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246325"/>
            <a:ext cx="8520600" cy="14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How could an email challenge work in your area(s)?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What other topics/content would benefit from this approach?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b="0" l="0" r="0" t="9403"/>
          <a:stretch/>
        </p:blipFill>
        <p:spPr>
          <a:xfrm>
            <a:off x="0" y="2723026"/>
            <a:ext cx="9144000" cy="242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ctrTitle"/>
          </p:nvPr>
        </p:nvSpPr>
        <p:spPr>
          <a:xfrm>
            <a:off x="311700" y="-17425"/>
            <a:ext cx="8520600" cy="111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latin typeface="Caveat"/>
                <a:ea typeface="Caveat"/>
                <a:cs typeface="Caveat"/>
                <a:sym typeface="Caveat"/>
              </a:rPr>
              <a:t>Thank You! </a:t>
            </a:r>
            <a:endParaRPr sz="5400"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01" name="Google Shape;101;p19"/>
          <p:cNvPicPr preferRelativeResize="0"/>
          <p:nvPr/>
        </p:nvPicPr>
        <p:blipFill rotWithShape="1">
          <a:blip r:embed="rId3">
            <a:alphaModFix/>
          </a:blip>
          <a:srcRect b="8179" l="24778" r="0" t="17187"/>
          <a:stretch/>
        </p:blipFill>
        <p:spPr>
          <a:xfrm>
            <a:off x="0" y="1882900"/>
            <a:ext cx="9144000" cy="3274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/>
          <p:nvPr/>
        </p:nvSpPr>
        <p:spPr>
          <a:xfrm rot="1414006">
            <a:off x="580171" y="3047880"/>
            <a:ext cx="1949389" cy="10120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Jen Bonnet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jenbonnet@</a:t>
            </a:r>
            <a:br>
              <a:rPr lang="en" sz="1700"/>
            </a:br>
            <a:r>
              <a:rPr lang="en" sz="1700"/>
              <a:t>maine.edu</a:t>
            </a:r>
            <a:endParaRPr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03" name="Google Shape;103;p19"/>
          <p:cNvSpPr txBox="1"/>
          <p:nvPr/>
        </p:nvSpPr>
        <p:spPr>
          <a:xfrm rot="-892498">
            <a:off x="3800452" y="3563031"/>
            <a:ext cx="1824233" cy="9905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Senta Sellers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senta.sellers@gmail.com</a:t>
            </a:r>
            <a:endParaRPr sz="1800"/>
          </a:p>
        </p:txBody>
      </p:sp>
      <p:sp>
        <p:nvSpPr>
          <p:cNvPr id="104" name="Google Shape;104;p19"/>
          <p:cNvSpPr txBox="1"/>
          <p:nvPr>
            <p:ph idx="1" type="subTitle"/>
          </p:nvPr>
        </p:nvSpPr>
        <p:spPr>
          <a:xfrm>
            <a:off x="311700" y="990438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</a:rPr>
              <a:t>Questions/Comments?</a:t>
            </a:r>
            <a:endParaRPr sz="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