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media/image18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64"/>
  </p:notesMasterIdLst>
  <p:sldIdLst>
    <p:sldId id="256" r:id="rId3"/>
    <p:sldId id="447" r:id="rId4"/>
    <p:sldId id="448" r:id="rId5"/>
    <p:sldId id="413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70" r:id="rId16"/>
    <p:sldId id="471" r:id="rId17"/>
    <p:sldId id="472" r:id="rId18"/>
    <p:sldId id="473" r:id="rId19"/>
    <p:sldId id="474" r:id="rId20"/>
    <p:sldId id="475" r:id="rId21"/>
    <p:sldId id="476" r:id="rId22"/>
    <p:sldId id="481" r:id="rId23"/>
    <p:sldId id="480" r:id="rId24"/>
    <p:sldId id="478" r:id="rId25"/>
    <p:sldId id="479" r:id="rId26"/>
    <p:sldId id="482" r:id="rId27"/>
    <p:sldId id="483" r:id="rId28"/>
    <p:sldId id="484" r:id="rId29"/>
    <p:sldId id="485" r:id="rId30"/>
    <p:sldId id="486" r:id="rId31"/>
    <p:sldId id="487" r:id="rId32"/>
    <p:sldId id="488" r:id="rId33"/>
    <p:sldId id="489" r:id="rId34"/>
    <p:sldId id="490" r:id="rId35"/>
    <p:sldId id="491" r:id="rId36"/>
    <p:sldId id="492" r:id="rId37"/>
    <p:sldId id="493" r:id="rId38"/>
    <p:sldId id="494" r:id="rId39"/>
    <p:sldId id="495" r:id="rId40"/>
    <p:sldId id="445" r:id="rId41"/>
    <p:sldId id="502" r:id="rId42"/>
    <p:sldId id="496" r:id="rId43"/>
    <p:sldId id="501" r:id="rId44"/>
    <p:sldId id="497" r:id="rId45"/>
    <p:sldId id="503" r:id="rId46"/>
    <p:sldId id="458" r:id="rId47"/>
    <p:sldId id="459" r:id="rId48"/>
    <p:sldId id="460" r:id="rId49"/>
    <p:sldId id="461" r:id="rId50"/>
    <p:sldId id="462" r:id="rId51"/>
    <p:sldId id="463" r:id="rId52"/>
    <p:sldId id="505" r:id="rId53"/>
    <p:sldId id="464" r:id="rId54"/>
    <p:sldId id="465" r:id="rId55"/>
    <p:sldId id="466" r:id="rId56"/>
    <p:sldId id="467" r:id="rId57"/>
    <p:sldId id="468" r:id="rId58"/>
    <p:sldId id="469" r:id="rId59"/>
    <p:sldId id="296" r:id="rId60"/>
    <p:sldId id="499" r:id="rId61"/>
    <p:sldId id="504" r:id="rId62"/>
    <p:sldId id="276" r:id="rId63"/>
  </p:sldIdLst>
  <p:sldSz cx="12192000" cy="6870700"/>
  <p:notesSz cx="12192000" cy="6870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556"/>
    <a:srgbClr val="FEC036"/>
    <a:srgbClr val="1DB3D4"/>
    <a:srgbClr val="181C3F"/>
    <a:srgbClr val="5E963E"/>
    <a:srgbClr val="4C4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27" autoAdjust="0"/>
    <p:restoredTop sz="95884"/>
  </p:normalViewPr>
  <p:slideViewPr>
    <p:cSldViewPr>
      <p:cViewPr varScale="1">
        <p:scale>
          <a:sx n="93" d="100"/>
          <a:sy n="93" d="100"/>
        </p:scale>
        <p:origin x="224" y="5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2DC86-6A3B-8B44-A946-F91E25B9D1CE}" type="datetimeFigureOut">
              <a:rPr lang="en-US" smtClean="0"/>
              <a:t>6/4/18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8838"/>
            <a:ext cx="4114800" cy="2319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6763"/>
            <a:ext cx="9753600" cy="2705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262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262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FC074-BBAB-DE45-BD2F-58FC2680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67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52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29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956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53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66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626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220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788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325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934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90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417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922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436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444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2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987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986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251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595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27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68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577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956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23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1649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610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5556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906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8346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09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5190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52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960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580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12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4910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7992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574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54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1965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6585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67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31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3897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3282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8912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7560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8154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4370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443973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3512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54167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Nicole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3823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321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1898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0864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102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70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96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David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FC074-BBAB-DE45-BD2F-58FC2680C4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6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5544185" cy="6858000"/>
          </a:xfrm>
          <a:custGeom>
            <a:avLst/>
            <a:gdLst/>
            <a:ahLst/>
            <a:cxnLst/>
            <a:rect l="l" t="t" r="r" b="b"/>
            <a:pathLst>
              <a:path w="5544185" h="6858000">
                <a:moveTo>
                  <a:pt x="0" y="6858000"/>
                </a:moveTo>
                <a:lnTo>
                  <a:pt x="5543702" y="6858000"/>
                </a:lnTo>
                <a:lnTo>
                  <a:pt x="554370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C1DE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7008758" y="733500"/>
            <a:ext cx="4019275" cy="56292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bk object 18"/>
          <p:cNvSpPr/>
          <p:nvPr/>
        </p:nvSpPr>
        <p:spPr>
          <a:xfrm>
            <a:off x="1526871" y="3259376"/>
            <a:ext cx="304165" cy="304165"/>
          </a:xfrm>
          <a:custGeom>
            <a:avLst/>
            <a:gdLst/>
            <a:ahLst/>
            <a:cxnLst/>
            <a:rect l="l" t="t" r="r" b="b"/>
            <a:pathLst>
              <a:path w="304164" h="304164">
                <a:moveTo>
                  <a:pt x="152057" y="304082"/>
                </a:moveTo>
                <a:lnTo>
                  <a:pt x="102127" y="296740"/>
                </a:lnTo>
                <a:lnTo>
                  <a:pt x="60152" y="275973"/>
                </a:lnTo>
                <a:lnTo>
                  <a:pt x="27937" y="243671"/>
                </a:lnTo>
                <a:lnTo>
                  <a:pt x="7284" y="201725"/>
                </a:lnTo>
                <a:lnTo>
                  <a:pt x="0" y="152024"/>
                </a:lnTo>
                <a:lnTo>
                  <a:pt x="7284" y="102340"/>
                </a:lnTo>
                <a:lnTo>
                  <a:pt x="27937" y="60403"/>
                </a:lnTo>
                <a:lnTo>
                  <a:pt x="60152" y="28107"/>
                </a:lnTo>
                <a:lnTo>
                  <a:pt x="102127" y="7342"/>
                </a:lnTo>
                <a:lnTo>
                  <a:pt x="152057" y="0"/>
                </a:lnTo>
                <a:lnTo>
                  <a:pt x="201984" y="7342"/>
                </a:lnTo>
                <a:lnTo>
                  <a:pt x="243951" y="28107"/>
                </a:lnTo>
                <a:lnTo>
                  <a:pt x="249592" y="33764"/>
                </a:lnTo>
                <a:lnTo>
                  <a:pt x="152057" y="33764"/>
                </a:lnTo>
                <a:lnTo>
                  <a:pt x="104346" y="43092"/>
                </a:lnTo>
                <a:lnTo>
                  <a:pt x="68297" y="68492"/>
                </a:lnTo>
                <a:lnTo>
                  <a:pt x="45501" y="106093"/>
                </a:lnTo>
                <a:lnTo>
                  <a:pt x="37549" y="152024"/>
                </a:lnTo>
                <a:lnTo>
                  <a:pt x="45501" y="197955"/>
                </a:lnTo>
                <a:lnTo>
                  <a:pt x="68297" y="235556"/>
                </a:lnTo>
                <a:lnTo>
                  <a:pt x="104346" y="260957"/>
                </a:lnTo>
                <a:lnTo>
                  <a:pt x="152057" y="270284"/>
                </a:lnTo>
                <a:lnTo>
                  <a:pt x="249623" y="270284"/>
                </a:lnTo>
                <a:lnTo>
                  <a:pt x="243951" y="275973"/>
                </a:lnTo>
                <a:lnTo>
                  <a:pt x="201984" y="296740"/>
                </a:lnTo>
                <a:lnTo>
                  <a:pt x="152057" y="304082"/>
                </a:lnTo>
                <a:close/>
              </a:path>
              <a:path w="304164" h="304164">
                <a:moveTo>
                  <a:pt x="249623" y="270284"/>
                </a:moveTo>
                <a:lnTo>
                  <a:pt x="152057" y="270284"/>
                </a:lnTo>
                <a:lnTo>
                  <a:pt x="199783" y="260957"/>
                </a:lnTo>
                <a:lnTo>
                  <a:pt x="235830" y="235556"/>
                </a:lnTo>
                <a:lnTo>
                  <a:pt x="258618" y="197955"/>
                </a:lnTo>
                <a:lnTo>
                  <a:pt x="266565" y="152024"/>
                </a:lnTo>
                <a:lnTo>
                  <a:pt x="258618" y="106093"/>
                </a:lnTo>
                <a:lnTo>
                  <a:pt x="235830" y="68492"/>
                </a:lnTo>
                <a:lnTo>
                  <a:pt x="199783" y="43092"/>
                </a:lnTo>
                <a:lnTo>
                  <a:pt x="152057" y="33764"/>
                </a:lnTo>
                <a:lnTo>
                  <a:pt x="249592" y="33764"/>
                </a:lnTo>
                <a:lnTo>
                  <a:pt x="276156" y="60403"/>
                </a:lnTo>
                <a:lnTo>
                  <a:pt x="296800" y="102340"/>
                </a:lnTo>
                <a:lnTo>
                  <a:pt x="304082" y="152024"/>
                </a:lnTo>
                <a:lnTo>
                  <a:pt x="296800" y="201725"/>
                </a:lnTo>
                <a:lnTo>
                  <a:pt x="276156" y="243671"/>
                </a:lnTo>
                <a:lnTo>
                  <a:pt x="249623" y="2702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bk object 19"/>
          <p:cNvSpPr/>
          <p:nvPr/>
        </p:nvSpPr>
        <p:spPr>
          <a:xfrm>
            <a:off x="1906686" y="3259376"/>
            <a:ext cx="306705" cy="439420"/>
          </a:xfrm>
          <a:custGeom>
            <a:avLst/>
            <a:gdLst/>
            <a:ahLst/>
            <a:cxnLst/>
            <a:rect l="l" t="t" r="r" b="b"/>
            <a:pathLst>
              <a:path w="306705" h="439420">
                <a:moveTo>
                  <a:pt x="84110" y="58200"/>
                </a:moveTo>
                <a:lnTo>
                  <a:pt x="38778" y="58200"/>
                </a:lnTo>
                <a:lnTo>
                  <a:pt x="60560" y="32200"/>
                </a:lnTo>
                <a:lnTo>
                  <a:pt x="89155" y="14072"/>
                </a:lnTo>
                <a:lnTo>
                  <a:pt x="121504" y="3458"/>
                </a:lnTo>
                <a:lnTo>
                  <a:pt x="154547" y="0"/>
                </a:lnTo>
                <a:lnTo>
                  <a:pt x="204474" y="7342"/>
                </a:lnTo>
                <a:lnTo>
                  <a:pt x="246441" y="28107"/>
                </a:lnTo>
                <a:lnTo>
                  <a:pt x="252082" y="33764"/>
                </a:lnTo>
                <a:lnTo>
                  <a:pt x="154547" y="33764"/>
                </a:lnTo>
                <a:lnTo>
                  <a:pt x="106897" y="43092"/>
                </a:lnTo>
                <a:lnTo>
                  <a:pt x="84110" y="58200"/>
                </a:lnTo>
                <a:close/>
              </a:path>
              <a:path w="306705" h="439420">
                <a:moveTo>
                  <a:pt x="37549" y="439241"/>
                </a:moveTo>
                <a:lnTo>
                  <a:pt x="0" y="439241"/>
                </a:lnTo>
                <a:lnTo>
                  <a:pt x="0" y="7536"/>
                </a:lnTo>
                <a:lnTo>
                  <a:pt x="37549" y="7536"/>
                </a:lnTo>
                <a:lnTo>
                  <a:pt x="37549" y="58200"/>
                </a:lnTo>
                <a:lnTo>
                  <a:pt x="84110" y="58200"/>
                </a:lnTo>
                <a:lnTo>
                  <a:pt x="68587" y="68492"/>
                </a:lnTo>
                <a:lnTo>
                  <a:pt x="43070" y="106093"/>
                </a:lnTo>
                <a:lnTo>
                  <a:pt x="33798" y="152024"/>
                </a:lnTo>
                <a:lnTo>
                  <a:pt x="43070" y="197955"/>
                </a:lnTo>
                <a:lnTo>
                  <a:pt x="68587" y="235556"/>
                </a:lnTo>
                <a:lnTo>
                  <a:pt x="84160" y="245882"/>
                </a:lnTo>
                <a:lnTo>
                  <a:pt x="37549" y="245882"/>
                </a:lnTo>
                <a:lnTo>
                  <a:pt x="37549" y="439241"/>
                </a:lnTo>
                <a:close/>
              </a:path>
              <a:path w="306705" h="439420">
                <a:moveTo>
                  <a:pt x="252113" y="270284"/>
                </a:moveTo>
                <a:lnTo>
                  <a:pt x="154547" y="270284"/>
                </a:lnTo>
                <a:lnTo>
                  <a:pt x="202259" y="260957"/>
                </a:lnTo>
                <a:lnTo>
                  <a:pt x="238308" y="235556"/>
                </a:lnTo>
                <a:lnTo>
                  <a:pt x="261103" y="197955"/>
                </a:lnTo>
                <a:lnTo>
                  <a:pt x="269056" y="152024"/>
                </a:lnTo>
                <a:lnTo>
                  <a:pt x="261103" y="106093"/>
                </a:lnTo>
                <a:lnTo>
                  <a:pt x="238308" y="68492"/>
                </a:lnTo>
                <a:lnTo>
                  <a:pt x="202259" y="43092"/>
                </a:lnTo>
                <a:lnTo>
                  <a:pt x="154547" y="33764"/>
                </a:lnTo>
                <a:lnTo>
                  <a:pt x="252082" y="33764"/>
                </a:lnTo>
                <a:lnTo>
                  <a:pt x="278646" y="60403"/>
                </a:lnTo>
                <a:lnTo>
                  <a:pt x="299290" y="102340"/>
                </a:lnTo>
                <a:lnTo>
                  <a:pt x="306572" y="152024"/>
                </a:lnTo>
                <a:lnTo>
                  <a:pt x="299290" y="201725"/>
                </a:lnTo>
                <a:lnTo>
                  <a:pt x="278646" y="243671"/>
                </a:lnTo>
                <a:lnTo>
                  <a:pt x="252113" y="270284"/>
                </a:lnTo>
                <a:close/>
              </a:path>
              <a:path w="306705" h="439420">
                <a:moveTo>
                  <a:pt x="154547" y="304082"/>
                </a:moveTo>
                <a:lnTo>
                  <a:pt x="121504" y="300619"/>
                </a:lnTo>
                <a:lnTo>
                  <a:pt x="89155" y="289997"/>
                </a:lnTo>
                <a:lnTo>
                  <a:pt x="60560" y="271867"/>
                </a:lnTo>
                <a:lnTo>
                  <a:pt x="38778" y="245882"/>
                </a:lnTo>
                <a:lnTo>
                  <a:pt x="84160" y="245882"/>
                </a:lnTo>
                <a:lnTo>
                  <a:pt x="106897" y="260957"/>
                </a:lnTo>
                <a:lnTo>
                  <a:pt x="154547" y="270284"/>
                </a:lnTo>
                <a:lnTo>
                  <a:pt x="252113" y="270284"/>
                </a:lnTo>
                <a:lnTo>
                  <a:pt x="246441" y="275973"/>
                </a:lnTo>
                <a:lnTo>
                  <a:pt x="204474" y="296740"/>
                </a:lnTo>
                <a:lnTo>
                  <a:pt x="154547" y="3040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bk object 20"/>
          <p:cNvSpPr/>
          <p:nvPr/>
        </p:nvSpPr>
        <p:spPr>
          <a:xfrm>
            <a:off x="2280855" y="3259393"/>
            <a:ext cx="280670" cy="304165"/>
          </a:xfrm>
          <a:custGeom>
            <a:avLst/>
            <a:gdLst/>
            <a:ahLst/>
            <a:cxnLst/>
            <a:rect l="l" t="t" r="r" b="b"/>
            <a:pathLst>
              <a:path w="280669" h="304164">
                <a:moveTo>
                  <a:pt x="146413" y="304082"/>
                </a:moveTo>
                <a:lnTo>
                  <a:pt x="97312" y="296792"/>
                </a:lnTo>
                <a:lnTo>
                  <a:pt x="56767" y="276104"/>
                </a:lnTo>
                <a:lnTo>
                  <a:pt x="26132" y="243793"/>
                </a:lnTo>
                <a:lnTo>
                  <a:pt x="6758" y="201631"/>
                </a:lnTo>
                <a:lnTo>
                  <a:pt x="0" y="151393"/>
                </a:lnTo>
                <a:lnTo>
                  <a:pt x="6921" y="102488"/>
                </a:lnTo>
                <a:lnTo>
                  <a:pt x="26546" y="60798"/>
                </a:lnTo>
                <a:lnTo>
                  <a:pt x="57162" y="28420"/>
                </a:lnTo>
                <a:lnTo>
                  <a:pt x="97057" y="7454"/>
                </a:lnTo>
                <a:lnTo>
                  <a:pt x="144521" y="0"/>
                </a:lnTo>
                <a:lnTo>
                  <a:pt x="192759" y="7627"/>
                </a:lnTo>
                <a:lnTo>
                  <a:pt x="230699" y="28287"/>
                </a:lnTo>
                <a:lnTo>
                  <a:pt x="235643" y="33764"/>
                </a:lnTo>
                <a:lnTo>
                  <a:pt x="142662" y="33764"/>
                </a:lnTo>
                <a:lnTo>
                  <a:pt x="91656" y="46319"/>
                </a:lnTo>
                <a:lnTo>
                  <a:pt x="59366" y="75066"/>
                </a:lnTo>
                <a:lnTo>
                  <a:pt x="42446" y="106626"/>
                </a:lnTo>
                <a:lnTo>
                  <a:pt x="37549" y="127622"/>
                </a:lnTo>
                <a:lnTo>
                  <a:pt x="279255" y="127622"/>
                </a:lnTo>
                <a:lnTo>
                  <a:pt x="280310" y="135125"/>
                </a:lnTo>
                <a:lnTo>
                  <a:pt x="280310" y="161420"/>
                </a:lnTo>
                <a:lnTo>
                  <a:pt x="37549" y="161420"/>
                </a:lnTo>
                <a:lnTo>
                  <a:pt x="42337" y="191624"/>
                </a:lnTo>
                <a:lnTo>
                  <a:pt x="59441" y="227580"/>
                </a:lnTo>
                <a:lnTo>
                  <a:pt x="92973" y="257672"/>
                </a:lnTo>
                <a:lnTo>
                  <a:pt x="147044" y="270284"/>
                </a:lnTo>
                <a:lnTo>
                  <a:pt x="246798" y="270284"/>
                </a:lnTo>
                <a:lnTo>
                  <a:pt x="217184" y="289528"/>
                </a:lnTo>
                <a:lnTo>
                  <a:pt x="183469" y="300560"/>
                </a:lnTo>
                <a:lnTo>
                  <a:pt x="146413" y="304082"/>
                </a:lnTo>
                <a:close/>
              </a:path>
              <a:path w="280669" h="304164">
                <a:moveTo>
                  <a:pt x="279255" y="127622"/>
                </a:moveTo>
                <a:lnTo>
                  <a:pt x="242761" y="127622"/>
                </a:lnTo>
                <a:lnTo>
                  <a:pt x="234950" y="91303"/>
                </a:lnTo>
                <a:lnTo>
                  <a:pt x="213590" y="61445"/>
                </a:lnTo>
                <a:lnTo>
                  <a:pt x="181791" y="41212"/>
                </a:lnTo>
                <a:lnTo>
                  <a:pt x="142662" y="33764"/>
                </a:lnTo>
                <a:lnTo>
                  <a:pt x="235643" y="33764"/>
                </a:lnTo>
                <a:lnTo>
                  <a:pt x="258100" y="58646"/>
                </a:lnTo>
                <a:lnTo>
                  <a:pt x="274717" y="95370"/>
                </a:lnTo>
                <a:lnTo>
                  <a:pt x="279255" y="127622"/>
                </a:lnTo>
                <a:close/>
              </a:path>
              <a:path w="280669" h="304164">
                <a:moveTo>
                  <a:pt x="246798" y="270284"/>
                </a:moveTo>
                <a:lnTo>
                  <a:pt x="147044" y="270284"/>
                </a:lnTo>
                <a:lnTo>
                  <a:pt x="175648" y="266667"/>
                </a:lnTo>
                <a:lnTo>
                  <a:pt x="202792" y="256361"/>
                </a:lnTo>
                <a:lnTo>
                  <a:pt x="226306" y="240184"/>
                </a:lnTo>
                <a:lnTo>
                  <a:pt x="244022" y="218956"/>
                </a:lnTo>
                <a:lnTo>
                  <a:pt x="271546" y="242130"/>
                </a:lnTo>
                <a:lnTo>
                  <a:pt x="246798" y="2702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bk object 21"/>
          <p:cNvSpPr/>
          <p:nvPr/>
        </p:nvSpPr>
        <p:spPr>
          <a:xfrm>
            <a:off x="2641859" y="3259380"/>
            <a:ext cx="251460" cy="297180"/>
          </a:xfrm>
          <a:custGeom>
            <a:avLst/>
            <a:gdLst/>
            <a:ahLst/>
            <a:cxnLst/>
            <a:rect l="l" t="t" r="r" b="b"/>
            <a:pathLst>
              <a:path w="251460" h="297179">
                <a:moveTo>
                  <a:pt x="76996" y="58167"/>
                </a:moveTo>
                <a:lnTo>
                  <a:pt x="41932" y="58167"/>
                </a:lnTo>
                <a:lnTo>
                  <a:pt x="57123" y="35618"/>
                </a:lnTo>
                <a:lnTo>
                  <a:pt x="79402" y="17118"/>
                </a:lnTo>
                <a:lnTo>
                  <a:pt x="107664" y="4601"/>
                </a:lnTo>
                <a:lnTo>
                  <a:pt x="140802" y="0"/>
                </a:lnTo>
                <a:lnTo>
                  <a:pt x="196023" y="10563"/>
                </a:lnTo>
                <a:lnTo>
                  <a:pt x="223909" y="33764"/>
                </a:lnTo>
                <a:lnTo>
                  <a:pt x="140802" y="33764"/>
                </a:lnTo>
                <a:lnTo>
                  <a:pt x="101673" y="41070"/>
                </a:lnTo>
                <a:lnTo>
                  <a:pt x="76996" y="58167"/>
                </a:lnTo>
                <a:close/>
              </a:path>
              <a:path w="251460" h="297179">
                <a:moveTo>
                  <a:pt x="40703" y="296579"/>
                </a:moveTo>
                <a:lnTo>
                  <a:pt x="3154" y="296579"/>
                </a:lnTo>
                <a:lnTo>
                  <a:pt x="2890" y="78379"/>
                </a:lnTo>
                <a:lnTo>
                  <a:pt x="2661" y="69266"/>
                </a:lnTo>
                <a:lnTo>
                  <a:pt x="494" y="23594"/>
                </a:lnTo>
                <a:lnTo>
                  <a:pt x="0" y="7503"/>
                </a:lnTo>
                <a:lnTo>
                  <a:pt x="37549" y="7503"/>
                </a:lnTo>
                <a:lnTo>
                  <a:pt x="38032" y="23594"/>
                </a:lnTo>
                <a:lnTo>
                  <a:pt x="38734" y="41636"/>
                </a:lnTo>
                <a:lnTo>
                  <a:pt x="39235" y="50871"/>
                </a:lnTo>
                <a:lnTo>
                  <a:pt x="40072" y="58167"/>
                </a:lnTo>
                <a:lnTo>
                  <a:pt x="76996" y="58167"/>
                </a:lnTo>
                <a:lnTo>
                  <a:pt x="69874" y="63101"/>
                </a:lnTo>
                <a:lnTo>
                  <a:pt x="48514" y="100029"/>
                </a:lnTo>
                <a:lnTo>
                  <a:pt x="40703" y="152024"/>
                </a:lnTo>
                <a:lnTo>
                  <a:pt x="40703" y="296579"/>
                </a:lnTo>
                <a:close/>
              </a:path>
              <a:path w="251460" h="297179">
                <a:moveTo>
                  <a:pt x="250928" y="296579"/>
                </a:moveTo>
                <a:lnTo>
                  <a:pt x="213378" y="296579"/>
                </a:lnTo>
                <a:lnTo>
                  <a:pt x="213214" y="124501"/>
                </a:lnTo>
                <a:lnTo>
                  <a:pt x="210396" y="92115"/>
                </a:lnTo>
                <a:lnTo>
                  <a:pt x="199376" y="62474"/>
                </a:lnTo>
                <a:lnTo>
                  <a:pt x="177214" y="41636"/>
                </a:lnTo>
                <a:lnTo>
                  <a:pt x="140802" y="33764"/>
                </a:lnTo>
                <a:lnTo>
                  <a:pt x="223909" y="33764"/>
                </a:lnTo>
                <a:lnTo>
                  <a:pt x="229655" y="38545"/>
                </a:lnTo>
                <a:lnTo>
                  <a:pt x="246392" y="78379"/>
                </a:lnTo>
                <a:lnTo>
                  <a:pt x="250928" y="124501"/>
                </a:lnTo>
                <a:lnTo>
                  <a:pt x="250928" y="2965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bk object 22"/>
          <p:cNvSpPr/>
          <p:nvPr/>
        </p:nvSpPr>
        <p:spPr>
          <a:xfrm>
            <a:off x="2958495" y="3248105"/>
            <a:ext cx="247015" cy="315595"/>
          </a:xfrm>
          <a:custGeom>
            <a:avLst/>
            <a:gdLst/>
            <a:ahLst/>
            <a:cxnLst/>
            <a:rect l="l" t="t" r="r" b="b"/>
            <a:pathLst>
              <a:path w="247014" h="315595">
                <a:moveTo>
                  <a:pt x="236216" y="259029"/>
                </a:moveTo>
                <a:lnTo>
                  <a:pt x="121380" y="259029"/>
                </a:lnTo>
                <a:lnTo>
                  <a:pt x="138447" y="256998"/>
                </a:lnTo>
                <a:lnTo>
                  <a:pt x="154630" y="250745"/>
                </a:lnTo>
                <a:lnTo>
                  <a:pt x="166705" y="240036"/>
                </a:lnTo>
                <a:lnTo>
                  <a:pt x="171446" y="224633"/>
                </a:lnTo>
                <a:lnTo>
                  <a:pt x="162470" y="204065"/>
                </a:lnTo>
                <a:lnTo>
                  <a:pt x="139320" y="192263"/>
                </a:lnTo>
                <a:lnTo>
                  <a:pt x="73176" y="175788"/>
                </a:lnTo>
                <a:lnTo>
                  <a:pt x="41522" y="161525"/>
                </a:lnTo>
                <a:lnTo>
                  <a:pt x="18365" y="136824"/>
                </a:lnTo>
                <a:lnTo>
                  <a:pt x="9395" y="96978"/>
                </a:lnTo>
                <a:lnTo>
                  <a:pt x="19728" y="53574"/>
                </a:lnTo>
                <a:lnTo>
                  <a:pt x="47011" y="23377"/>
                </a:lnTo>
                <a:lnTo>
                  <a:pt x="85674" y="5735"/>
                </a:lnTo>
                <a:lnTo>
                  <a:pt x="130145" y="0"/>
                </a:lnTo>
                <a:lnTo>
                  <a:pt x="160325" y="2473"/>
                </a:lnTo>
                <a:lnTo>
                  <a:pt x="189512" y="10404"/>
                </a:lnTo>
                <a:lnTo>
                  <a:pt x="215766" y="24553"/>
                </a:lnTo>
                <a:lnTo>
                  <a:pt x="237150" y="45683"/>
                </a:lnTo>
                <a:lnTo>
                  <a:pt x="221174" y="60059"/>
                </a:lnTo>
                <a:lnTo>
                  <a:pt x="128286" y="60059"/>
                </a:lnTo>
                <a:lnTo>
                  <a:pt x="112992" y="61879"/>
                </a:lnTo>
                <a:lnTo>
                  <a:pt x="98866" y="67575"/>
                </a:lnTo>
                <a:lnTo>
                  <a:pt x="88494" y="77497"/>
                </a:lnTo>
                <a:lnTo>
                  <a:pt x="84461" y="91998"/>
                </a:lnTo>
                <a:lnTo>
                  <a:pt x="93438" y="109828"/>
                </a:lnTo>
                <a:lnTo>
                  <a:pt x="116588" y="120229"/>
                </a:lnTo>
                <a:lnTo>
                  <a:pt x="148242" y="127721"/>
                </a:lnTo>
                <a:lnTo>
                  <a:pt x="182793" y="136853"/>
                </a:lnTo>
                <a:lnTo>
                  <a:pt x="214386" y="152056"/>
                </a:lnTo>
                <a:lnTo>
                  <a:pt x="237536" y="177938"/>
                </a:lnTo>
                <a:lnTo>
                  <a:pt x="246512" y="218989"/>
                </a:lnTo>
                <a:lnTo>
                  <a:pt x="236216" y="259029"/>
                </a:lnTo>
                <a:close/>
              </a:path>
              <a:path w="247014" h="315595">
                <a:moveTo>
                  <a:pt x="187084" y="90736"/>
                </a:moveTo>
                <a:lnTo>
                  <a:pt x="175436" y="77497"/>
                </a:lnTo>
                <a:lnTo>
                  <a:pt x="161905" y="67890"/>
                </a:lnTo>
                <a:lnTo>
                  <a:pt x="146264" y="62037"/>
                </a:lnTo>
                <a:lnTo>
                  <a:pt x="128286" y="60059"/>
                </a:lnTo>
                <a:lnTo>
                  <a:pt x="221174" y="60059"/>
                </a:lnTo>
                <a:lnTo>
                  <a:pt x="187084" y="90736"/>
                </a:lnTo>
                <a:close/>
              </a:path>
              <a:path w="247014" h="315595">
                <a:moveTo>
                  <a:pt x="116998" y="315370"/>
                </a:moveTo>
                <a:lnTo>
                  <a:pt x="83501" y="312970"/>
                </a:lnTo>
                <a:lnTo>
                  <a:pt x="52635" y="305111"/>
                </a:lnTo>
                <a:lnTo>
                  <a:pt x="24700" y="290803"/>
                </a:lnTo>
                <a:lnTo>
                  <a:pt x="0" y="269056"/>
                </a:lnTo>
                <a:lnTo>
                  <a:pt x="50066" y="222143"/>
                </a:lnTo>
                <a:lnTo>
                  <a:pt x="64902" y="236871"/>
                </a:lnTo>
                <a:lnTo>
                  <a:pt x="81029" y="248554"/>
                </a:lnTo>
                <a:lnTo>
                  <a:pt x="99504" y="256254"/>
                </a:lnTo>
                <a:lnTo>
                  <a:pt x="121380" y="259029"/>
                </a:lnTo>
                <a:lnTo>
                  <a:pt x="236216" y="259029"/>
                </a:lnTo>
                <a:lnTo>
                  <a:pt x="234899" y="264149"/>
                </a:lnTo>
                <a:lnTo>
                  <a:pt x="204750" y="293935"/>
                </a:lnTo>
                <a:lnTo>
                  <a:pt x="163104" y="310344"/>
                </a:lnTo>
                <a:lnTo>
                  <a:pt x="116998" y="3153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bk object 23"/>
          <p:cNvSpPr/>
          <p:nvPr/>
        </p:nvSpPr>
        <p:spPr>
          <a:xfrm>
            <a:off x="3228158" y="3168666"/>
            <a:ext cx="219710" cy="394970"/>
          </a:xfrm>
          <a:custGeom>
            <a:avLst/>
            <a:gdLst/>
            <a:ahLst/>
            <a:cxnLst/>
            <a:rect l="l" t="t" r="r" b="b"/>
            <a:pathLst>
              <a:path w="219710" h="394970">
                <a:moveTo>
                  <a:pt x="137018" y="86918"/>
                </a:moveTo>
                <a:lnTo>
                  <a:pt x="61951" y="86918"/>
                </a:lnTo>
                <a:lnTo>
                  <a:pt x="61951" y="0"/>
                </a:lnTo>
                <a:lnTo>
                  <a:pt x="137018" y="0"/>
                </a:lnTo>
                <a:lnTo>
                  <a:pt x="137018" y="86918"/>
                </a:lnTo>
                <a:close/>
              </a:path>
              <a:path w="219710" h="394970">
                <a:moveTo>
                  <a:pt x="219620" y="150762"/>
                </a:moveTo>
                <a:lnTo>
                  <a:pt x="0" y="150762"/>
                </a:lnTo>
                <a:lnTo>
                  <a:pt x="0" y="86918"/>
                </a:lnTo>
                <a:lnTo>
                  <a:pt x="219620" y="86918"/>
                </a:lnTo>
                <a:lnTo>
                  <a:pt x="219620" y="150762"/>
                </a:lnTo>
                <a:close/>
              </a:path>
              <a:path w="219710" h="394970">
                <a:moveTo>
                  <a:pt x="160191" y="394785"/>
                </a:moveTo>
                <a:lnTo>
                  <a:pt x="111310" y="388110"/>
                </a:lnTo>
                <a:lnTo>
                  <a:pt x="81266" y="368121"/>
                </a:lnTo>
                <a:lnTo>
                  <a:pt x="66124" y="334880"/>
                </a:lnTo>
                <a:lnTo>
                  <a:pt x="61951" y="288445"/>
                </a:lnTo>
                <a:lnTo>
                  <a:pt x="61951" y="150762"/>
                </a:lnTo>
                <a:lnTo>
                  <a:pt x="137018" y="150762"/>
                </a:lnTo>
                <a:lnTo>
                  <a:pt x="137018" y="282170"/>
                </a:lnTo>
                <a:lnTo>
                  <a:pt x="138910" y="302457"/>
                </a:lnTo>
                <a:lnTo>
                  <a:pt x="145558" y="317827"/>
                </a:lnTo>
                <a:lnTo>
                  <a:pt x="158419" y="327569"/>
                </a:lnTo>
                <a:lnTo>
                  <a:pt x="178950" y="330974"/>
                </a:lnTo>
                <a:lnTo>
                  <a:pt x="219620" y="330974"/>
                </a:lnTo>
                <a:lnTo>
                  <a:pt x="219620" y="384792"/>
                </a:lnTo>
                <a:lnTo>
                  <a:pt x="206202" y="389519"/>
                </a:lnTo>
                <a:lnTo>
                  <a:pt x="190615" y="392602"/>
                </a:lnTo>
                <a:lnTo>
                  <a:pt x="174674" y="394279"/>
                </a:lnTo>
                <a:lnTo>
                  <a:pt x="160191" y="394785"/>
                </a:lnTo>
                <a:close/>
              </a:path>
              <a:path w="219710" h="394970">
                <a:moveTo>
                  <a:pt x="219620" y="330974"/>
                </a:moveTo>
                <a:lnTo>
                  <a:pt x="178950" y="330974"/>
                </a:lnTo>
                <a:lnTo>
                  <a:pt x="189534" y="330477"/>
                </a:lnTo>
                <a:lnTo>
                  <a:pt x="200704" y="328866"/>
                </a:lnTo>
                <a:lnTo>
                  <a:pt x="211164" y="325960"/>
                </a:lnTo>
                <a:lnTo>
                  <a:pt x="219620" y="321579"/>
                </a:lnTo>
                <a:lnTo>
                  <a:pt x="219620" y="3309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bk object 24"/>
          <p:cNvSpPr/>
          <p:nvPr/>
        </p:nvSpPr>
        <p:spPr>
          <a:xfrm>
            <a:off x="3486554" y="3248101"/>
            <a:ext cx="275590" cy="315595"/>
          </a:xfrm>
          <a:custGeom>
            <a:avLst/>
            <a:gdLst/>
            <a:ahLst/>
            <a:cxnLst/>
            <a:rect l="l" t="t" r="r" b="b"/>
            <a:pathLst>
              <a:path w="275589" h="315595">
                <a:moveTo>
                  <a:pt x="58831" y="87582"/>
                </a:moveTo>
                <a:lnTo>
                  <a:pt x="19422" y="48206"/>
                </a:lnTo>
                <a:lnTo>
                  <a:pt x="46669" y="26416"/>
                </a:lnTo>
                <a:lnTo>
                  <a:pt x="77842" y="11429"/>
                </a:lnTo>
                <a:lnTo>
                  <a:pt x="111710" y="2779"/>
                </a:lnTo>
                <a:lnTo>
                  <a:pt x="147044" y="0"/>
                </a:lnTo>
                <a:lnTo>
                  <a:pt x="209648" y="9970"/>
                </a:lnTo>
                <a:lnTo>
                  <a:pt x="247621" y="35317"/>
                </a:lnTo>
                <a:lnTo>
                  <a:pt x="259721" y="56341"/>
                </a:lnTo>
                <a:lnTo>
                  <a:pt x="138910" y="56341"/>
                </a:lnTo>
                <a:lnTo>
                  <a:pt x="116019" y="58584"/>
                </a:lnTo>
                <a:lnTo>
                  <a:pt x="94650" y="64927"/>
                </a:lnTo>
                <a:lnTo>
                  <a:pt x="75391" y="74787"/>
                </a:lnTo>
                <a:lnTo>
                  <a:pt x="58831" y="87582"/>
                </a:lnTo>
                <a:close/>
              </a:path>
              <a:path w="275589" h="315595">
                <a:moveTo>
                  <a:pt x="109528" y="315370"/>
                </a:moveTo>
                <a:lnTo>
                  <a:pt x="68911" y="309648"/>
                </a:lnTo>
                <a:lnTo>
                  <a:pt x="33872" y="292603"/>
                </a:lnTo>
                <a:lnTo>
                  <a:pt x="9279" y="264415"/>
                </a:lnTo>
                <a:lnTo>
                  <a:pt x="0" y="225264"/>
                </a:lnTo>
                <a:lnTo>
                  <a:pt x="8785" y="183630"/>
                </a:lnTo>
                <a:lnTo>
                  <a:pt x="66338" y="136403"/>
                </a:lnTo>
                <a:lnTo>
                  <a:pt x="106619" y="126155"/>
                </a:lnTo>
                <a:lnTo>
                  <a:pt x="148913" y="121713"/>
                </a:lnTo>
                <a:lnTo>
                  <a:pt x="188976" y="120749"/>
                </a:lnTo>
                <a:lnTo>
                  <a:pt x="207768" y="120749"/>
                </a:lnTo>
                <a:lnTo>
                  <a:pt x="207768" y="112615"/>
                </a:lnTo>
                <a:lnTo>
                  <a:pt x="202639" y="88247"/>
                </a:lnTo>
                <a:lnTo>
                  <a:pt x="188354" y="70633"/>
                </a:lnTo>
                <a:lnTo>
                  <a:pt x="166561" y="59942"/>
                </a:lnTo>
                <a:lnTo>
                  <a:pt x="138910" y="56341"/>
                </a:lnTo>
                <a:lnTo>
                  <a:pt x="259721" y="56341"/>
                </a:lnTo>
                <a:lnTo>
                  <a:pt x="267120" y="69195"/>
                </a:lnTo>
                <a:lnTo>
                  <a:pt x="274304" y="104758"/>
                </a:lnTo>
                <a:lnTo>
                  <a:pt x="275026" y="126155"/>
                </a:lnTo>
                <a:lnTo>
                  <a:pt x="275330" y="173339"/>
                </a:lnTo>
                <a:lnTo>
                  <a:pt x="187715" y="173339"/>
                </a:lnTo>
                <a:lnTo>
                  <a:pt x="152694" y="174501"/>
                </a:lnTo>
                <a:lnTo>
                  <a:pt x="115919" y="180294"/>
                </a:lnTo>
                <a:lnTo>
                  <a:pt x="86887" y="194180"/>
                </a:lnTo>
                <a:lnTo>
                  <a:pt x="75099" y="219620"/>
                </a:lnTo>
                <a:lnTo>
                  <a:pt x="79880" y="237389"/>
                </a:lnTo>
                <a:lnTo>
                  <a:pt x="92230" y="249646"/>
                </a:lnTo>
                <a:lnTo>
                  <a:pt x="109162" y="256742"/>
                </a:lnTo>
                <a:lnTo>
                  <a:pt x="127688" y="259029"/>
                </a:lnTo>
                <a:lnTo>
                  <a:pt x="275330" y="259029"/>
                </a:lnTo>
                <a:lnTo>
                  <a:pt x="275330" y="266565"/>
                </a:lnTo>
                <a:lnTo>
                  <a:pt x="205875" y="266565"/>
                </a:lnTo>
                <a:lnTo>
                  <a:pt x="187473" y="288436"/>
                </a:lnTo>
                <a:lnTo>
                  <a:pt x="164736" y="303630"/>
                </a:lnTo>
                <a:lnTo>
                  <a:pt x="138481" y="312493"/>
                </a:lnTo>
                <a:lnTo>
                  <a:pt x="109528" y="315370"/>
                </a:lnTo>
                <a:close/>
              </a:path>
              <a:path w="275589" h="315595">
                <a:moveTo>
                  <a:pt x="275330" y="259029"/>
                </a:moveTo>
                <a:lnTo>
                  <a:pt x="127688" y="259029"/>
                </a:lnTo>
                <a:lnTo>
                  <a:pt x="161137" y="254172"/>
                </a:lnTo>
                <a:lnTo>
                  <a:pt x="184743" y="240341"/>
                </a:lnTo>
                <a:lnTo>
                  <a:pt x="198738" y="218648"/>
                </a:lnTo>
                <a:lnTo>
                  <a:pt x="203352" y="190205"/>
                </a:lnTo>
                <a:lnTo>
                  <a:pt x="203352" y="173339"/>
                </a:lnTo>
                <a:lnTo>
                  <a:pt x="275330" y="173339"/>
                </a:lnTo>
                <a:lnTo>
                  <a:pt x="275330" y="259029"/>
                </a:lnTo>
                <a:close/>
              </a:path>
              <a:path w="275589" h="315595">
                <a:moveTo>
                  <a:pt x="275330" y="307834"/>
                </a:moveTo>
                <a:lnTo>
                  <a:pt x="207768" y="307834"/>
                </a:lnTo>
                <a:lnTo>
                  <a:pt x="207768" y="266565"/>
                </a:lnTo>
                <a:lnTo>
                  <a:pt x="275330" y="266565"/>
                </a:lnTo>
                <a:lnTo>
                  <a:pt x="275330" y="3078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bk object 25"/>
          <p:cNvSpPr/>
          <p:nvPr/>
        </p:nvSpPr>
        <p:spPr>
          <a:xfrm>
            <a:off x="3799431" y="3255588"/>
            <a:ext cx="337820" cy="300990"/>
          </a:xfrm>
          <a:custGeom>
            <a:avLst/>
            <a:gdLst/>
            <a:ahLst/>
            <a:cxnLst/>
            <a:rect l="l" t="t" r="r" b="b"/>
            <a:pathLst>
              <a:path w="337820" h="300989">
                <a:moveTo>
                  <a:pt x="88844" y="300363"/>
                </a:moveTo>
                <a:lnTo>
                  <a:pt x="0" y="300363"/>
                </a:lnTo>
                <a:lnTo>
                  <a:pt x="120749" y="138943"/>
                </a:lnTo>
                <a:lnTo>
                  <a:pt x="16899" y="0"/>
                </a:lnTo>
                <a:lnTo>
                  <a:pt x="108233" y="0"/>
                </a:lnTo>
                <a:lnTo>
                  <a:pt x="168292" y="90139"/>
                </a:lnTo>
                <a:lnTo>
                  <a:pt x="252513" y="90139"/>
                </a:lnTo>
                <a:lnTo>
                  <a:pt x="216466" y="138943"/>
                </a:lnTo>
                <a:lnTo>
                  <a:pt x="256711" y="192728"/>
                </a:lnTo>
                <a:lnTo>
                  <a:pt x="167661" y="192728"/>
                </a:lnTo>
                <a:lnTo>
                  <a:pt x="88844" y="300363"/>
                </a:lnTo>
                <a:close/>
              </a:path>
              <a:path w="337820" h="300989">
                <a:moveTo>
                  <a:pt x="252513" y="90139"/>
                </a:moveTo>
                <a:lnTo>
                  <a:pt x="168292" y="90139"/>
                </a:lnTo>
                <a:lnTo>
                  <a:pt x="233365" y="0"/>
                </a:lnTo>
                <a:lnTo>
                  <a:pt x="319089" y="0"/>
                </a:lnTo>
                <a:lnTo>
                  <a:pt x="252513" y="90139"/>
                </a:lnTo>
                <a:close/>
              </a:path>
              <a:path w="337820" h="300989">
                <a:moveTo>
                  <a:pt x="337249" y="300363"/>
                </a:moveTo>
                <a:lnTo>
                  <a:pt x="245882" y="300363"/>
                </a:lnTo>
                <a:lnTo>
                  <a:pt x="167661" y="192728"/>
                </a:lnTo>
                <a:lnTo>
                  <a:pt x="256711" y="192728"/>
                </a:lnTo>
                <a:lnTo>
                  <a:pt x="337249" y="3003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bk object 26"/>
          <p:cNvSpPr/>
          <p:nvPr/>
        </p:nvSpPr>
        <p:spPr>
          <a:xfrm>
            <a:off x="2208651" y="1779439"/>
            <a:ext cx="1478280" cy="300990"/>
          </a:xfrm>
          <a:custGeom>
            <a:avLst/>
            <a:gdLst/>
            <a:ahLst/>
            <a:cxnLst/>
            <a:rect l="l" t="t" r="r" b="b"/>
            <a:pathLst>
              <a:path w="1478279" h="300989">
                <a:moveTo>
                  <a:pt x="1411714" y="300895"/>
                </a:moveTo>
                <a:lnTo>
                  <a:pt x="55278" y="236519"/>
                </a:lnTo>
                <a:lnTo>
                  <a:pt x="15064" y="217520"/>
                </a:lnTo>
                <a:lnTo>
                  <a:pt x="0" y="175663"/>
                </a:lnTo>
                <a:lnTo>
                  <a:pt x="5776" y="55278"/>
                </a:lnTo>
                <a:lnTo>
                  <a:pt x="11376" y="32910"/>
                </a:lnTo>
                <a:lnTo>
                  <a:pt x="24676" y="15052"/>
                </a:lnTo>
                <a:lnTo>
                  <a:pt x="43715" y="3487"/>
                </a:lnTo>
                <a:lnTo>
                  <a:pt x="66533" y="0"/>
                </a:lnTo>
                <a:lnTo>
                  <a:pt x="1422968" y="64408"/>
                </a:lnTo>
                <a:lnTo>
                  <a:pt x="1445337" y="70065"/>
                </a:lnTo>
                <a:lnTo>
                  <a:pt x="1463195" y="83391"/>
                </a:lnTo>
                <a:lnTo>
                  <a:pt x="1474760" y="102431"/>
                </a:lnTo>
                <a:lnTo>
                  <a:pt x="1478247" y="125231"/>
                </a:lnTo>
                <a:lnTo>
                  <a:pt x="1472537" y="245616"/>
                </a:lnTo>
                <a:lnTo>
                  <a:pt x="1466899" y="268003"/>
                </a:lnTo>
                <a:lnTo>
                  <a:pt x="1453579" y="285867"/>
                </a:lnTo>
                <a:lnTo>
                  <a:pt x="1434533" y="297426"/>
                </a:lnTo>
                <a:lnTo>
                  <a:pt x="1411714" y="3008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bk object 27"/>
          <p:cNvSpPr/>
          <p:nvPr/>
        </p:nvSpPr>
        <p:spPr>
          <a:xfrm>
            <a:off x="2062416" y="2258381"/>
            <a:ext cx="1173480" cy="242570"/>
          </a:xfrm>
          <a:custGeom>
            <a:avLst/>
            <a:gdLst/>
            <a:ahLst/>
            <a:cxnLst/>
            <a:rect l="l" t="t" r="r" b="b"/>
            <a:pathLst>
              <a:path w="1173480" h="242569">
                <a:moveTo>
                  <a:pt x="1138109" y="242097"/>
                </a:moveTo>
                <a:lnTo>
                  <a:pt x="34860" y="242097"/>
                </a:lnTo>
                <a:lnTo>
                  <a:pt x="21289" y="239367"/>
                </a:lnTo>
                <a:lnTo>
                  <a:pt x="10209" y="231913"/>
                </a:lnTo>
                <a:lnTo>
                  <a:pt x="2739" y="220835"/>
                </a:lnTo>
                <a:lnTo>
                  <a:pt x="0" y="207236"/>
                </a:lnTo>
                <a:lnTo>
                  <a:pt x="0" y="34860"/>
                </a:lnTo>
                <a:lnTo>
                  <a:pt x="2739" y="21289"/>
                </a:lnTo>
                <a:lnTo>
                  <a:pt x="10209" y="10209"/>
                </a:lnTo>
                <a:lnTo>
                  <a:pt x="21289" y="2739"/>
                </a:lnTo>
                <a:lnTo>
                  <a:pt x="34860" y="0"/>
                </a:lnTo>
                <a:lnTo>
                  <a:pt x="1138109" y="0"/>
                </a:lnTo>
                <a:lnTo>
                  <a:pt x="1151661" y="2739"/>
                </a:lnTo>
                <a:lnTo>
                  <a:pt x="1162731" y="10209"/>
                </a:lnTo>
                <a:lnTo>
                  <a:pt x="1170198" y="21289"/>
                </a:lnTo>
                <a:lnTo>
                  <a:pt x="1172936" y="34860"/>
                </a:lnTo>
                <a:lnTo>
                  <a:pt x="1172936" y="207236"/>
                </a:lnTo>
                <a:lnTo>
                  <a:pt x="1170198" y="220835"/>
                </a:lnTo>
                <a:lnTo>
                  <a:pt x="1162731" y="231913"/>
                </a:lnTo>
                <a:lnTo>
                  <a:pt x="1151661" y="239367"/>
                </a:lnTo>
                <a:lnTo>
                  <a:pt x="1138109" y="24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bk object 28"/>
          <p:cNvSpPr/>
          <p:nvPr/>
        </p:nvSpPr>
        <p:spPr>
          <a:xfrm>
            <a:off x="2259324" y="2515863"/>
            <a:ext cx="1315720" cy="211454"/>
          </a:xfrm>
          <a:custGeom>
            <a:avLst/>
            <a:gdLst/>
            <a:ahLst/>
            <a:cxnLst/>
            <a:rect l="l" t="t" r="r" b="b"/>
            <a:pathLst>
              <a:path w="1315720" h="211455">
                <a:moveTo>
                  <a:pt x="38047" y="210955"/>
                </a:moveTo>
                <a:lnTo>
                  <a:pt x="3220" y="177124"/>
                </a:lnTo>
                <a:lnTo>
                  <a:pt x="0" y="74734"/>
                </a:lnTo>
                <a:lnTo>
                  <a:pt x="2228" y="61090"/>
                </a:lnTo>
                <a:lnTo>
                  <a:pt x="9113" y="49775"/>
                </a:lnTo>
                <a:lnTo>
                  <a:pt x="19608" y="41959"/>
                </a:lnTo>
                <a:lnTo>
                  <a:pt x="32669" y="38811"/>
                </a:lnTo>
                <a:lnTo>
                  <a:pt x="1277352" y="0"/>
                </a:lnTo>
                <a:lnTo>
                  <a:pt x="1290562" y="2320"/>
                </a:lnTo>
                <a:lnTo>
                  <a:pt x="1301513" y="9449"/>
                </a:lnTo>
                <a:lnTo>
                  <a:pt x="1309090" y="20295"/>
                </a:lnTo>
                <a:lnTo>
                  <a:pt x="1312179" y="33764"/>
                </a:lnTo>
                <a:lnTo>
                  <a:pt x="1315366" y="136188"/>
                </a:lnTo>
                <a:lnTo>
                  <a:pt x="1313128" y="149845"/>
                </a:lnTo>
                <a:lnTo>
                  <a:pt x="1306252" y="161163"/>
                </a:lnTo>
                <a:lnTo>
                  <a:pt x="1295766" y="168981"/>
                </a:lnTo>
                <a:lnTo>
                  <a:pt x="1282697" y="172144"/>
                </a:lnTo>
                <a:lnTo>
                  <a:pt x="38047" y="2109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bk object 29"/>
          <p:cNvSpPr/>
          <p:nvPr/>
        </p:nvSpPr>
        <p:spPr>
          <a:xfrm>
            <a:off x="2153867" y="2756958"/>
            <a:ext cx="1254125" cy="138430"/>
          </a:xfrm>
          <a:custGeom>
            <a:avLst/>
            <a:gdLst/>
            <a:ahLst/>
            <a:cxnLst/>
            <a:rect l="l" t="t" r="r" b="b"/>
            <a:pathLst>
              <a:path w="1254125" h="138430">
                <a:moveTo>
                  <a:pt x="1220844" y="138080"/>
                </a:moveTo>
                <a:lnTo>
                  <a:pt x="32768" y="138080"/>
                </a:lnTo>
                <a:lnTo>
                  <a:pt x="20001" y="135341"/>
                </a:lnTo>
                <a:lnTo>
                  <a:pt x="9586" y="127875"/>
                </a:lnTo>
                <a:lnTo>
                  <a:pt x="2570" y="116804"/>
                </a:lnTo>
                <a:lnTo>
                  <a:pt x="0" y="103253"/>
                </a:lnTo>
                <a:lnTo>
                  <a:pt x="0" y="34860"/>
                </a:lnTo>
                <a:lnTo>
                  <a:pt x="2570" y="21303"/>
                </a:lnTo>
                <a:lnTo>
                  <a:pt x="9586" y="10221"/>
                </a:lnTo>
                <a:lnTo>
                  <a:pt x="20001" y="2743"/>
                </a:lnTo>
                <a:lnTo>
                  <a:pt x="32768" y="0"/>
                </a:lnTo>
                <a:lnTo>
                  <a:pt x="1220844" y="0"/>
                </a:lnTo>
                <a:lnTo>
                  <a:pt x="1233598" y="2743"/>
                </a:lnTo>
                <a:lnTo>
                  <a:pt x="1244014" y="10221"/>
                </a:lnTo>
                <a:lnTo>
                  <a:pt x="1251038" y="21303"/>
                </a:lnTo>
                <a:lnTo>
                  <a:pt x="1253613" y="34860"/>
                </a:lnTo>
                <a:lnTo>
                  <a:pt x="1253613" y="103253"/>
                </a:lnTo>
                <a:lnTo>
                  <a:pt x="1251038" y="116804"/>
                </a:lnTo>
                <a:lnTo>
                  <a:pt x="1244014" y="127875"/>
                </a:lnTo>
                <a:lnTo>
                  <a:pt x="1233598" y="135341"/>
                </a:lnTo>
                <a:lnTo>
                  <a:pt x="1220844" y="1380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bk object 30"/>
          <p:cNvSpPr/>
          <p:nvPr/>
        </p:nvSpPr>
        <p:spPr>
          <a:xfrm>
            <a:off x="1903297" y="2093827"/>
            <a:ext cx="1534795" cy="107314"/>
          </a:xfrm>
          <a:custGeom>
            <a:avLst/>
            <a:gdLst/>
            <a:ahLst/>
            <a:cxnLst/>
            <a:rect l="l" t="t" r="r" b="b"/>
            <a:pathLst>
              <a:path w="1534795" h="107314">
                <a:moveTo>
                  <a:pt x="1487742" y="107270"/>
                </a:moveTo>
                <a:lnTo>
                  <a:pt x="46978" y="107270"/>
                </a:lnTo>
                <a:lnTo>
                  <a:pt x="28685" y="105248"/>
                </a:lnTo>
                <a:lnTo>
                  <a:pt x="13753" y="99733"/>
                </a:lnTo>
                <a:lnTo>
                  <a:pt x="3689" y="91555"/>
                </a:lnTo>
                <a:lnTo>
                  <a:pt x="0" y="81540"/>
                </a:lnTo>
                <a:lnTo>
                  <a:pt x="0" y="25763"/>
                </a:lnTo>
                <a:lnTo>
                  <a:pt x="3689" y="15743"/>
                </a:lnTo>
                <a:lnTo>
                  <a:pt x="13753" y="7553"/>
                </a:lnTo>
                <a:lnTo>
                  <a:pt x="28685" y="2027"/>
                </a:lnTo>
                <a:lnTo>
                  <a:pt x="46978" y="0"/>
                </a:lnTo>
                <a:lnTo>
                  <a:pt x="1487742" y="0"/>
                </a:lnTo>
                <a:lnTo>
                  <a:pt x="1506041" y="2027"/>
                </a:lnTo>
                <a:lnTo>
                  <a:pt x="1520984" y="7553"/>
                </a:lnTo>
                <a:lnTo>
                  <a:pt x="1531060" y="15743"/>
                </a:lnTo>
                <a:lnTo>
                  <a:pt x="1534754" y="25763"/>
                </a:lnTo>
                <a:lnTo>
                  <a:pt x="1534754" y="81540"/>
                </a:lnTo>
                <a:lnTo>
                  <a:pt x="1531060" y="91555"/>
                </a:lnTo>
                <a:lnTo>
                  <a:pt x="1520984" y="99733"/>
                </a:lnTo>
                <a:lnTo>
                  <a:pt x="1506041" y="105248"/>
                </a:lnTo>
                <a:lnTo>
                  <a:pt x="1487742" y="1072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bk object 31"/>
          <p:cNvSpPr/>
          <p:nvPr/>
        </p:nvSpPr>
        <p:spPr>
          <a:xfrm>
            <a:off x="4171737" y="3255595"/>
            <a:ext cx="177800" cy="85090"/>
          </a:xfrm>
          <a:custGeom>
            <a:avLst/>
            <a:gdLst/>
            <a:ahLst/>
            <a:cxnLst/>
            <a:rect l="l" t="t" r="r" b="b"/>
            <a:pathLst>
              <a:path w="177800" h="85089">
                <a:moveTo>
                  <a:pt x="97642" y="84694"/>
                </a:moveTo>
                <a:lnTo>
                  <a:pt x="84063" y="84694"/>
                </a:lnTo>
                <a:lnTo>
                  <a:pt x="84063" y="0"/>
                </a:lnTo>
                <a:lnTo>
                  <a:pt x="105676" y="0"/>
                </a:lnTo>
                <a:lnTo>
                  <a:pt x="111001" y="13578"/>
                </a:lnTo>
                <a:lnTo>
                  <a:pt x="97642" y="13578"/>
                </a:lnTo>
                <a:lnTo>
                  <a:pt x="97642" y="84694"/>
                </a:lnTo>
                <a:close/>
              </a:path>
              <a:path w="177800" h="85089">
                <a:moveTo>
                  <a:pt x="143258" y="64342"/>
                </a:moveTo>
                <a:lnTo>
                  <a:pt x="130909" y="64342"/>
                </a:lnTo>
                <a:lnTo>
                  <a:pt x="156207" y="0"/>
                </a:lnTo>
                <a:lnTo>
                  <a:pt x="177190" y="0"/>
                </a:lnTo>
                <a:lnTo>
                  <a:pt x="177190" y="13578"/>
                </a:lnTo>
                <a:lnTo>
                  <a:pt x="163213" y="13578"/>
                </a:lnTo>
                <a:lnTo>
                  <a:pt x="143258" y="64342"/>
                </a:lnTo>
                <a:close/>
              </a:path>
              <a:path w="177800" h="85089">
                <a:moveTo>
                  <a:pt x="135258" y="84694"/>
                </a:moveTo>
                <a:lnTo>
                  <a:pt x="125995" y="84694"/>
                </a:lnTo>
                <a:lnTo>
                  <a:pt x="98040" y="13578"/>
                </a:lnTo>
                <a:lnTo>
                  <a:pt x="111001" y="13578"/>
                </a:lnTo>
                <a:lnTo>
                  <a:pt x="130909" y="64342"/>
                </a:lnTo>
                <a:lnTo>
                  <a:pt x="143258" y="64342"/>
                </a:lnTo>
                <a:lnTo>
                  <a:pt x="135258" y="84694"/>
                </a:lnTo>
                <a:close/>
              </a:path>
              <a:path w="177800" h="85089">
                <a:moveTo>
                  <a:pt x="177190" y="84694"/>
                </a:moveTo>
                <a:lnTo>
                  <a:pt x="163611" y="84694"/>
                </a:lnTo>
                <a:lnTo>
                  <a:pt x="163611" y="13578"/>
                </a:lnTo>
                <a:lnTo>
                  <a:pt x="177190" y="13578"/>
                </a:lnTo>
                <a:lnTo>
                  <a:pt x="177190" y="84694"/>
                </a:lnTo>
                <a:close/>
              </a:path>
              <a:path w="177800" h="85089">
                <a:moveTo>
                  <a:pt x="67031" y="13578"/>
                </a:moveTo>
                <a:lnTo>
                  <a:pt x="0" y="13578"/>
                </a:lnTo>
                <a:lnTo>
                  <a:pt x="0" y="0"/>
                </a:lnTo>
                <a:lnTo>
                  <a:pt x="67031" y="0"/>
                </a:lnTo>
                <a:lnTo>
                  <a:pt x="67031" y="13578"/>
                </a:lnTo>
                <a:close/>
              </a:path>
              <a:path w="177800" h="85089">
                <a:moveTo>
                  <a:pt x="40272" y="84694"/>
                </a:moveTo>
                <a:lnTo>
                  <a:pt x="26726" y="84694"/>
                </a:lnTo>
                <a:lnTo>
                  <a:pt x="26726" y="13578"/>
                </a:lnTo>
                <a:lnTo>
                  <a:pt x="40272" y="13578"/>
                </a:lnTo>
                <a:lnTo>
                  <a:pt x="40272" y="846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5C0DD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5544185" cy="6858000"/>
          </a:xfrm>
          <a:custGeom>
            <a:avLst/>
            <a:gdLst/>
            <a:ahLst/>
            <a:cxnLst/>
            <a:rect l="l" t="t" r="r" b="b"/>
            <a:pathLst>
              <a:path w="5544185" h="6858000">
                <a:moveTo>
                  <a:pt x="0" y="6858000"/>
                </a:moveTo>
                <a:lnTo>
                  <a:pt x="5543702" y="6858000"/>
                </a:lnTo>
                <a:lnTo>
                  <a:pt x="554370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5C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008758" y="733500"/>
            <a:ext cx="4019275" cy="56292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26871" y="3259376"/>
            <a:ext cx="304165" cy="304165"/>
          </a:xfrm>
          <a:custGeom>
            <a:avLst/>
            <a:gdLst/>
            <a:ahLst/>
            <a:cxnLst/>
            <a:rect l="l" t="t" r="r" b="b"/>
            <a:pathLst>
              <a:path w="304164" h="304164">
                <a:moveTo>
                  <a:pt x="152057" y="304082"/>
                </a:moveTo>
                <a:lnTo>
                  <a:pt x="102127" y="296740"/>
                </a:lnTo>
                <a:lnTo>
                  <a:pt x="60152" y="275973"/>
                </a:lnTo>
                <a:lnTo>
                  <a:pt x="27937" y="243671"/>
                </a:lnTo>
                <a:lnTo>
                  <a:pt x="7284" y="201725"/>
                </a:lnTo>
                <a:lnTo>
                  <a:pt x="0" y="152024"/>
                </a:lnTo>
                <a:lnTo>
                  <a:pt x="7284" y="102340"/>
                </a:lnTo>
                <a:lnTo>
                  <a:pt x="27937" y="60403"/>
                </a:lnTo>
                <a:lnTo>
                  <a:pt x="60152" y="28107"/>
                </a:lnTo>
                <a:lnTo>
                  <a:pt x="102127" y="7342"/>
                </a:lnTo>
                <a:lnTo>
                  <a:pt x="152057" y="0"/>
                </a:lnTo>
                <a:lnTo>
                  <a:pt x="201984" y="7342"/>
                </a:lnTo>
                <a:lnTo>
                  <a:pt x="243951" y="28107"/>
                </a:lnTo>
                <a:lnTo>
                  <a:pt x="249592" y="33764"/>
                </a:lnTo>
                <a:lnTo>
                  <a:pt x="152057" y="33764"/>
                </a:lnTo>
                <a:lnTo>
                  <a:pt x="104346" y="43092"/>
                </a:lnTo>
                <a:lnTo>
                  <a:pt x="68297" y="68492"/>
                </a:lnTo>
                <a:lnTo>
                  <a:pt x="45501" y="106093"/>
                </a:lnTo>
                <a:lnTo>
                  <a:pt x="37549" y="152024"/>
                </a:lnTo>
                <a:lnTo>
                  <a:pt x="45501" y="197955"/>
                </a:lnTo>
                <a:lnTo>
                  <a:pt x="68297" y="235556"/>
                </a:lnTo>
                <a:lnTo>
                  <a:pt x="104346" y="260957"/>
                </a:lnTo>
                <a:lnTo>
                  <a:pt x="152057" y="270284"/>
                </a:lnTo>
                <a:lnTo>
                  <a:pt x="249623" y="270284"/>
                </a:lnTo>
                <a:lnTo>
                  <a:pt x="243951" y="275973"/>
                </a:lnTo>
                <a:lnTo>
                  <a:pt x="201984" y="296740"/>
                </a:lnTo>
                <a:lnTo>
                  <a:pt x="152057" y="304082"/>
                </a:lnTo>
                <a:close/>
              </a:path>
              <a:path w="304164" h="304164">
                <a:moveTo>
                  <a:pt x="249623" y="270284"/>
                </a:moveTo>
                <a:lnTo>
                  <a:pt x="152057" y="270284"/>
                </a:lnTo>
                <a:lnTo>
                  <a:pt x="199783" y="260957"/>
                </a:lnTo>
                <a:lnTo>
                  <a:pt x="235830" y="235556"/>
                </a:lnTo>
                <a:lnTo>
                  <a:pt x="258618" y="197955"/>
                </a:lnTo>
                <a:lnTo>
                  <a:pt x="266565" y="152024"/>
                </a:lnTo>
                <a:lnTo>
                  <a:pt x="258618" y="106093"/>
                </a:lnTo>
                <a:lnTo>
                  <a:pt x="235830" y="68492"/>
                </a:lnTo>
                <a:lnTo>
                  <a:pt x="199783" y="43092"/>
                </a:lnTo>
                <a:lnTo>
                  <a:pt x="152057" y="33764"/>
                </a:lnTo>
                <a:lnTo>
                  <a:pt x="249592" y="33764"/>
                </a:lnTo>
                <a:lnTo>
                  <a:pt x="276156" y="60403"/>
                </a:lnTo>
                <a:lnTo>
                  <a:pt x="296800" y="102340"/>
                </a:lnTo>
                <a:lnTo>
                  <a:pt x="304082" y="152024"/>
                </a:lnTo>
                <a:lnTo>
                  <a:pt x="296800" y="201725"/>
                </a:lnTo>
                <a:lnTo>
                  <a:pt x="276156" y="243671"/>
                </a:lnTo>
                <a:lnTo>
                  <a:pt x="249623" y="2702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906686" y="3259376"/>
            <a:ext cx="306705" cy="439420"/>
          </a:xfrm>
          <a:custGeom>
            <a:avLst/>
            <a:gdLst/>
            <a:ahLst/>
            <a:cxnLst/>
            <a:rect l="l" t="t" r="r" b="b"/>
            <a:pathLst>
              <a:path w="306705" h="439420">
                <a:moveTo>
                  <a:pt x="84110" y="58200"/>
                </a:moveTo>
                <a:lnTo>
                  <a:pt x="38778" y="58200"/>
                </a:lnTo>
                <a:lnTo>
                  <a:pt x="60560" y="32200"/>
                </a:lnTo>
                <a:lnTo>
                  <a:pt x="89155" y="14072"/>
                </a:lnTo>
                <a:lnTo>
                  <a:pt x="121504" y="3458"/>
                </a:lnTo>
                <a:lnTo>
                  <a:pt x="154547" y="0"/>
                </a:lnTo>
                <a:lnTo>
                  <a:pt x="204474" y="7342"/>
                </a:lnTo>
                <a:lnTo>
                  <a:pt x="246441" y="28107"/>
                </a:lnTo>
                <a:lnTo>
                  <a:pt x="252082" y="33764"/>
                </a:lnTo>
                <a:lnTo>
                  <a:pt x="154547" y="33764"/>
                </a:lnTo>
                <a:lnTo>
                  <a:pt x="106897" y="43092"/>
                </a:lnTo>
                <a:lnTo>
                  <a:pt x="84110" y="58200"/>
                </a:lnTo>
                <a:close/>
              </a:path>
              <a:path w="306705" h="439420">
                <a:moveTo>
                  <a:pt x="37549" y="439241"/>
                </a:moveTo>
                <a:lnTo>
                  <a:pt x="0" y="439241"/>
                </a:lnTo>
                <a:lnTo>
                  <a:pt x="0" y="7536"/>
                </a:lnTo>
                <a:lnTo>
                  <a:pt x="37549" y="7536"/>
                </a:lnTo>
                <a:lnTo>
                  <a:pt x="37549" y="58200"/>
                </a:lnTo>
                <a:lnTo>
                  <a:pt x="84110" y="58200"/>
                </a:lnTo>
                <a:lnTo>
                  <a:pt x="68587" y="68492"/>
                </a:lnTo>
                <a:lnTo>
                  <a:pt x="43070" y="106093"/>
                </a:lnTo>
                <a:lnTo>
                  <a:pt x="33798" y="152024"/>
                </a:lnTo>
                <a:lnTo>
                  <a:pt x="43070" y="197955"/>
                </a:lnTo>
                <a:lnTo>
                  <a:pt x="68587" y="235556"/>
                </a:lnTo>
                <a:lnTo>
                  <a:pt x="84160" y="245882"/>
                </a:lnTo>
                <a:lnTo>
                  <a:pt x="37549" y="245882"/>
                </a:lnTo>
                <a:lnTo>
                  <a:pt x="37549" y="439241"/>
                </a:lnTo>
                <a:close/>
              </a:path>
              <a:path w="306705" h="439420">
                <a:moveTo>
                  <a:pt x="252113" y="270284"/>
                </a:moveTo>
                <a:lnTo>
                  <a:pt x="154547" y="270284"/>
                </a:lnTo>
                <a:lnTo>
                  <a:pt x="202259" y="260957"/>
                </a:lnTo>
                <a:lnTo>
                  <a:pt x="238308" y="235556"/>
                </a:lnTo>
                <a:lnTo>
                  <a:pt x="261103" y="197955"/>
                </a:lnTo>
                <a:lnTo>
                  <a:pt x="269056" y="152024"/>
                </a:lnTo>
                <a:lnTo>
                  <a:pt x="261103" y="106093"/>
                </a:lnTo>
                <a:lnTo>
                  <a:pt x="238308" y="68492"/>
                </a:lnTo>
                <a:lnTo>
                  <a:pt x="202259" y="43092"/>
                </a:lnTo>
                <a:lnTo>
                  <a:pt x="154547" y="33764"/>
                </a:lnTo>
                <a:lnTo>
                  <a:pt x="252082" y="33764"/>
                </a:lnTo>
                <a:lnTo>
                  <a:pt x="278646" y="60403"/>
                </a:lnTo>
                <a:lnTo>
                  <a:pt x="299290" y="102340"/>
                </a:lnTo>
                <a:lnTo>
                  <a:pt x="306572" y="152024"/>
                </a:lnTo>
                <a:lnTo>
                  <a:pt x="299290" y="201725"/>
                </a:lnTo>
                <a:lnTo>
                  <a:pt x="278646" y="243671"/>
                </a:lnTo>
                <a:lnTo>
                  <a:pt x="252113" y="270284"/>
                </a:lnTo>
                <a:close/>
              </a:path>
              <a:path w="306705" h="439420">
                <a:moveTo>
                  <a:pt x="154547" y="304082"/>
                </a:moveTo>
                <a:lnTo>
                  <a:pt x="121504" y="300619"/>
                </a:lnTo>
                <a:lnTo>
                  <a:pt x="89155" y="289997"/>
                </a:lnTo>
                <a:lnTo>
                  <a:pt x="60560" y="271867"/>
                </a:lnTo>
                <a:lnTo>
                  <a:pt x="38778" y="245882"/>
                </a:lnTo>
                <a:lnTo>
                  <a:pt x="84160" y="245882"/>
                </a:lnTo>
                <a:lnTo>
                  <a:pt x="106897" y="260957"/>
                </a:lnTo>
                <a:lnTo>
                  <a:pt x="154547" y="270284"/>
                </a:lnTo>
                <a:lnTo>
                  <a:pt x="252113" y="270284"/>
                </a:lnTo>
                <a:lnTo>
                  <a:pt x="246441" y="275973"/>
                </a:lnTo>
                <a:lnTo>
                  <a:pt x="204474" y="296740"/>
                </a:lnTo>
                <a:lnTo>
                  <a:pt x="154547" y="3040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80855" y="3259393"/>
            <a:ext cx="280670" cy="304165"/>
          </a:xfrm>
          <a:custGeom>
            <a:avLst/>
            <a:gdLst/>
            <a:ahLst/>
            <a:cxnLst/>
            <a:rect l="l" t="t" r="r" b="b"/>
            <a:pathLst>
              <a:path w="280669" h="304164">
                <a:moveTo>
                  <a:pt x="146413" y="304082"/>
                </a:moveTo>
                <a:lnTo>
                  <a:pt x="97312" y="296792"/>
                </a:lnTo>
                <a:lnTo>
                  <a:pt x="56767" y="276104"/>
                </a:lnTo>
                <a:lnTo>
                  <a:pt x="26132" y="243793"/>
                </a:lnTo>
                <a:lnTo>
                  <a:pt x="6758" y="201631"/>
                </a:lnTo>
                <a:lnTo>
                  <a:pt x="0" y="151393"/>
                </a:lnTo>
                <a:lnTo>
                  <a:pt x="6921" y="102488"/>
                </a:lnTo>
                <a:lnTo>
                  <a:pt x="26546" y="60798"/>
                </a:lnTo>
                <a:lnTo>
                  <a:pt x="57162" y="28420"/>
                </a:lnTo>
                <a:lnTo>
                  <a:pt x="97057" y="7454"/>
                </a:lnTo>
                <a:lnTo>
                  <a:pt x="144521" y="0"/>
                </a:lnTo>
                <a:lnTo>
                  <a:pt x="192759" y="7627"/>
                </a:lnTo>
                <a:lnTo>
                  <a:pt x="230699" y="28287"/>
                </a:lnTo>
                <a:lnTo>
                  <a:pt x="235643" y="33764"/>
                </a:lnTo>
                <a:lnTo>
                  <a:pt x="142662" y="33764"/>
                </a:lnTo>
                <a:lnTo>
                  <a:pt x="91656" y="46319"/>
                </a:lnTo>
                <a:lnTo>
                  <a:pt x="59366" y="75066"/>
                </a:lnTo>
                <a:lnTo>
                  <a:pt x="42446" y="106626"/>
                </a:lnTo>
                <a:lnTo>
                  <a:pt x="37549" y="127622"/>
                </a:lnTo>
                <a:lnTo>
                  <a:pt x="279255" y="127622"/>
                </a:lnTo>
                <a:lnTo>
                  <a:pt x="280310" y="135125"/>
                </a:lnTo>
                <a:lnTo>
                  <a:pt x="280310" y="161420"/>
                </a:lnTo>
                <a:lnTo>
                  <a:pt x="37549" y="161420"/>
                </a:lnTo>
                <a:lnTo>
                  <a:pt x="42337" y="191624"/>
                </a:lnTo>
                <a:lnTo>
                  <a:pt x="59441" y="227580"/>
                </a:lnTo>
                <a:lnTo>
                  <a:pt x="92973" y="257672"/>
                </a:lnTo>
                <a:lnTo>
                  <a:pt x="147044" y="270284"/>
                </a:lnTo>
                <a:lnTo>
                  <a:pt x="246798" y="270284"/>
                </a:lnTo>
                <a:lnTo>
                  <a:pt x="217184" y="289528"/>
                </a:lnTo>
                <a:lnTo>
                  <a:pt x="183469" y="300560"/>
                </a:lnTo>
                <a:lnTo>
                  <a:pt x="146413" y="304082"/>
                </a:lnTo>
                <a:close/>
              </a:path>
              <a:path w="280669" h="304164">
                <a:moveTo>
                  <a:pt x="279255" y="127622"/>
                </a:moveTo>
                <a:lnTo>
                  <a:pt x="242761" y="127622"/>
                </a:lnTo>
                <a:lnTo>
                  <a:pt x="234950" y="91303"/>
                </a:lnTo>
                <a:lnTo>
                  <a:pt x="213590" y="61445"/>
                </a:lnTo>
                <a:lnTo>
                  <a:pt x="181791" y="41212"/>
                </a:lnTo>
                <a:lnTo>
                  <a:pt x="142662" y="33764"/>
                </a:lnTo>
                <a:lnTo>
                  <a:pt x="235643" y="33764"/>
                </a:lnTo>
                <a:lnTo>
                  <a:pt x="258100" y="58646"/>
                </a:lnTo>
                <a:lnTo>
                  <a:pt x="274717" y="95370"/>
                </a:lnTo>
                <a:lnTo>
                  <a:pt x="279255" y="127622"/>
                </a:lnTo>
                <a:close/>
              </a:path>
              <a:path w="280669" h="304164">
                <a:moveTo>
                  <a:pt x="246798" y="270284"/>
                </a:moveTo>
                <a:lnTo>
                  <a:pt x="147044" y="270284"/>
                </a:lnTo>
                <a:lnTo>
                  <a:pt x="175648" y="266667"/>
                </a:lnTo>
                <a:lnTo>
                  <a:pt x="202792" y="256361"/>
                </a:lnTo>
                <a:lnTo>
                  <a:pt x="226306" y="240184"/>
                </a:lnTo>
                <a:lnTo>
                  <a:pt x="244022" y="218956"/>
                </a:lnTo>
                <a:lnTo>
                  <a:pt x="271546" y="242130"/>
                </a:lnTo>
                <a:lnTo>
                  <a:pt x="246798" y="2702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641859" y="3259380"/>
            <a:ext cx="251460" cy="297180"/>
          </a:xfrm>
          <a:custGeom>
            <a:avLst/>
            <a:gdLst/>
            <a:ahLst/>
            <a:cxnLst/>
            <a:rect l="l" t="t" r="r" b="b"/>
            <a:pathLst>
              <a:path w="251460" h="297179">
                <a:moveTo>
                  <a:pt x="76996" y="58167"/>
                </a:moveTo>
                <a:lnTo>
                  <a:pt x="41932" y="58167"/>
                </a:lnTo>
                <a:lnTo>
                  <a:pt x="57123" y="35618"/>
                </a:lnTo>
                <a:lnTo>
                  <a:pt x="79402" y="17118"/>
                </a:lnTo>
                <a:lnTo>
                  <a:pt x="107664" y="4601"/>
                </a:lnTo>
                <a:lnTo>
                  <a:pt x="140802" y="0"/>
                </a:lnTo>
                <a:lnTo>
                  <a:pt x="196023" y="10563"/>
                </a:lnTo>
                <a:lnTo>
                  <a:pt x="223909" y="33764"/>
                </a:lnTo>
                <a:lnTo>
                  <a:pt x="140802" y="33764"/>
                </a:lnTo>
                <a:lnTo>
                  <a:pt x="101673" y="41070"/>
                </a:lnTo>
                <a:lnTo>
                  <a:pt x="76996" y="58167"/>
                </a:lnTo>
                <a:close/>
              </a:path>
              <a:path w="251460" h="297179">
                <a:moveTo>
                  <a:pt x="40703" y="296579"/>
                </a:moveTo>
                <a:lnTo>
                  <a:pt x="3154" y="296579"/>
                </a:lnTo>
                <a:lnTo>
                  <a:pt x="2890" y="78379"/>
                </a:lnTo>
                <a:lnTo>
                  <a:pt x="2661" y="69266"/>
                </a:lnTo>
                <a:lnTo>
                  <a:pt x="494" y="23594"/>
                </a:lnTo>
                <a:lnTo>
                  <a:pt x="0" y="7503"/>
                </a:lnTo>
                <a:lnTo>
                  <a:pt x="37549" y="7503"/>
                </a:lnTo>
                <a:lnTo>
                  <a:pt x="38032" y="23594"/>
                </a:lnTo>
                <a:lnTo>
                  <a:pt x="38734" y="41636"/>
                </a:lnTo>
                <a:lnTo>
                  <a:pt x="39235" y="50871"/>
                </a:lnTo>
                <a:lnTo>
                  <a:pt x="40072" y="58167"/>
                </a:lnTo>
                <a:lnTo>
                  <a:pt x="76996" y="58167"/>
                </a:lnTo>
                <a:lnTo>
                  <a:pt x="69874" y="63101"/>
                </a:lnTo>
                <a:lnTo>
                  <a:pt x="48514" y="100029"/>
                </a:lnTo>
                <a:lnTo>
                  <a:pt x="40703" y="152024"/>
                </a:lnTo>
                <a:lnTo>
                  <a:pt x="40703" y="296579"/>
                </a:lnTo>
                <a:close/>
              </a:path>
              <a:path w="251460" h="297179">
                <a:moveTo>
                  <a:pt x="250928" y="296579"/>
                </a:moveTo>
                <a:lnTo>
                  <a:pt x="213378" y="296579"/>
                </a:lnTo>
                <a:lnTo>
                  <a:pt x="213214" y="124501"/>
                </a:lnTo>
                <a:lnTo>
                  <a:pt x="210396" y="92115"/>
                </a:lnTo>
                <a:lnTo>
                  <a:pt x="199376" y="62474"/>
                </a:lnTo>
                <a:lnTo>
                  <a:pt x="177214" y="41636"/>
                </a:lnTo>
                <a:lnTo>
                  <a:pt x="140802" y="33764"/>
                </a:lnTo>
                <a:lnTo>
                  <a:pt x="223909" y="33764"/>
                </a:lnTo>
                <a:lnTo>
                  <a:pt x="229655" y="38545"/>
                </a:lnTo>
                <a:lnTo>
                  <a:pt x="246392" y="78379"/>
                </a:lnTo>
                <a:lnTo>
                  <a:pt x="250928" y="124501"/>
                </a:lnTo>
                <a:lnTo>
                  <a:pt x="250928" y="29657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958495" y="3248105"/>
            <a:ext cx="247015" cy="315595"/>
          </a:xfrm>
          <a:custGeom>
            <a:avLst/>
            <a:gdLst/>
            <a:ahLst/>
            <a:cxnLst/>
            <a:rect l="l" t="t" r="r" b="b"/>
            <a:pathLst>
              <a:path w="247014" h="315595">
                <a:moveTo>
                  <a:pt x="236216" y="259029"/>
                </a:moveTo>
                <a:lnTo>
                  <a:pt x="121380" y="259029"/>
                </a:lnTo>
                <a:lnTo>
                  <a:pt x="138447" y="256998"/>
                </a:lnTo>
                <a:lnTo>
                  <a:pt x="154630" y="250745"/>
                </a:lnTo>
                <a:lnTo>
                  <a:pt x="166705" y="240036"/>
                </a:lnTo>
                <a:lnTo>
                  <a:pt x="171446" y="224633"/>
                </a:lnTo>
                <a:lnTo>
                  <a:pt x="162470" y="204065"/>
                </a:lnTo>
                <a:lnTo>
                  <a:pt x="139320" y="192263"/>
                </a:lnTo>
                <a:lnTo>
                  <a:pt x="73176" y="175788"/>
                </a:lnTo>
                <a:lnTo>
                  <a:pt x="41522" y="161525"/>
                </a:lnTo>
                <a:lnTo>
                  <a:pt x="18365" y="136824"/>
                </a:lnTo>
                <a:lnTo>
                  <a:pt x="9395" y="96978"/>
                </a:lnTo>
                <a:lnTo>
                  <a:pt x="19728" y="53574"/>
                </a:lnTo>
                <a:lnTo>
                  <a:pt x="47011" y="23377"/>
                </a:lnTo>
                <a:lnTo>
                  <a:pt x="85674" y="5735"/>
                </a:lnTo>
                <a:lnTo>
                  <a:pt x="130145" y="0"/>
                </a:lnTo>
                <a:lnTo>
                  <a:pt x="160325" y="2473"/>
                </a:lnTo>
                <a:lnTo>
                  <a:pt x="189512" y="10404"/>
                </a:lnTo>
                <a:lnTo>
                  <a:pt x="215766" y="24553"/>
                </a:lnTo>
                <a:lnTo>
                  <a:pt x="237150" y="45683"/>
                </a:lnTo>
                <a:lnTo>
                  <a:pt x="221174" y="60059"/>
                </a:lnTo>
                <a:lnTo>
                  <a:pt x="128286" y="60059"/>
                </a:lnTo>
                <a:lnTo>
                  <a:pt x="112992" y="61879"/>
                </a:lnTo>
                <a:lnTo>
                  <a:pt x="98866" y="67575"/>
                </a:lnTo>
                <a:lnTo>
                  <a:pt x="88494" y="77497"/>
                </a:lnTo>
                <a:lnTo>
                  <a:pt x="84461" y="91998"/>
                </a:lnTo>
                <a:lnTo>
                  <a:pt x="93438" y="109828"/>
                </a:lnTo>
                <a:lnTo>
                  <a:pt x="116588" y="120229"/>
                </a:lnTo>
                <a:lnTo>
                  <a:pt x="148242" y="127721"/>
                </a:lnTo>
                <a:lnTo>
                  <a:pt x="182793" y="136853"/>
                </a:lnTo>
                <a:lnTo>
                  <a:pt x="214386" y="152056"/>
                </a:lnTo>
                <a:lnTo>
                  <a:pt x="237536" y="177938"/>
                </a:lnTo>
                <a:lnTo>
                  <a:pt x="246512" y="218989"/>
                </a:lnTo>
                <a:lnTo>
                  <a:pt x="236216" y="259029"/>
                </a:lnTo>
                <a:close/>
              </a:path>
              <a:path w="247014" h="315595">
                <a:moveTo>
                  <a:pt x="187084" y="90736"/>
                </a:moveTo>
                <a:lnTo>
                  <a:pt x="175436" y="77497"/>
                </a:lnTo>
                <a:lnTo>
                  <a:pt x="161905" y="67890"/>
                </a:lnTo>
                <a:lnTo>
                  <a:pt x="146264" y="62037"/>
                </a:lnTo>
                <a:lnTo>
                  <a:pt x="128286" y="60059"/>
                </a:lnTo>
                <a:lnTo>
                  <a:pt x="221174" y="60059"/>
                </a:lnTo>
                <a:lnTo>
                  <a:pt x="187084" y="90736"/>
                </a:lnTo>
                <a:close/>
              </a:path>
              <a:path w="247014" h="315595">
                <a:moveTo>
                  <a:pt x="116998" y="315370"/>
                </a:moveTo>
                <a:lnTo>
                  <a:pt x="83501" y="312970"/>
                </a:lnTo>
                <a:lnTo>
                  <a:pt x="52635" y="305111"/>
                </a:lnTo>
                <a:lnTo>
                  <a:pt x="24700" y="290803"/>
                </a:lnTo>
                <a:lnTo>
                  <a:pt x="0" y="269056"/>
                </a:lnTo>
                <a:lnTo>
                  <a:pt x="50066" y="222143"/>
                </a:lnTo>
                <a:lnTo>
                  <a:pt x="64902" y="236871"/>
                </a:lnTo>
                <a:lnTo>
                  <a:pt x="81029" y="248554"/>
                </a:lnTo>
                <a:lnTo>
                  <a:pt x="99504" y="256254"/>
                </a:lnTo>
                <a:lnTo>
                  <a:pt x="121380" y="259029"/>
                </a:lnTo>
                <a:lnTo>
                  <a:pt x="236216" y="259029"/>
                </a:lnTo>
                <a:lnTo>
                  <a:pt x="234899" y="264149"/>
                </a:lnTo>
                <a:lnTo>
                  <a:pt x="204750" y="293935"/>
                </a:lnTo>
                <a:lnTo>
                  <a:pt x="163104" y="310344"/>
                </a:lnTo>
                <a:lnTo>
                  <a:pt x="116998" y="3153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228158" y="3168666"/>
            <a:ext cx="219710" cy="394970"/>
          </a:xfrm>
          <a:custGeom>
            <a:avLst/>
            <a:gdLst/>
            <a:ahLst/>
            <a:cxnLst/>
            <a:rect l="l" t="t" r="r" b="b"/>
            <a:pathLst>
              <a:path w="219710" h="394970">
                <a:moveTo>
                  <a:pt x="137018" y="86918"/>
                </a:moveTo>
                <a:lnTo>
                  <a:pt x="61951" y="86918"/>
                </a:lnTo>
                <a:lnTo>
                  <a:pt x="61951" y="0"/>
                </a:lnTo>
                <a:lnTo>
                  <a:pt x="137018" y="0"/>
                </a:lnTo>
                <a:lnTo>
                  <a:pt x="137018" y="86918"/>
                </a:lnTo>
                <a:close/>
              </a:path>
              <a:path w="219710" h="394970">
                <a:moveTo>
                  <a:pt x="219620" y="150762"/>
                </a:moveTo>
                <a:lnTo>
                  <a:pt x="0" y="150762"/>
                </a:lnTo>
                <a:lnTo>
                  <a:pt x="0" y="86918"/>
                </a:lnTo>
                <a:lnTo>
                  <a:pt x="219620" y="86918"/>
                </a:lnTo>
                <a:lnTo>
                  <a:pt x="219620" y="150762"/>
                </a:lnTo>
                <a:close/>
              </a:path>
              <a:path w="219710" h="394970">
                <a:moveTo>
                  <a:pt x="160191" y="394785"/>
                </a:moveTo>
                <a:lnTo>
                  <a:pt x="111310" y="388110"/>
                </a:lnTo>
                <a:lnTo>
                  <a:pt x="81266" y="368121"/>
                </a:lnTo>
                <a:lnTo>
                  <a:pt x="66124" y="334880"/>
                </a:lnTo>
                <a:lnTo>
                  <a:pt x="61951" y="288445"/>
                </a:lnTo>
                <a:lnTo>
                  <a:pt x="61951" y="150762"/>
                </a:lnTo>
                <a:lnTo>
                  <a:pt x="137018" y="150762"/>
                </a:lnTo>
                <a:lnTo>
                  <a:pt x="137018" y="282170"/>
                </a:lnTo>
                <a:lnTo>
                  <a:pt x="138910" y="302457"/>
                </a:lnTo>
                <a:lnTo>
                  <a:pt x="145558" y="317827"/>
                </a:lnTo>
                <a:lnTo>
                  <a:pt x="158419" y="327569"/>
                </a:lnTo>
                <a:lnTo>
                  <a:pt x="178950" y="330974"/>
                </a:lnTo>
                <a:lnTo>
                  <a:pt x="219620" y="330974"/>
                </a:lnTo>
                <a:lnTo>
                  <a:pt x="219620" y="384792"/>
                </a:lnTo>
                <a:lnTo>
                  <a:pt x="206202" y="389519"/>
                </a:lnTo>
                <a:lnTo>
                  <a:pt x="190615" y="392602"/>
                </a:lnTo>
                <a:lnTo>
                  <a:pt x="174674" y="394279"/>
                </a:lnTo>
                <a:lnTo>
                  <a:pt x="160191" y="394785"/>
                </a:lnTo>
                <a:close/>
              </a:path>
              <a:path w="219710" h="394970">
                <a:moveTo>
                  <a:pt x="219620" y="330974"/>
                </a:moveTo>
                <a:lnTo>
                  <a:pt x="178950" y="330974"/>
                </a:lnTo>
                <a:lnTo>
                  <a:pt x="189534" y="330477"/>
                </a:lnTo>
                <a:lnTo>
                  <a:pt x="200704" y="328866"/>
                </a:lnTo>
                <a:lnTo>
                  <a:pt x="211164" y="325960"/>
                </a:lnTo>
                <a:lnTo>
                  <a:pt x="219620" y="321579"/>
                </a:lnTo>
                <a:lnTo>
                  <a:pt x="219620" y="3309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486554" y="3248101"/>
            <a:ext cx="275590" cy="315595"/>
          </a:xfrm>
          <a:custGeom>
            <a:avLst/>
            <a:gdLst/>
            <a:ahLst/>
            <a:cxnLst/>
            <a:rect l="l" t="t" r="r" b="b"/>
            <a:pathLst>
              <a:path w="275589" h="315595">
                <a:moveTo>
                  <a:pt x="58831" y="87582"/>
                </a:moveTo>
                <a:lnTo>
                  <a:pt x="19422" y="48206"/>
                </a:lnTo>
                <a:lnTo>
                  <a:pt x="46669" y="26416"/>
                </a:lnTo>
                <a:lnTo>
                  <a:pt x="77842" y="11429"/>
                </a:lnTo>
                <a:lnTo>
                  <a:pt x="111710" y="2779"/>
                </a:lnTo>
                <a:lnTo>
                  <a:pt x="147044" y="0"/>
                </a:lnTo>
                <a:lnTo>
                  <a:pt x="209648" y="9970"/>
                </a:lnTo>
                <a:lnTo>
                  <a:pt x="247621" y="35317"/>
                </a:lnTo>
                <a:lnTo>
                  <a:pt x="259721" y="56341"/>
                </a:lnTo>
                <a:lnTo>
                  <a:pt x="138910" y="56341"/>
                </a:lnTo>
                <a:lnTo>
                  <a:pt x="116019" y="58584"/>
                </a:lnTo>
                <a:lnTo>
                  <a:pt x="94650" y="64927"/>
                </a:lnTo>
                <a:lnTo>
                  <a:pt x="75391" y="74787"/>
                </a:lnTo>
                <a:lnTo>
                  <a:pt x="58831" y="87582"/>
                </a:lnTo>
                <a:close/>
              </a:path>
              <a:path w="275589" h="315595">
                <a:moveTo>
                  <a:pt x="109528" y="315370"/>
                </a:moveTo>
                <a:lnTo>
                  <a:pt x="68911" y="309648"/>
                </a:lnTo>
                <a:lnTo>
                  <a:pt x="33872" y="292603"/>
                </a:lnTo>
                <a:lnTo>
                  <a:pt x="9279" y="264415"/>
                </a:lnTo>
                <a:lnTo>
                  <a:pt x="0" y="225264"/>
                </a:lnTo>
                <a:lnTo>
                  <a:pt x="8785" y="183630"/>
                </a:lnTo>
                <a:lnTo>
                  <a:pt x="66338" y="136403"/>
                </a:lnTo>
                <a:lnTo>
                  <a:pt x="106619" y="126155"/>
                </a:lnTo>
                <a:lnTo>
                  <a:pt x="148913" y="121713"/>
                </a:lnTo>
                <a:lnTo>
                  <a:pt x="188976" y="120749"/>
                </a:lnTo>
                <a:lnTo>
                  <a:pt x="207768" y="120749"/>
                </a:lnTo>
                <a:lnTo>
                  <a:pt x="207768" y="112615"/>
                </a:lnTo>
                <a:lnTo>
                  <a:pt x="202639" y="88247"/>
                </a:lnTo>
                <a:lnTo>
                  <a:pt x="188354" y="70633"/>
                </a:lnTo>
                <a:lnTo>
                  <a:pt x="166561" y="59942"/>
                </a:lnTo>
                <a:lnTo>
                  <a:pt x="138910" y="56341"/>
                </a:lnTo>
                <a:lnTo>
                  <a:pt x="259721" y="56341"/>
                </a:lnTo>
                <a:lnTo>
                  <a:pt x="267120" y="69195"/>
                </a:lnTo>
                <a:lnTo>
                  <a:pt x="274304" y="104758"/>
                </a:lnTo>
                <a:lnTo>
                  <a:pt x="275026" y="126155"/>
                </a:lnTo>
                <a:lnTo>
                  <a:pt x="275330" y="173339"/>
                </a:lnTo>
                <a:lnTo>
                  <a:pt x="187715" y="173339"/>
                </a:lnTo>
                <a:lnTo>
                  <a:pt x="152694" y="174501"/>
                </a:lnTo>
                <a:lnTo>
                  <a:pt x="115919" y="180294"/>
                </a:lnTo>
                <a:lnTo>
                  <a:pt x="86887" y="194180"/>
                </a:lnTo>
                <a:lnTo>
                  <a:pt x="75099" y="219620"/>
                </a:lnTo>
                <a:lnTo>
                  <a:pt x="79880" y="237389"/>
                </a:lnTo>
                <a:lnTo>
                  <a:pt x="92230" y="249646"/>
                </a:lnTo>
                <a:lnTo>
                  <a:pt x="109162" y="256742"/>
                </a:lnTo>
                <a:lnTo>
                  <a:pt x="127688" y="259029"/>
                </a:lnTo>
                <a:lnTo>
                  <a:pt x="275330" y="259029"/>
                </a:lnTo>
                <a:lnTo>
                  <a:pt x="275330" y="266565"/>
                </a:lnTo>
                <a:lnTo>
                  <a:pt x="205875" y="266565"/>
                </a:lnTo>
                <a:lnTo>
                  <a:pt x="187473" y="288436"/>
                </a:lnTo>
                <a:lnTo>
                  <a:pt x="164736" y="303630"/>
                </a:lnTo>
                <a:lnTo>
                  <a:pt x="138481" y="312493"/>
                </a:lnTo>
                <a:lnTo>
                  <a:pt x="109528" y="315370"/>
                </a:lnTo>
                <a:close/>
              </a:path>
              <a:path w="275589" h="315595">
                <a:moveTo>
                  <a:pt x="275330" y="259029"/>
                </a:moveTo>
                <a:lnTo>
                  <a:pt x="127688" y="259029"/>
                </a:lnTo>
                <a:lnTo>
                  <a:pt x="161137" y="254172"/>
                </a:lnTo>
                <a:lnTo>
                  <a:pt x="184743" y="240341"/>
                </a:lnTo>
                <a:lnTo>
                  <a:pt x="198738" y="218648"/>
                </a:lnTo>
                <a:lnTo>
                  <a:pt x="203352" y="190205"/>
                </a:lnTo>
                <a:lnTo>
                  <a:pt x="203352" y="173339"/>
                </a:lnTo>
                <a:lnTo>
                  <a:pt x="275330" y="173339"/>
                </a:lnTo>
                <a:lnTo>
                  <a:pt x="275330" y="259029"/>
                </a:lnTo>
                <a:close/>
              </a:path>
              <a:path w="275589" h="315595">
                <a:moveTo>
                  <a:pt x="275330" y="307834"/>
                </a:moveTo>
                <a:lnTo>
                  <a:pt x="207768" y="307834"/>
                </a:lnTo>
                <a:lnTo>
                  <a:pt x="207768" y="266565"/>
                </a:lnTo>
                <a:lnTo>
                  <a:pt x="275330" y="266565"/>
                </a:lnTo>
                <a:lnTo>
                  <a:pt x="275330" y="30783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3799431" y="3255588"/>
            <a:ext cx="337820" cy="300990"/>
          </a:xfrm>
          <a:custGeom>
            <a:avLst/>
            <a:gdLst/>
            <a:ahLst/>
            <a:cxnLst/>
            <a:rect l="l" t="t" r="r" b="b"/>
            <a:pathLst>
              <a:path w="337820" h="300989">
                <a:moveTo>
                  <a:pt x="88844" y="300363"/>
                </a:moveTo>
                <a:lnTo>
                  <a:pt x="0" y="300363"/>
                </a:lnTo>
                <a:lnTo>
                  <a:pt x="120749" y="138943"/>
                </a:lnTo>
                <a:lnTo>
                  <a:pt x="16899" y="0"/>
                </a:lnTo>
                <a:lnTo>
                  <a:pt x="108233" y="0"/>
                </a:lnTo>
                <a:lnTo>
                  <a:pt x="168292" y="90139"/>
                </a:lnTo>
                <a:lnTo>
                  <a:pt x="252513" y="90139"/>
                </a:lnTo>
                <a:lnTo>
                  <a:pt x="216466" y="138943"/>
                </a:lnTo>
                <a:lnTo>
                  <a:pt x="256711" y="192728"/>
                </a:lnTo>
                <a:lnTo>
                  <a:pt x="167661" y="192728"/>
                </a:lnTo>
                <a:lnTo>
                  <a:pt x="88844" y="300363"/>
                </a:lnTo>
                <a:close/>
              </a:path>
              <a:path w="337820" h="300989">
                <a:moveTo>
                  <a:pt x="252513" y="90139"/>
                </a:moveTo>
                <a:lnTo>
                  <a:pt x="168292" y="90139"/>
                </a:lnTo>
                <a:lnTo>
                  <a:pt x="233365" y="0"/>
                </a:lnTo>
                <a:lnTo>
                  <a:pt x="319089" y="0"/>
                </a:lnTo>
                <a:lnTo>
                  <a:pt x="252513" y="90139"/>
                </a:lnTo>
                <a:close/>
              </a:path>
              <a:path w="337820" h="300989">
                <a:moveTo>
                  <a:pt x="337249" y="300363"/>
                </a:moveTo>
                <a:lnTo>
                  <a:pt x="245882" y="300363"/>
                </a:lnTo>
                <a:lnTo>
                  <a:pt x="167661" y="192728"/>
                </a:lnTo>
                <a:lnTo>
                  <a:pt x="256711" y="192728"/>
                </a:lnTo>
                <a:lnTo>
                  <a:pt x="337249" y="3003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208651" y="1779439"/>
            <a:ext cx="1478280" cy="300990"/>
          </a:xfrm>
          <a:custGeom>
            <a:avLst/>
            <a:gdLst/>
            <a:ahLst/>
            <a:cxnLst/>
            <a:rect l="l" t="t" r="r" b="b"/>
            <a:pathLst>
              <a:path w="1478279" h="300989">
                <a:moveTo>
                  <a:pt x="1411714" y="300895"/>
                </a:moveTo>
                <a:lnTo>
                  <a:pt x="55278" y="236519"/>
                </a:lnTo>
                <a:lnTo>
                  <a:pt x="15064" y="217520"/>
                </a:lnTo>
                <a:lnTo>
                  <a:pt x="0" y="175663"/>
                </a:lnTo>
                <a:lnTo>
                  <a:pt x="5776" y="55278"/>
                </a:lnTo>
                <a:lnTo>
                  <a:pt x="11376" y="32910"/>
                </a:lnTo>
                <a:lnTo>
                  <a:pt x="24676" y="15052"/>
                </a:lnTo>
                <a:lnTo>
                  <a:pt x="43715" y="3487"/>
                </a:lnTo>
                <a:lnTo>
                  <a:pt x="66533" y="0"/>
                </a:lnTo>
                <a:lnTo>
                  <a:pt x="1422968" y="64408"/>
                </a:lnTo>
                <a:lnTo>
                  <a:pt x="1445337" y="70065"/>
                </a:lnTo>
                <a:lnTo>
                  <a:pt x="1463195" y="83391"/>
                </a:lnTo>
                <a:lnTo>
                  <a:pt x="1474760" y="102431"/>
                </a:lnTo>
                <a:lnTo>
                  <a:pt x="1478247" y="125231"/>
                </a:lnTo>
                <a:lnTo>
                  <a:pt x="1472537" y="245616"/>
                </a:lnTo>
                <a:lnTo>
                  <a:pt x="1466899" y="268003"/>
                </a:lnTo>
                <a:lnTo>
                  <a:pt x="1453579" y="285867"/>
                </a:lnTo>
                <a:lnTo>
                  <a:pt x="1434533" y="297426"/>
                </a:lnTo>
                <a:lnTo>
                  <a:pt x="1411714" y="30089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062416" y="2258381"/>
            <a:ext cx="1173480" cy="242570"/>
          </a:xfrm>
          <a:custGeom>
            <a:avLst/>
            <a:gdLst/>
            <a:ahLst/>
            <a:cxnLst/>
            <a:rect l="l" t="t" r="r" b="b"/>
            <a:pathLst>
              <a:path w="1173480" h="242569">
                <a:moveTo>
                  <a:pt x="1138109" y="242097"/>
                </a:moveTo>
                <a:lnTo>
                  <a:pt x="34860" y="242097"/>
                </a:lnTo>
                <a:lnTo>
                  <a:pt x="21289" y="239367"/>
                </a:lnTo>
                <a:lnTo>
                  <a:pt x="10209" y="231913"/>
                </a:lnTo>
                <a:lnTo>
                  <a:pt x="2739" y="220835"/>
                </a:lnTo>
                <a:lnTo>
                  <a:pt x="0" y="207236"/>
                </a:lnTo>
                <a:lnTo>
                  <a:pt x="0" y="34860"/>
                </a:lnTo>
                <a:lnTo>
                  <a:pt x="2739" y="21289"/>
                </a:lnTo>
                <a:lnTo>
                  <a:pt x="10209" y="10209"/>
                </a:lnTo>
                <a:lnTo>
                  <a:pt x="21289" y="2739"/>
                </a:lnTo>
                <a:lnTo>
                  <a:pt x="34860" y="0"/>
                </a:lnTo>
                <a:lnTo>
                  <a:pt x="1138109" y="0"/>
                </a:lnTo>
                <a:lnTo>
                  <a:pt x="1151661" y="2739"/>
                </a:lnTo>
                <a:lnTo>
                  <a:pt x="1162731" y="10209"/>
                </a:lnTo>
                <a:lnTo>
                  <a:pt x="1170198" y="21289"/>
                </a:lnTo>
                <a:lnTo>
                  <a:pt x="1172936" y="34860"/>
                </a:lnTo>
                <a:lnTo>
                  <a:pt x="1172936" y="207236"/>
                </a:lnTo>
                <a:lnTo>
                  <a:pt x="1170198" y="220835"/>
                </a:lnTo>
                <a:lnTo>
                  <a:pt x="1162731" y="231913"/>
                </a:lnTo>
                <a:lnTo>
                  <a:pt x="1151661" y="239367"/>
                </a:lnTo>
                <a:lnTo>
                  <a:pt x="1138109" y="24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2259324" y="2515863"/>
            <a:ext cx="1315720" cy="211454"/>
          </a:xfrm>
          <a:custGeom>
            <a:avLst/>
            <a:gdLst/>
            <a:ahLst/>
            <a:cxnLst/>
            <a:rect l="l" t="t" r="r" b="b"/>
            <a:pathLst>
              <a:path w="1315720" h="211455">
                <a:moveTo>
                  <a:pt x="38047" y="210955"/>
                </a:moveTo>
                <a:lnTo>
                  <a:pt x="3220" y="177124"/>
                </a:lnTo>
                <a:lnTo>
                  <a:pt x="0" y="74734"/>
                </a:lnTo>
                <a:lnTo>
                  <a:pt x="2228" y="61090"/>
                </a:lnTo>
                <a:lnTo>
                  <a:pt x="9113" y="49775"/>
                </a:lnTo>
                <a:lnTo>
                  <a:pt x="19608" y="41959"/>
                </a:lnTo>
                <a:lnTo>
                  <a:pt x="32669" y="38811"/>
                </a:lnTo>
                <a:lnTo>
                  <a:pt x="1277352" y="0"/>
                </a:lnTo>
                <a:lnTo>
                  <a:pt x="1290562" y="2320"/>
                </a:lnTo>
                <a:lnTo>
                  <a:pt x="1301513" y="9449"/>
                </a:lnTo>
                <a:lnTo>
                  <a:pt x="1309090" y="20295"/>
                </a:lnTo>
                <a:lnTo>
                  <a:pt x="1312179" y="33764"/>
                </a:lnTo>
                <a:lnTo>
                  <a:pt x="1315366" y="136188"/>
                </a:lnTo>
                <a:lnTo>
                  <a:pt x="1313128" y="149845"/>
                </a:lnTo>
                <a:lnTo>
                  <a:pt x="1306252" y="161163"/>
                </a:lnTo>
                <a:lnTo>
                  <a:pt x="1295766" y="168981"/>
                </a:lnTo>
                <a:lnTo>
                  <a:pt x="1282697" y="172144"/>
                </a:lnTo>
                <a:lnTo>
                  <a:pt x="38047" y="2109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2153867" y="2756958"/>
            <a:ext cx="1254125" cy="138430"/>
          </a:xfrm>
          <a:custGeom>
            <a:avLst/>
            <a:gdLst/>
            <a:ahLst/>
            <a:cxnLst/>
            <a:rect l="l" t="t" r="r" b="b"/>
            <a:pathLst>
              <a:path w="1254125" h="138430">
                <a:moveTo>
                  <a:pt x="1220844" y="138080"/>
                </a:moveTo>
                <a:lnTo>
                  <a:pt x="32768" y="138080"/>
                </a:lnTo>
                <a:lnTo>
                  <a:pt x="20001" y="135341"/>
                </a:lnTo>
                <a:lnTo>
                  <a:pt x="9586" y="127875"/>
                </a:lnTo>
                <a:lnTo>
                  <a:pt x="2570" y="116804"/>
                </a:lnTo>
                <a:lnTo>
                  <a:pt x="0" y="103253"/>
                </a:lnTo>
                <a:lnTo>
                  <a:pt x="0" y="34860"/>
                </a:lnTo>
                <a:lnTo>
                  <a:pt x="2570" y="21303"/>
                </a:lnTo>
                <a:lnTo>
                  <a:pt x="9586" y="10221"/>
                </a:lnTo>
                <a:lnTo>
                  <a:pt x="20001" y="2743"/>
                </a:lnTo>
                <a:lnTo>
                  <a:pt x="32768" y="0"/>
                </a:lnTo>
                <a:lnTo>
                  <a:pt x="1220844" y="0"/>
                </a:lnTo>
                <a:lnTo>
                  <a:pt x="1233598" y="2743"/>
                </a:lnTo>
                <a:lnTo>
                  <a:pt x="1244014" y="10221"/>
                </a:lnTo>
                <a:lnTo>
                  <a:pt x="1251038" y="21303"/>
                </a:lnTo>
                <a:lnTo>
                  <a:pt x="1253613" y="34860"/>
                </a:lnTo>
                <a:lnTo>
                  <a:pt x="1253613" y="103253"/>
                </a:lnTo>
                <a:lnTo>
                  <a:pt x="1251038" y="116804"/>
                </a:lnTo>
                <a:lnTo>
                  <a:pt x="1244014" y="127875"/>
                </a:lnTo>
                <a:lnTo>
                  <a:pt x="1233598" y="135341"/>
                </a:lnTo>
                <a:lnTo>
                  <a:pt x="1220844" y="1380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903297" y="2093827"/>
            <a:ext cx="1534795" cy="107314"/>
          </a:xfrm>
          <a:custGeom>
            <a:avLst/>
            <a:gdLst/>
            <a:ahLst/>
            <a:cxnLst/>
            <a:rect l="l" t="t" r="r" b="b"/>
            <a:pathLst>
              <a:path w="1534795" h="107314">
                <a:moveTo>
                  <a:pt x="1487742" y="107270"/>
                </a:moveTo>
                <a:lnTo>
                  <a:pt x="46978" y="107270"/>
                </a:lnTo>
                <a:lnTo>
                  <a:pt x="28685" y="105248"/>
                </a:lnTo>
                <a:lnTo>
                  <a:pt x="13753" y="99733"/>
                </a:lnTo>
                <a:lnTo>
                  <a:pt x="3689" y="91555"/>
                </a:lnTo>
                <a:lnTo>
                  <a:pt x="0" y="81540"/>
                </a:lnTo>
                <a:lnTo>
                  <a:pt x="0" y="25763"/>
                </a:lnTo>
                <a:lnTo>
                  <a:pt x="3689" y="15743"/>
                </a:lnTo>
                <a:lnTo>
                  <a:pt x="13753" y="7553"/>
                </a:lnTo>
                <a:lnTo>
                  <a:pt x="28685" y="2027"/>
                </a:lnTo>
                <a:lnTo>
                  <a:pt x="46978" y="0"/>
                </a:lnTo>
                <a:lnTo>
                  <a:pt x="1487742" y="0"/>
                </a:lnTo>
                <a:lnTo>
                  <a:pt x="1506041" y="2027"/>
                </a:lnTo>
                <a:lnTo>
                  <a:pt x="1520984" y="7553"/>
                </a:lnTo>
                <a:lnTo>
                  <a:pt x="1531060" y="15743"/>
                </a:lnTo>
                <a:lnTo>
                  <a:pt x="1534754" y="25763"/>
                </a:lnTo>
                <a:lnTo>
                  <a:pt x="1534754" y="81540"/>
                </a:lnTo>
                <a:lnTo>
                  <a:pt x="1531060" y="91555"/>
                </a:lnTo>
                <a:lnTo>
                  <a:pt x="1520984" y="99733"/>
                </a:lnTo>
                <a:lnTo>
                  <a:pt x="1506041" y="105248"/>
                </a:lnTo>
                <a:lnTo>
                  <a:pt x="1487742" y="10727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4171737" y="3255595"/>
            <a:ext cx="177800" cy="85090"/>
          </a:xfrm>
          <a:custGeom>
            <a:avLst/>
            <a:gdLst/>
            <a:ahLst/>
            <a:cxnLst/>
            <a:rect l="l" t="t" r="r" b="b"/>
            <a:pathLst>
              <a:path w="177800" h="85089">
                <a:moveTo>
                  <a:pt x="97642" y="84694"/>
                </a:moveTo>
                <a:lnTo>
                  <a:pt x="84063" y="84694"/>
                </a:lnTo>
                <a:lnTo>
                  <a:pt x="84063" y="0"/>
                </a:lnTo>
                <a:lnTo>
                  <a:pt x="105676" y="0"/>
                </a:lnTo>
                <a:lnTo>
                  <a:pt x="111001" y="13578"/>
                </a:lnTo>
                <a:lnTo>
                  <a:pt x="97642" y="13578"/>
                </a:lnTo>
                <a:lnTo>
                  <a:pt x="97642" y="84694"/>
                </a:lnTo>
                <a:close/>
              </a:path>
              <a:path w="177800" h="85089">
                <a:moveTo>
                  <a:pt x="143258" y="64342"/>
                </a:moveTo>
                <a:lnTo>
                  <a:pt x="130909" y="64342"/>
                </a:lnTo>
                <a:lnTo>
                  <a:pt x="156207" y="0"/>
                </a:lnTo>
                <a:lnTo>
                  <a:pt x="177190" y="0"/>
                </a:lnTo>
                <a:lnTo>
                  <a:pt x="177190" y="13578"/>
                </a:lnTo>
                <a:lnTo>
                  <a:pt x="163213" y="13578"/>
                </a:lnTo>
                <a:lnTo>
                  <a:pt x="143258" y="64342"/>
                </a:lnTo>
                <a:close/>
              </a:path>
              <a:path w="177800" h="85089">
                <a:moveTo>
                  <a:pt x="135258" y="84694"/>
                </a:moveTo>
                <a:lnTo>
                  <a:pt x="125995" y="84694"/>
                </a:lnTo>
                <a:lnTo>
                  <a:pt x="98040" y="13578"/>
                </a:lnTo>
                <a:lnTo>
                  <a:pt x="111001" y="13578"/>
                </a:lnTo>
                <a:lnTo>
                  <a:pt x="130909" y="64342"/>
                </a:lnTo>
                <a:lnTo>
                  <a:pt x="143258" y="64342"/>
                </a:lnTo>
                <a:lnTo>
                  <a:pt x="135258" y="84694"/>
                </a:lnTo>
                <a:close/>
              </a:path>
              <a:path w="177800" h="85089">
                <a:moveTo>
                  <a:pt x="177190" y="84694"/>
                </a:moveTo>
                <a:lnTo>
                  <a:pt x="163611" y="84694"/>
                </a:lnTo>
                <a:lnTo>
                  <a:pt x="163611" y="13578"/>
                </a:lnTo>
                <a:lnTo>
                  <a:pt x="177190" y="13578"/>
                </a:lnTo>
                <a:lnTo>
                  <a:pt x="177190" y="84694"/>
                </a:lnTo>
                <a:close/>
              </a:path>
              <a:path w="177800" h="85089">
                <a:moveTo>
                  <a:pt x="67031" y="13578"/>
                </a:moveTo>
                <a:lnTo>
                  <a:pt x="0" y="13578"/>
                </a:lnTo>
                <a:lnTo>
                  <a:pt x="0" y="0"/>
                </a:lnTo>
                <a:lnTo>
                  <a:pt x="67031" y="0"/>
                </a:lnTo>
                <a:lnTo>
                  <a:pt x="67031" y="13578"/>
                </a:lnTo>
                <a:close/>
              </a:path>
              <a:path w="177800" h="85089">
                <a:moveTo>
                  <a:pt x="40272" y="84694"/>
                </a:moveTo>
                <a:lnTo>
                  <a:pt x="26726" y="84694"/>
                </a:lnTo>
                <a:lnTo>
                  <a:pt x="26726" y="13578"/>
                </a:lnTo>
                <a:lnTo>
                  <a:pt x="40272" y="13578"/>
                </a:lnTo>
                <a:lnTo>
                  <a:pt x="40272" y="8469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00C1DE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1684" y="976437"/>
            <a:ext cx="3284854" cy="276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70848" y="1452723"/>
            <a:ext cx="10050302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5C0DD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6/4/18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1684" y="976437"/>
            <a:ext cx="3284854" cy="276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70848" y="1452723"/>
            <a:ext cx="10050302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00C1DE"/>
                </a:solidFill>
                <a:latin typeface="Helvetica Neue"/>
                <a:cs typeface="Helvetica Neu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6/4/18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nicolef@rice.edu" TargetMode="Externa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nicolef@rice.edu" TargetMode="Externa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5AEAA28-0973-4747-998D-3554870A06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72930"/>
            <a:ext cx="12192000" cy="8128000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0" y="0"/>
            <a:ext cx="12192000" cy="6030595"/>
          </a:xfrm>
          <a:custGeom>
            <a:avLst/>
            <a:gdLst/>
            <a:ahLst/>
            <a:cxnLst/>
            <a:rect l="l" t="t" r="r" b="b"/>
            <a:pathLst>
              <a:path w="12192000" h="6030595">
                <a:moveTo>
                  <a:pt x="0" y="0"/>
                </a:moveTo>
                <a:lnTo>
                  <a:pt x="12192000" y="0"/>
                </a:lnTo>
                <a:lnTo>
                  <a:pt x="12192000" y="6030417"/>
                </a:lnTo>
                <a:lnTo>
                  <a:pt x="0" y="6030417"/>
                </a:lnTo>
                <a:lnTo>
                  <a:pt x="0" y="0"/>
                </a:lnTo>
                <a:close/>
              </a:path>
            </a:pathLst>
          </a:custGeom>
          <a:ln w="6349">
            <a:solidFill>
              <a:srgbClr val="4872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953941" y="6237558"/>
            <a:ext cx="1027934" cy="4481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16673" y="6302006"/>
            <a:ext cx="1374744" cy="3192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18079" y="3968750"/>
            <a:ext cx="5257800" cy="1612620"/>
          </a:xfrm>
          <a:prstGeom prst="rect">
            <a:avLst/>
          </a:prstGeom>
        </p:spPr>
        <p:txBody>
          <a:bodyPr vert="horz" wrap="square" lIns="0" tIns="255904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2014"/>
              </a:spcBef>
            </a:pPr>
            <a:r>
              <a:rPr lang="en-US" sz="4400" spc="-150" dirty="0">
                <a:latin typeface="Helvetica Neue Medium"/>
                <a:cs typeface="Helvetica Neue Medium"/>
              </a:rPr>
              <a:t>Marketing and Encouraging OER</a:t>
            </a:r>
            <a:endParaRPr sz="4400" spc="-150" dirty="0">
              <a:latin typeface="Helvetica Neue Medium"/>
              <a:cs typeface="Helvetica Neue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806FC1-D671-8C40-98C8-FD3A28FD05A1}"/>
              </a:ext>
            </a:extLst>
          </p:cNvPr>
          <p:cNvSpPr/>
          <p:nvPr/>
        </p:nvSpPr>
        <p:spPr>
          <a:xfrm>
            <a:off x="-152400" y="6117340"/>
            <a:ext cx="5998758" cy="6591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05435" marR="10160">
              <a:spcBef>
                <a:spcPts val="100"/>
              </a:spcBef>
            </a:pPr>
            <a:r>
              <a:rPr lang="en-US" spc="-120" dirty="0">
                <a:solidFill>
                  <a:srgbClr val="21346A"/>
                </a:solidFill>
                <a:latin typeface="Avenir Heavy"/>
                <a:cs typeface="Avenir Heavy"/>
              </a:rPr>
              <a:t>Nicole Finkbeiner, Associate Director, Institutional Relations</a:t>
            </a:r>
          </a:p>
          <a:p>
            <a:pPr marL="305435" marR="10160">
              <a:spcBef>
                <a:spcPts val="100"/>
              </a:spcBef>
            </a:pPr>
            <a:r>
              <a:rPr lang="en-US" spc="-120" dirty="0">
                <a:solidFill>
                  <a:srgbClr val="21346A"/>
                </a:solidFill>
                <a:latin typeface="Avenir Light" panose="020B0402020203020204" pitchFamily="34" charset="77"/>
                <a:cs typeface="Avenir Heavy"/>
              </a:rPr>
              <a:t>nicolef@rice.edu, @</a:t>
            </a:r>
            <a:r>
              <a:rPr lang="en-US" spc="-120" dirty="0" err="1">
                <a:solidFill>
                  <a:srgbClr val="21346A"/>
                </a:solidFill>
                <a:latin typeface="Avenir Light" panose="020B0402020203020204" pitchFamily="34" charset="77"/>
                <a:cs typeface="Avenir Heavy"/>
              </a:rPr>
              <a:t>nfinkbeiner</a:t>
            </a:r>
            <a:r>
              <a:rPr lang="en-US" spc="-120" dirty="0">
                <a:solidFill>
                  <a:srgbClr val="21346A"/>
                </a:solidFill>
                <a:latin typeface="Avenir Light" panose="020B0402020203020204" pitchFamily="34" charset="77"/>
                <a:cs typeface="Avenir Heavy"/>
              </a:rPr>
              <a:t>, @</a:t>
            </a:r>
            <a:r>
              <a:rPr lang="en-US" spc="-120" dirty="0" err="1">
                <a:solidFill>
                  <a:srgbClr val="21346A"/>
                </a:solidFill>
                <a:latin typeface="Avenir Light" panose="020B0402020203020204" pitchFamily="34" charset="77"/>
                <a:cs typeface="Avenir Heavy"/>
              </a:rPr>
              <a:t>openstax</a:t>
            </a:r>
            <a:endParaRPr lang="en-US" spc="-120" dirty="0">
              <a:solidFill>
                <a:srgbClr val="21346A"/>
              </a:solidFill>
              <a:latin typeface="Avenir Light" panose="020B0402020203020204" pitchFamily="34" charset="77"/>
              <a:cs typeface="Avenir Heavy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EC809E-DDED-1946-8C08-411651ADEEC8}"/>
              </a:ext>
            </a:extLst>
          </p:cNvPr>
          <p:cNvSpPr/>
          <p:nvPr/>
        </p:nvSpPr>
        <p:spPr>
          <a:xfrm>
            <a:off x="8352548" y="5488835"/>
            <a:ext cx="3629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-apple-system"/>
              </a:rPr>
              <a:t>Photo by Gilles Lambert on Unsplash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1967061"/>
            <a:ext cx="4365003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Save our students $5 million in </a:t>
            </a:r>
          </a:p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5 years with OER</a:t>
            </a:r>
          </a:p>
          <a:p>
            <a:pPr algn="r"/>
            <a:r>
              <a:rPr lang="en-US" sz="3600" dirty="0">
                <a:latin typeface="Avenir Light" panose="020B0402020203020204" pitchFamily="34" charset="77"/>
                <a:cs typeface="Avenir LT Std 35 Light"/>
              </a:rPr>
              <a:t>- Maricopa Millions</a:t>
            </a: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168304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19100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But I don’t know who is using OER at my institution?</a:t>
            </a:r>
            <a:endParaRPr sz="4800" spc="-3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97A10-5E3F-F744-B227-9E692A2391D2}"/>
              </a:ext>
            </a:extLst>
          </p:cNvPr>
          <p:cNvSpPr/>
          <p:nvPr/>
        </p:nvSpPr>
        <p:spPr>
          <a:xfrm>
            <a:off x="6074397" y="920750"/>
            <a:ext cx="582125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venir Black" panose="02000503020000020003" pitchFamily="2" charset="0"/>
                <a:cs typeface="Avenir Heavy"/>
              </a:rPr>
              <a:t>Ways to find out: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Send-out an email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Send-out a survey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Ask your bookstore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Email Nicole (</a:t>
            </a:r>
            <a:r>
              <a:rPr lang="en-US" sz="2800" dirty="0">
                <a:latin typeface="Avenir LT Std 35 Light"/>
                <a:cs typeface="Avenir LT Std 35 Light"/>
                <a:hlinkClick r:id="rId5"/>
              </a:rPr>
              <a:t>nicolef@rice.edu</a:t>
            </a:r>
            <a:r>
              <a:rPr lang="en-US" sz="2800" dirty="0">
                <a:latin typeface="Avenir LT Std 35 Light"/>
                <a:cs typeface="Avenir LT Std 35 Light"/>
              </a:rPr>
              <a:t>) and ask for a list of adoptions for your institution from OpenStax</a:t>
            </a:r>
          </a:p>
          <a:p>
            <a:pPr marL="800100" lvl="1" indent="-342900">
              <a:buFont typeface="Arial"/>
              <a:buChar char="•"/>
            </a:pPr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581190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19100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But I don’t know who is using OER at my institution?</a:t>
            </a:r>
            <a:endParaRPr sz="4800" spc="-3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97A10-5E3F-F744-B227-9E692A2391D2}"/>
              </a:ext>
            </a:extLst>
          </p:cNvPr>
          <p:cNvSpPr/>
          <p:nvPr/>
        </p:nvSpPr>
        <p:spPr>
          <a:xfrm>
            <a:off x="6074397" y="920750"/>
            <a:ext cx="58212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venir Black" panose="02000503020000020003" pitchFamily="2" charset="0"/>
                <a:cs typeface="Avenir Heavy"/>
              </a:rPr>
              <a:t>Ways to find out: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# of faculty using OER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# of students impacted by OER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$ amount of savings to students ($98.57)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Student success (grades, completion, etc.)</a:t>
            </a:r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CA5930-B3B6-E34A-B0E0-DCE5BB6BE4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8862"/>
            <a:ext cx="12192000" cy="79395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4B4B24F-F883-2048-BDC4-EEA5FE0DA371}"/>
              </a:ext>
            </a:extLst>
          </p:cNvPr>
          <p:cNvSpPr/>
          <p:nvPr/>
        </p:nvSpPr>
        <p:spPr>
          <a:xfrm>
            <a:off x="8414831" y="6047571"/>
            <a:ext cx="3544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-apple-system"/>
              </a:rPr>
              <a:t>Photo by Oscar Sutton on Unsplash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16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191000" cy="29674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But I don’t know who is using OER at my institution?</a:t>
            </a:r>
            <a:endParaRPr sz="4800" spc="-3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97A10-5E3F-F744-B227-9E692A2391D2}"/>
              </a:ext>
            </a:extLst>
          </p:cNvPr>
          <p:cNvSpPr/>
          <p:nvPr/>
        </p:nvSpPr>
        <p:spPr>
          <a:xfrm>
            <a:off x="6074397" y="363915"/>
            <a:ext cx="582125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venir Black" panose="02000503020000020003" pitchFamily="2" charset="0"/>
                <a:cs typeface="Avenir Heavy"/>
              </a:rPr>
              <a:t>Ways to find out: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Send-out an email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Send-out a survey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Ask your bookstore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Email Nicole (</a:t>
            </a:r>
            <a:r>
              <a:rPr lang="en-US" sz="2000" dirty="0">
                <a:latin typeface="Avenir LT Std 35 Light"/>
                <a:cs typeface="Avenir LT Std 35 Light"/>
                <a:hlinkClick r:id="rId5"/>
              </a:rPr>
              <a:t>nicolef@rice.edu</a:t>
            </a:r>
            <a:r>
              <a:rPr lang="en-US" sz="2000" dirty="0">
                <a:latin typeface="Avenir LT Std 35 Light"/>
                <a:cs typeface="Avenir LT Std 35 Light"/>
              </a:rPr>
              <a:t>) and ask for a list of adoptions for your institution from OpenStax</a:t>
            </a:r>
          </a:p>
          <a:p>
            <a:pPr marL="800100" lvl="1" indent="-342900">
              <a:buFont typeface="Arial"/>
              <a:buChar char="•"/>
            </a:pPr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r>
              <a:rPr lang="en-US" sz="2400" b="1" dirty="0">
                <a:latin typeface="Avenir Black" panose="02000503020000020003" pitchFamily="2" charset="0"/>
                <a:cs typeface="Avenir Heavy"/>
              </a:rPr>
              <a:t>Caution!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latin typeface="Avenir LT Std 35 Light"/>
                <a:cs typeface="Avenir LT Std 35 Light"/>
              </a:rPr>
              <a:t>Don’t get stuck at this step. Some schools get stuck here for more than a year! 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latin typeface="Avenir LT Std 35 Light"/>
                <a:cs typeface="Avenir LT Std 35 Light"/>
              </a:rPr>
              <a:t>Do the best you can in 2 weeks and then move on.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latin typeface="Avenir LT Std 35 Light"/>
                <a:cs typeface="Avenir LT Std 35 Light"/>
              </a:rPr>
              <a:t>Increasing the accuracy of OER reporting is something you can do slowly.</a:t>
            </a: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817196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610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Take 10 minutes and write-out your goal(s). Share with those around you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1517990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207514" y="1311629"/>
            <a:ext cx="7773924" cy="4260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Identify  your main target markets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792155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your target markets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LT Std 35 Light"/>
              </a:rPr>
              <a:t>My target market is everyone!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602764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your target markets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LT Std 35 Light"/>
              </a:rPr>
              <a:t>My target market is everyone!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9C0703-EB3B-C54C-BAFB-CEC18D7EDC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459" y="0"/>
            <a:ext cx="10288029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F67375B-8F64-9441-8461-5F45FD76EA47}"/>
              </a:ext>
            </a:extLst>
          </p:cNvPr>
          <p:cNvSpPr/>
          <p:nvPr/>
        </p:nvSpPr>
        <p:spPr>
          <a:xfrm>
            <a:off x="1066800" y="6301181"/>
            <a:ext cx="3871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-apple-system"/>
              </a:rPr>
              <a:t>Photo by Ayo Ogunseinde on Unsplash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15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your target markets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1413063"/>
            <a:ext cx="436500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LT Std 35 Light"/>
              </a:rPr>
              <a:t>80/20 rule:</a:t>
            </a:r>
          </a:p>
          <a:p>
            <a:endParaRPr lang="en-US" sz="3600" b="1" dirty="0">
              <a:latin typeface="Avenir Black" panose="02000503020000020003" pitchFamily="2" charset="0"/>
              <a:cs typeface="Avenir LT Std 35 Light"/>
            </a:endParaRPr>
          </a:p>
          <a:p>
            <a:r>
              <a:rPr lang="en-US" sz="3600" b="1" dirty="0">
                <a:latin typeface="Avenir LT Std 55 Roman" panose="020B0503020203020204" pitchFamily="34" charset="0"/>
                <a:cs typeface="Avenir LT Std 35 Light"/>
              </a:rPr>
              <a:t>80% of your business comes from 20% of your clients</a:t>
            </a:r>
            <a:endParaRPr lang="en-US" sz="3600" dirty="0">
              <a:latin typeface="Avenir LT Std 55 Roman" panose="020B0503020203020204" pitchFamily="34" charset="0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5103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19100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your target markets: Which faculty?</a:t>
            </a:r>
            <a:endParaRPr sz="4800" spc="-3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97A10-5E3F-F744-B227-9E692A2391D2}"/>
              </a:ext>
            </a:extLst>
          </p:cNvPr>
          <p:cNvSpPr/>
          <p:nvPr/>
        </p:nvSpPr>
        <p:spPr>
          <a:xfrm>
            <a:off x="6074397" y="920750"/>
            <a:ext cx="582125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venir Black" panose="02000503020000020003" pitchFamily="2" charset="0"/>
                <a:cs typeface="Avenir Heavy"/>
              </a:rPr>
              <a:t>ROI with faculty advocacy steps: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Avenir LT Std 35 Light"/>
                <a:cs typeface="Avenir LT Std 35 Light"/>
              </a:rPr>
              <a:t>Find out your top 25 highest-enrolled courses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Avenir LT Std 35 Light"/>
                <a:cs typeface="Avenir LT Std 35 Light"/>
              </a:rPr>
              <a:t>Identify which of those courses have high-quality OER alternatives.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Avenir LT Std 35 Light"/>
                <a:cs typeface="Avenir LT Std 35 Light"/>
              </a:rPr>
              <a:t>Identify the faculty who teach full-time or teach multiple sections for the list of courses from #2.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>
                <a:latin typeface="Avenir LT Std 35 Light"/>
                <a:cs typeface="Avenir LT Std 35 Light"/>
              </a:rPr>
              <a:t>Focus on the faculty from #3.</a:t>
            </a:r>
          </a:p>
          <a:p>
            <a:pPr lvl="1"/>
            <a:endParaRPr lang="en-US" sz="2000" dirty="0">
              <a:latin typeface="Avenir LT Std 35 Light"/>
              <a:cs typeface="Avenir LT Std 35 Light"/>
            </a:endParaRPr>
          </a:p>
          <a:p>
            <a:pPr marL="12700" lvl="1"/>
            <a:r>
              <a:rPr lang="en-US" sz="2000" b="1" dirty="0">
                <a:latin typeface="Avenir Black" panose="02000503020000020003" pitchFamily="2" charset="0"/>
              </a:rPr>
              <a:t>Other faculty groups to consider:</a:t>
            </a:r>
          </a:p>
          <a:p>
            <a:pPr marL="914400" lvl="1" indent="-341313">
              <a:buFont typeface="Arial" panose="020B0604020202020204" pitchFamily="34" charset="0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“Early adopters” of new ideas</a:t>
            </a:r>
          </a:p>
          <a:p>
            <a:pPr marL="914400" lvl="1" indent="-341313">
              <a:buFont typeface="Arial" panose="020B0604020202020204" pitchFamily="34" charset="0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New faculty</a:t>
            </a:r>
          </a:p>
          <a:p>
            <a:pPr marL="914400" lvl="1" indent="-341313">
              <a:buFont typeface="Arial" panose="020B0604020202020204" pitchFamily="34" charset="0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Faculty who are influencers for other faculty</a:t>
            </a:r>
          </a:p>
          <a:p>
            <a:pPr marL="800100" lvl="1" indent="-342900">
              <a:buFont typeface="Arial"/>
              <a:buChar char="•"/>
            </a:pPr>
            <a:endParaRPr lang="en-US" sz="20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15633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Clearly define your goal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096000" y="463550"/>
            <a:ext cx="5257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>
                <a:latin typeface="Avenir Heavy"/>
                <a:cs typeface="Avenir LT Std 35 Light"/>
              </a:rPr>
              <a:t>S</a:t>
            </a:r>
            <a:r>
              <a:rPr lang="en-US" sz="4000">
                <a:latin typeface="Avenir LT Std 55 Roman" panose="020B0503020203020204" pitchFamily="34" charset="0"/>
                <a:cs typeface="Avenir LT Std 35 Light"/>
              </a:rPr>
              <a:t>trategic</a:t>
            </a:r>
            <a:endParaRPr lang="en-US" sz="4000" dirty="0">
              <a:latin typeface="Avenir LT Std 55 Roman" panose="020B0503020203020204" pitchFamily="34" charset="0"/>
              <a:cs typeface="Avenir LT Std 35 Light"/>
            </a:endParaRPr>
          </a:p>
          <a:p>
            <a:r>
              <a:rPr lang="en-US" sz="5400" dirty="0">
                <a:latin typeface="Avenir Heavy"/>
                <a:cs typeface="Avenir LT Std 35 Light"/>
              </a:rPr>
              <a:t>M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easurable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A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ctionable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R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elevant</a:t>
            </a:r>
            <a:r>
              <a:rPr lang="en-US" sz="4000" dirty="0">
                <a:latin typeface="Avenir Heavy"/>
                <a:cs typeface="Avenir LT Std 35 Light"/>
              </a:rPr>
              <a:t> 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T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ime Limited</a:t>
            </a:r>
          </a:p>
        </p:txBody>
      </p:sp>
    </p:spTree>
    <p:extLst>
      <p:ext uri="{BB962C8B-B14F-4D97-AF65-F5344CB8AC3E}">
        <p14:creationId xmlns:p14="http://schemas.microsoft.com/office/powerpoint/2010/main" val="2311940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954809"/>
            <a:ext cx="4191000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your other  target markets: </a:t>
            </a:r>
            <a:br>
              <a:rPr lang="en-US" sz="4800" spc="-200" dirty="0"/>
            </a:br>
            <a:r>
              <a:rPr lang="en-US" sz="4800" spc="-200" dirty="0"/>
              <a:t>Who do you need on the advocacy bus?</a:t>
            </a:r>
            <a:endParaRPr sz="4800" spc="-3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097A10-5E3F-F744-B227-9E692A2391D2}"/>
              </a:ext>
            </a:extLst>
          </p:cNvPr>
          <p:cNvSpPr/>
          <p:nvPr/>
        </p:nvSpPr>
        <p:spPr>
          <a:xfrm>
            <a:off x="6074397" y="920750"/>
            <a:ext cx="582125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Administrators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Librarians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Instructional Support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At least one Senior Administrator who is willing to regularly promote the initiative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Bookstore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Disability Services</a:t>
            </a:r>
          </a:p>
          <a:p>
            <a:pPr marL="800100" lvl="1" indent="-342900">
              <a:buFont typeface="Arial"/>
              <a:buChar char="•"/>
            </a:pPr>
            <a:r>
              <a:rPr lang="en-US" sz="2800" dirty="0">
                <a:latin typeface="Avenir LT Std 35 Light"/>
                <a:cs typeface="Avenir LT Std 35 Light"/>
              </a:rPr>
              <a:t>Students</a:t>
            </a:r>
            <a:endParaRPr lang="en-US" sz="2800" b="1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109448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8" y="-5454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CD72BC-AA4B-9A45-A8AD-E293BDACC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700"/>
            <a:ext cx="6554617" cy="98319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F1B1DB4-4472-0441-AEF7-A4F1DEDFF761}"/>
              </a:ext>
            </a:extLst>
          </p:cNvPr>
          <p:cNvSpPr/>
          <p:nvPr/>
        </p:nvSpPr>
        <p:spPr>
          <a:xfrm>
            <a:off x="8320838" y="158750"/>
            <a:ext cx="3585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-apple-system"/>
              </a:rPr>
              <a:t>Photo by Sharon Garcia on Unsplash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object 3">
            <a:extLst>
              <a:ext uri="{FF2B5EF4-FFF2-40B4-BE49-F238E27FC236}">
                <a16:creationId xmlns:a16="http://schemas.microsoft.com/office/drawing/2014/main" id="{DEE78580-E85F-E64B-BDF1-558542415A9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572899" y="798044"/>
            <a:ext cx="4083107" cy="82612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3200" spc="-265" dirty="0"/>
              <a:t>Pick only a few target markets at a time, otherwise you’ll stretch yourself too thin!</a:t>
            </a:r>
            <a:br>
              <a:rPr lang="en-US" sz="3200" spc="-265" dirty="0"/>
            </a:br>
            <a:br>
              <a:rPr lang="en-US" sz="3200" spc="-265" dirty="0"/>
            </a:br>
            <a:r>
              <a:rPr lang="en-US" sz="3200" spc="-265" dirty="0"/>
              <a:t>Prioritize your target markets: Focus on those that have the most influence to the least influence.</a:t>
            </a:r>
            <a:br>
              <a:rPr lang="en-US" sz="2800" spc="-265" dirty="0"/>
            </a:b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1725816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518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Take 5 minutes and write-out your top 5 target markets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987247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23563" y="1117641"/>
            <a:ext cx="9701377" cy="54912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Goals are different for </a:t>
            </a:r>
            <a:br>
              <a:rPr lang="en-US" spc="-265" dirty="0"/>
            </a:br>
            <a:r>
              <a:rPr lang="en-US" spc="-265" dirty="0"/>
              <a:t>each target market </a:t>
            </a:r>
            <a:br>
              <a:rPr lang="en-US" spc="-265" dirty="0"/>
            </a:br>
            <a:r>
              <a:rPr lang="en-US" sz="4000" spc="-265" dirty="0"/>
              <a:t>(with some exceptions, </a:t>
            </a:r>
            <a:br>
              <a:rPr lang="en-US" sz="4000" spc="-265" dirty="0"/>
            </a:br>
            <a:r>
              <a:rPr lang="en-US" sz="4000" spc="-265" dirty="0"/>
              <a:t>but start with this assumption)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2648314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23563" y="1117641"/>
            <a:ext cx="9701377" cy="4260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Question: What do you ultimately want them to do?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1054652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Clearly define your goal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096000" y="463550"/>
            <a:ext cx="5257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>
                <a:latin typeface="Avenir Heavy"/>
                <a:cs typeface="Avenir LT Std 35 Light"/>
              </a:rPr>
              <a:t>S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mart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M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easurable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A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ctionable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R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elevant</a:t>
            </a:r>
            <a:r>
              <a:rPr lang="en-US" sz="4000" dirty="0">
                <a:latin typeface="Avenir Heavy"/>
                <a:cs typeface="Avenir LT Std 35 Light"/>
              </a:rPr>
              <a:t> </a:t>
            </a:r>
          </a:p>
          <a:p>
            <a:r>
              <a:rPr lang="en-US" sz="5400" dirty="0">
                <a:latin typeface="Avenir Heavy"/>
                <a:cs typeface="Avenir LT Std 35 Light"/>
              </a:rPr>
              <a:t>T</a:t>
            </a:r>
            <a:r>
              <a:rPr lang="en-US" sz="4000" dirty="0">
                <a:latin typeface="Avenir LT Std 55 Roman" panose="020B0503020203020204" pitchFamily="34" charset="0"/>
                <a:cs typeface="Avenir LT Std 35 Light"/>
              </a:rPr>
              <a:t>ime Limited</a:t>
            </a:r>
          </a:p>
        </p:txBody>
      </p:sp>
    </p:spTree>
    <p:extLst>
      <p:ext uri="{BB962C8B-B14F-4D97-AF65-F5344CB8AC3E}">
        <p14:creationId xmlns:p14="http://schemas.microsoft.com/office/powerpoint/2010/main" val="3068573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people to know about our event.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162D80-7389-E74E-9350-6BE0DC37AD97}"/>
              </a:ext>
            </a:extLst>
          </p:cNvPr>
          <p:cNvSpPr txBox="1"/>
          <p:nvPr/>
        </p:nvSpPr>
        <p:spPr>
          <a:xfrm rot="19358761">
            <a:off x="7781569" y="3397164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accent2"/>
                </a:solidFill>
                <a:latin typeface="Avenir Black" panose="02000503020000020003" pitchFamily="2" charset="0"/>
              </a:rPr>
              <a:t>No!</a:t>
            </a:r>
          </a:p>
        </p:txBody>
      </p:sp>
    </p:spTree>
    <p:extLst>
      <p:ext uri="{BB962C8B-B14F-4D97-AF65-F5344CB8AC3E}">
        <p14:creationId xmlns:p14="http://schemas.microsoft.com/office/powerpoint/2010/main" val="33857259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610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Take 5 minutes and write-out your ultimate goal for each target market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552100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Features vs. benefits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096000" y="463550"/>
            <a:ext cx="5257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>
                <a:latin typeface="Avenir Heavy"/>
                <a:cs typeface="Avenir LT Std 35 Light"/>
              </a:rPr>
              <a:t>Features </a:t>
            </a:r>
            <a:r>
              <a:rPr lang="en-US" sz="3600" dirty="0">
                <a:latin typeface="Avenir LT Std 55 Roman" panose="020B0503020203020204" pitchFamily="34" charset="0"/>
                <a:cs typeface="Avenir LT Std 35 Light"/>
              </a:rPr>
              <a:t>are something about your product or service</a:t>
            </a:r>
          </a:p>
          <a:p>
            <a:endParaRPr lang="en-US" sz="4800" dirty="0">
              <a:latin typeface="Avenir Heavy"/>
              <a:cs typeface="Avenir LT Std 35 Light"/>
            </a:endParaRPr>
          </a:p>
          <a:p>
            <a:r>
              <a:rPr lang="en-US" sz="4800" dirty="0">
                <a:latin typeface="Avenir Heavy"/>
              </a:rPr>
              <a:t>Benefits</a:t>
            </a:r>
            <a:r>
              <a:rPr lang="en-US" sz="4800" dirty="0">
                <a:latin typeface="Avenir Heavy"/>
                <a:cs typeface="Avenir LT Std 35 Light"/>
              </a:rPr>
              <a:t> </a:t>
            </a:r>
            <a:r>
              <a:rPr lang="en-US" sz="3600" dirty="0">
                <a:latin typeface="Avenir LT Std 55 Roman" panose="020B0503020203020204" pitchFamily="34" charset="0"/>
              </a:rPr>
              <a:t>are what your target market gains from your product or service</a:t>
            </a:r>
          </a:p>
        </p:txBody>
      </p:sp>
    </p:spTree>
    <p:extLst>
      <p:ext uri="{BB962C8B-B14F-4D97-AF65-F5344CB8AC3E}">
        <p14:creationId xmlns:p14="http://schemas.microsoft.com/office/powerpoint/2010/main" val="36377571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Features vs. benefits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096000" y="463550"/>
            <a:ext cx="5257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Avenir Roman" panose="02000503020000020003" pitchFamily="2" charset="0"/>
              </a:rPr>
              <a:t>Start by naming something about your product or service.</a:t>
            </a:r>
          </a:p>
          <a:p>
            <a:endParaRPr lang="en-US" sz="3200" dirty="0">
              <a:latin typeface="Avenir Roman" panose="02000503020000020003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Avenir Roman" panose="02000503020000020003" pitchFamily="2" charset="0"/>
              </a:rPr>
              <a:t>Now, pretend that you are talking to your target market and finish the sentence by saying “so you can…” and adding an ending</a:t>
            </a:r>
            <a:endParaRPr lang="en-US" sz="20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642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Measure Outcomes,</a:t>
            </a:r>
            <a:br>
              <a:rPr lang="en-US" sz="4800" spc="-200" dirty="0"/>
            </a:br>
            <a:r>
              <a:rPr lang="en-US" sz="4800" spc="-200" dirty="0"/>
              <a:t>Not Actions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4D1B8F-A713-8E4E-8462-E7B1939DEF80}"/>
              </a:ext>
            </a:extLst>
          </p:cNvPr>
          <p:cNvSpPr/>
          <p:nvPr/>
        </p:nvSpPr>
        <p:spPr>
          <a:xfrm>
            <a:off x="6074397" y="920750"/>
            <a:ext cx="6096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Avenir Black" panose="02000503020000020003" pitchFamily="2" charset="0"/>
                <a:cs typeface="Avenir Heavy"/>
              </a:rPr>
              <a:t>Outcomes. Measure success by these: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# of faculty using OER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# of students impacted by OER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$ amount of savings to students ($98.57)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Student success (grades, completion, etc.)</a:t>
            </a:r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r>
              <a:rPr lang="en-US" sz="2000" b="1" dirty="0">
                <a:latin typeface="Avenir Black" panose="02000503020000020003" pitchFamily="2" charset="0"/>
                <a:cs typeface="Avenir LT Std 35 Light"/>
              </a:rPr>
              <a:t>Actions, that contribute to, but don’t equal success: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Holding a meeting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Having a workshop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# of people who attended meeting/workshop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latin typeface="Avenir LT Std 35 Light"/>
                <a:cs typeface="Avenir LT Std 35 Light"/>
              </a:rPr>
              <a:t>Having a display</a:t>
            </a: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29417884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Features vs. benefits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096000" y="463550"/>
            <a:ext cx="5257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venir Roman" panose="02000503020000020003" pitchFamily="2" charset="0"/>
              </a:rPr>
              <a:t>Imagine your target market saying to you: </a:t>
            </a:r>
          </a:p>
          <a:p>
            <a:endParaRPr lang="en-US" sz="3200" dirty="0">
              <a:latin typeface="Avenir Roman" panose="02000503020000020003" pitchFamily="2" charset="0"/>
            </a:endParaRPr>
          </a:p>
          <a:p>
            <a:r>
              <a:rPr lang="en-US" sz="3200" dirty="0">
                <a:latin typeface="Avenir Roman" panose="02000503020000020003" pitchFamily="2" charset="0"/>
              </a:rPr>
              <a:t>Why should I care?</a:t>
            </a:r>
            <a:endParaRPr lang="en-US" sz="20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8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248400" y="1893399"/>
            <a:ext cx="5257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venir Roman" panose="02000503020000020003" pitchFamily="2" charset="0"/>
              </a:rPr>
              <a:t>You’ll have $100 per month on your healthcare costs.</a:t>
            </a:r>
            <a:endParaRPr lang="en-US" sz="20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142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248400" y="1893399"/>
            <a:ext cx="5257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venir Roman" panose="02000503020000020003" pitchFamily="2" charset="0"/>
              </a:rPr>
              <a:t>Our department’s mission statement is...</a:t>
            </a:r>
            <a:endParaRPr lang="en-US" sz="20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2280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248400" y="1893399"/>
            <a:ext cx="5257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venir Roman" panose="02000503020000020003" pitchFamily="2" charset="0"/>
              </a:rPr>
              <a:t>Dr. Jane Doe has her degree from Michigan State University.</a:t>
            </a:r>
            <a:endParaRPr lang="en-US" sz="2000" dirty="0">
              <a:latin typeface="Avenir Roman" panose="02000503020000020003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A032B9-3A86-9143-8532-257DDB1EB42D}"/>
              </a:ext>
            </a:extLst>
          </p:cNvPr>
          <p:cNvSpPr/>
          <p:nvPr/>
        </p:nvSpPr>
        <p:spPr>
          <a:xfrm rot="20590290">
            <a:off x="8408088" y="3258776"/>
            <a:ext cx="3128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rgbClr val="00B050"/>
                </a:solidFill>
                <a:effectLst/>
              </a:rPr>
              <a:t>Go Green!</a:t>
            </a:r>
          </a:p>
        </p:txBody>
      </p:sp>
    </p:spTree>
    <p:extLst>
      <p:ext uri="{BB962C8B-B14F-4D97-AF65-F5344CB8AC3E}">
        <p14:creationId xmlns:p14="http://schemas.microsoft.com/office/powerpoint/2010/main" val="31125253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10F07AC-A0F1-C34E-AE46-E5E7319EA331}"/>
              </a:ext>
            </a:extLst>
          </p:cNvPr>
          <p:cNvSpPr/>
          <p:nvPr/>
        </p:nvSpPr>
        <p:spPr>
          <a:xfrm>
            <a:off x="6172200" y="1454150"/>
            <a:ext cx="5257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venir Roman" panose="02000503020000020003" pitchFamily="2" charset="0"/>
              </a:rPr>
              <a:t>You’ll be able to move forward on day-one of your course with your learning objects, because there’s no excuse for the student to not have the book.</a:t>
            </a:r>
            <a:endParaRPr lang="en-US" sz="2000" dirty="0">
              <a:latin typeface="Avenir Roman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361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6938CD-0342-5745-B5FF-38E5C1596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997" y="463550"/>
            <a:ext cx="6712399" cy="44665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D81DFC-275A-CD49-804C-8279FC1A633A}"/>
              </a:ext>
            </a:extLst>
          </p:cNvPr>
          <p:cNvSpPr/>
          <p:nvPr/>
        </p:nvSpPr>
        <p:spPr>
          <a:xfrm>
            <a:off x="8077200" y="5024289"/>
            <a:ext cx="3977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venir Roman" panose="02000503020000020003" pitchFamily="2" charset="0"/>
              </a:rPr>
              <a:t>Photo by Alexandr Podvalny on Unsplash</a:t>
            </a:r>
          </a:p>
        </p:txBody>
      </p:sp>
    </p:spTree>
    <p:extLst>
      <p:ext uri="{BB962C8B-B14F-4D97-AF65-F5344CB8AC3E}">
        <p14:creationId xmlns:p14="http://schemas.microsoft.com/office/powerpoint/2010/main" val="3866015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2672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Feature or benefit?</a:t>
            </a:r>
            <a:endParaRPr sz="4800" spc="-3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695A90-BE15-254C-938B-23623E87F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997" y="615950"/>
            <a:ext cx="6630802" cy="44196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BABE273-0719-7B42-92F8-5B7597E456C7}"/>
              </a:ext>
            </a:extLst>
          </p:cNvPr>
          <p:cNvSpPr/>
          <p:nvPr/>
        </p:nvSpPr>
        <p:spPr>
          <a:xfrm>
            <a:off x="8465335" y="5108124"/>
            <a:ext cx="37064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Avenir Roman" panose="02000503020000020003" pitchFamily="2" charset="0"/>
              </a:rPr>
              <a:t>Photo by Arnaud Jaegers on Unsplash</a:t>
            </a:r>
          </a:p>
        </p:txBody>
      </p:sp>
    </p:spTree>
    <p:extLst>
      <p:ext uri="{BB962C8B-B14F-4D97-AF65-F5344CB8AC3E}">
        <p14:creationId xmlns:p14="http://schemas.microsoft.com/office/powerpoint/2010/main" val="2652882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700" y="1905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A26F81CC-DD57-F84B-80F0-80505A94E8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33400" y="844550"/>
            <a:ext cx="4038600" cy="204414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400" spc="-200" dirty="0"/>
              <a:t>Academic Freedom and OER</a:t>
            </a:r>
            <a:endParaRPr sz="4400" spc="-300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3F107929-5AD9-E043-BACA-142C0D8D2E11}"/>
              </a:ext>
            </a:extLst>
          </p:cNvPr>
          <p:cNvSpPr txBox="1">
            <a:spLocks/>
          </p:cNvSpPr>
          <p:nvPr/>
        </p:nvSpPr>
        <p:spPr>
          <a:xfrm>
            <a:off x="6036297" y="844550"/>
            <a:ext cx="5317503" cy="2735839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Every student has </a:t>
            </a: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immediate &amp; unlimited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 </a:t>
            </a: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access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Standard scope &amp; sequence 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makes it easy to adopt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Variety of technology partners allow </a:t>
            </a: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choice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 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Permission free 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use, editing &amp; adaptation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Variety of formats/partners </a:t>
            </a: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eliminates one size fits all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Ownership 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of the content. Forever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Moving to a </a:t>
            </a:r>
            <a:r>
              <a:rPr lang="en-US" sz="2400" kern="0" dirty="0">
                <a:solidFill>
                  <a:sysClr val="windowText" lastClr="000000"/>
                </a:solidFill>
                <a:latin typeface="Avenir Heavy"/>
                <a:cs typeface="Avenir Heavy"/>
              </a:rPr>
              <a:t>new edition </a:t>
            </a: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is optional</a:t>
            </a:r>
          </a:p>
          <a:p>
            <a:pPr defTabSz="914400"/>
            <a:endParaRPr lang="en-US" sz="1600" b="1" kern="0" dirty="0">
              <a:solidFill>
                <a:sysClr val="windowText" lastClr="000000"/>
              </a:solidFill>
            </a:endParaRPr>
          </a:p>
          <a:p>
            <a:pPr defTabSz="914400"/>
            <a:endParaRPr lang="en-US" sz="1600" b="1" kern="0" dirty="0">
              <a:solidFill>
                <a:sysClr val="windowText" lastClr="000000"/>
              </a:solidFill>
            </a:endParaRPr>
          </a:p>
          <a:p>
            <a:pPr defTabSz="914400"/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506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7030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Take 10 minutes and identify the top 4 benefits for each of your target markets. Share with those around you.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7195813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09600" y="996950"/>
            <a:ext cx="4114800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when/how your target markets are mostly likely to listen </a:t>
            </a:r>
            <a:endParaRPr sz="4800" spc="-3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DD7EFE-9E7D-D54B-BDC5-FD380333E9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980" y="520699"/>
            <a:ext cx="6637020" cy="47496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790593-EBFB-734E-A170-3615C71B9B7A}"/>
              </a:ext>
            </a:extLst>
          </p:cNvPr>
          <p:cNvSpPr/>
          <p:nvPr/>
        </p:nvSpPr>
        <p:spPr>
          <a:xfrm>
            <a:off x="5943600" y="532847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400" dirty="0">
                <a:latin typeface="Avenir Roman" panose="02000503020000020003" pitchFamily="2" charset="0"/>
              </a:rPr>
              <a:t>"listen to ME!" by Jonathan Powell, via </a:t>
            </a:r>
          </a:p>
          <a:p>
            <a:pPr algn="r"/>
            <a:r>
              <a:rPr lang="en-US" sz="1400" dirty="0">
                <a:latin typeface="Avenir Roman" panose="02000503020000020003" pitchFamily="2" charset="0"/>
              </a:rPr>
              <a:t>Flickr Creative Commons is licensed under CC BY 4.0</a:t>
            </a:r>
          </a:p>
        </p:txBody>
      </p:sp>
    </p:spTree>
    <p:extLst>
      <p:ext uri="{BB962C8B-B14F-4D97-AF65-F5344CB8AC3E}">
        <p14:creationId xmlns:p14="http://schemas.microsoft.com/office/powerpoint/2010/main" val="162476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people to stop smoking.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15724964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09600" y="996950"/>
            <a:ext cx="4114800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Identify when/how your target markets are mostly likely to listen </a:t>
            </a:r>
            <a:endParaRPr sz="4800" spc="-300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3E0C7A29-77B3-1048-92C7-19D840EE7738}"/>
              </a:ext>
            </a:extLst>
          </p:cNvPr>
          <p:cNvSpPr txBox="1">
            <a:spLocks/>
          </p:cNvSpPr>
          <p:nvPr/>
        </p:nvSpPr>
        <p:spPr>
          <a:xfrm>
            <a:off x="6036297" y="844550"/>
            <a:ext cx="5317503" cy="2735839"/>
          </a:xfrm>
          <a:prstGeom prst="rect">
            <a:avLst/>
          </a:prstGeom>
        </p:spPr>
        <p:txBody>
          <a:bodyPr/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l" defTabSz="914400"/>
            <a:r>
              <a:rPr lang="en-US" sz="2400" b="1" kern="0" dirty="0">
                <a:solidFill>
                  <a:sysClr val="windowText" lastClr="000000"/>
                </a:solidFill>
                <a:latin typeface="Avenir Black" panose="02000503020000020003" pitchFamily="2" charset="0"/>
                <a:cs typeface="Avenir LT Std 35 Light"/>
              </a:rPr>
              <a:t>Consider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Messaging medium (presentation, email, posters, etc.)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Location 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Timing</a:t>
            </a:r>
          </a:p>
          <a:p>
            <a:pPr marL="285750" indent="-285750" algn="l" defTabSz="914400">
              <a:buFont typeface="Arial"/>
              <a:buChar char="•"/>
            </a:pPr>
            <a:r>
              <a:rPr lang="en-US" sz="2400" kern="0" dirty="0">
                <a:solidFill>
                  <a:sysClr val="windowText" lastClr="000000"/>
                </a:solidFill>
                <a:latin typeface="Avenir LT Std 35 Light"/>
                <a:cs typeface="Avenir LT Std 35 Light"/>
              </a:rPr>
              <a:t>Who delivers the message</a:t>
            </a:r>
          </a:p>
          <a:p>
            <a:pPr defTabSz="914400"/>
            <a:endParaRPr lang="en-US" sz="1600" b="1" kern="0" dirty="0">
              <a:solidFill>
                <a:sysClr val="windowText" lastClr="000000"/>
              </a:solidFill>
            </a:endParaRPr>
          </a:p>
          <a:p>
            <a:pPr defTabSz="914400"/>
            <a:endParaRPr lang="en-US" sz="1600" b="1" kern="0" dirty="0">
              <a:solidFill>
                <a:sysClr val="windowText" lastClr="000000"/>
              </a:solidFill>
            </a:endParaRPr>
          </a:p>
          <a:p>
            <a:pPr defTabSz="914400"/>
            <a:endParaRPr lang="en-US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0375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41148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Think beyond emails!</a:t>
            </a:r>
            <a:endParaRPr sz="4800" spc="-3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6F4AEF-581A-4543-9FA0-690488D59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35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5476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610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Take 5 minutes to identify when/how each target market is most likely to listen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2970128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05530" y="996950"/>
            <a:ext cx="9701377" cy="6106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Putting it all together: Create a message based on the benefit and target market chosen that fits the medium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2889355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27076" y="1303307"/>
            <a:ext cx="11734800" cy="518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Short-term, interim goals:</a:t>
            </a:r>
            <a:br>
              <a:rPr lang="en-US" spc="-265" dirty="0"/>
            </a:br>
            <a:r>
              <a:rPr lang="en-US" spc="-265" dirty="0"/>
              <a:t>What you want them to do from a </a:t>
            </a:r>
            <a:r>
              <a:rPr lang="en-US" u="sng" spc="-265" dirty="0"/>
              <a:t>specific communication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28525786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27076" y="1303307"/>
            <a:ext cx="11734800" cy="4260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0723253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580" y="21678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321814" y="844683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4269687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580" y="21678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321814" y="844683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457200" y="1530350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</p:spTree>
    <p:extLst>
      <p:ext uri="{BB962C8B-B14F-4D97-AF65-F5344CB8AC3E}">
        <p14:creationId xmlns:p14="http://schemas.microsoft.com/office/powerpoint/2010/main" val="249710548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580" y="21678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321814" y="844683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414647" y="1539654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B0720E-166A-0B40-942F-82E5BC7C70BD}"/>
              </a:ext>
            </a:extLst>
          </p:cNvPr>
          <p:cNvSpPr/>
          <p:nvPr/>
        </p:nvSpPr>
        <p:spPr>
          <a:xfrm rot="1611118">
            <a:off x="108985" y="4370794"/>
            <a:ext cx="6979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I also want to tell them about my other programs</a:t>
            </a:r>
          </a:p>
        </p:txBody>
      </p:sp>
    </p:spTree>
    <p:extLst>
      <p:ext uri="{BB962C8B-B14F-4D97-AF65-F5344CB8AC3E}">
        <p14:creationId xmlns:p14="http://schemas.microsoft.com/office/powerpoint/2010/main" val="42846082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321814" y="844683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522384" y="1572210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B0720E-166A-0B40-942F-82E5BC7C70BD}"/>
              </a:ext>
            </a:extLst>
          </p:cNvPr>
          <p:cNvSpPr/>
          <p:nvPr/>
        </p:nvSpPr>
        <p:spPr>
          <a:xfrm rot="1611118">
            <a:off x="108985" y="4370794"/>
            <a:ext cx="6979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I also want to tell them about my other programs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B1D9B0-9C5D-9B4E-8D55-45D74206DBE8}"/>
              </a:ext>
            </a:extLst>
          </p:cNvPr>
          <p:cNvSpPr/>
          <p:nvPr/>
        </p:nvSpPr>
        <p:spPr>
          <a:xfrm rot="20747497">
            <a:off x="381000" y="1981200"/>
            <a:ext cx="8795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I also want to talk to another target market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660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1967061"/>
            <a:ext cx="436500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90% of the Harris County population will be a non-smokers by January 1, 2020.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42244236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321814" y="844683"/>
            <a:ext cx="7545324" cy="44448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393943" y="1540830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B0720E-166A-0B40-942F-82E5BC7C70BD}"/>
              </a:ext>
            </a:extLst>
          </p:cNvPr>
          <p:cNvSpPr/>
          <p:nvPr/>
        </p:nvSpPr>
        <p:spPr>
          <a:xfrm rot="1611118">
            <a:off x="108985" y="4370794"/>
            <a:ext cx="6979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I also want to tell them about my other programs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B1D9B0-9C5D-9B4E-8D55-45D74206DBE8}"/>
              </a:ext>
            </a:extLst>
          </p:cNvPr>
          <p:cNvSpPr/>
          <p:nvPr/>
        </p:nvSpPr>
        <p:spPr>
          <a:xfrm rot="20747497">
            <a:off x="381000" y="1981200"/>
            <a:ext cx="8795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I also want to talk to another target market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9826DC-1A19-C142-98FC-767ED162B22B}"/>
              </a:ext>
            </a:extLst>
          </p:cNvPr>
          <p:cNvSpPr/>
          <p:nvPr/>
        </p:nvSpPr>
        <p:spPr>
          <a:xfrm rot="797031">
            <a:off x="2872464" y="3154602"/>
            <a:ext cx="8877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Oh, also, we’re holding webinars</a:t>
            </a:r>
          </a:p>
        </p:txBody>
      </p:sp>
    </p:spTree>
    <p:extLst>
      <p:ext uri="{BB962C8B-B14F-4D97-AF65-F5344CB8AC3E}">
        <p14:creationId xmlns:p14="http://schemas.microsoft.com/office/powerpoint/2010/main" val="27274160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204339" y="744931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442009" y="1534232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B0720E-166A-0B40-942F-82E5BC7C70BD}"/>
              </a:ext>
            </a:extLst>
          </p:cNvPr>
          <p:cNvSpPr/>
          <p:nvPr/>
        </p:nvSpPr>
        <p:spPr>
          <a:xfrm rot="1611118">
            <a:off x="108985" y="4370794"/>
            <a:ext cx="6979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I also want to tell them about my other programs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B1D9B0-9C5D-9B4E-8D55-45D74206DBE8}"/>
              </a:ext>
            </a:extLst>
          </p:cNvPr>
          <p:cNvSpPr/>
          <p:nvPr/>
        </p:nvSpPr>
        <p:spPr>
          <a:xfrm rot="20747497">
            <a:off x="381000" y="1981200"/>
            <a:ext cx="8795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I also want to talk to another target market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9826DC-1A19-C142-98FC-767ED162B22B}"/>
              </a:ext>
            </a:extLst>
          </p:cNvPr>
          <p:cNvSpPr/>
          <p:nvPr/>
        </p:nvSpPr>
        <p:spPr>
          <a:xfrm rot="797031">
            <a:off x="2872464" y="3154602"/>
            <a:ext cx="8877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Oh, also, we’re holding webinars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E210B0-0788-824C-8F83-DFEBBDCB5B49}"/>
              </a:ext>
            </a:extLst>
          </p:cNvPr>
          <p:cNvSpPr/>
          <p:nvPr/>
        </p:nvSpPr>
        <p:spPr>
          <a:xfrm rot="550777">
            <a:off x="431748" y="3198167"/>
            <a:ext cx="82805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know you said not to put your mission statement in here but…</a:t>
            </a:r>
          </a:p>
        </p:txBody>
      </p:sp>
    </p:spTree>
    <p:extLst>
      <p:ext uri="{BB962C8B-B14F-4D97-AF65-F5344CB8AC3E}">
        <p14:creationId xmlns:p14="http://schemas.microsoft.com/office/powerpoint/2010/main" val="40639302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2204339" y="744931"/>
            <a:ext cx="7545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goal </a:t>
            </a:r>
            <a:br>
              <a:rPr lang="en-US" spc="-265" dirty="0"/>
            </a:br>
            <a:r>
              <a:rPr lang="en-US" spc="-265" dirty="0"/>
              <a:t>per communication: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Attend our OER workshop on September 19, 2018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94C6F-3AAB-7B4E-A9F2-0C23AA9E8155}"/>
              </a:ext>
            </a:extLst>
          </p:cNvPr>
          <p:cNvSpPr/>
          <p:nvPr/>
        </p:nvSpPr>
        <p:spPr>
          <a:xfrm>
            <a:off x="442009" y="1534232"/>
            <a:ext cx="85125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Joe will feel left out if I don’t include his stuff too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B0720E-166A-0B40-942F-82E5BC7C70BD}"/>
              </a:ext>
            </a:extLst>
          </p:cNvPr>
          <p:cNvSpPr/>
          <p:nvPr/>
        </p:nvSpPr>
        <p:spPr>
          <a:xfrm rot="1611118">
            <a:off x="108985" y="4370794"/>
            <a:ext cx="69795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But I also want to tell them about my other programs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0B1D9B0-9C5D-9B4E-8D55-45D74206DBE8}"/>
              </a:ext>
            </a:extLst>
          </p:cNvPr>
          <p:cNvSpPr/>
          <p:nvPr/>
        </p:nvSpPr>
        <p:spPr>
          <a:xfrm rot="20747497">
            <a:off x="381000" y="1981200"/>
            <a:ext cx="879535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I also want to talk to another target market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99826DC-1A19-C142-98FC-767ED162B22B}"/>
              </a:ext>
            </a:extLst>
          </p:cNvPr>
          <p:cNvSpPr/>
          <p:nvPr/>
        </p:nvSpPr>
        <p:spPr>
          <a:xfrm rot="797031">
            <a:off x="2872464" y="3154602"/>
            <a:ext cx="88774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Oh, also, we’re holding webinars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2E210B0-0788-824C-8F83-DFEBBDCB5B49}"/>
              </a:ext>
            </a:extLst>
          </p:cNvPr>
          <p:cNvSpPr/>
          <p:nvPr/>
        </p:nvSpPr>
        <p:spPr>
          <a:xfrm rot="550777">
            <a:off x="431748" y="3198167"/>
            <a:ext cx="828053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 know you said not to put your mission statement in here but…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AF27A31-40DB-8742-B57E-9EE1598474C9}"/>
              </a:ext>
            </a:extLst>
          </p:cNvPr>
          <p:cNvSpPr/>
          <p:nvPr/>
        </p:nvSpPr>
        <p:spPr>
          <a:xfrm rot="21139234">
            <a:off x="2526856" y="2149038"/>
            <a:ext cx="87250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Our center is also doing some other cool stuff I want them to know about</a:t>
            </a:r>
          </a:p>
        </p:txBody>
      </p:sp>
    </p:spTree>
    <p:extLst>
      <p:ext uri="{BB962C8B-B14F-4D97-AF65-F5344CB8AC3E}">
        <p14:creationId xmlns:p14="http://schemas.microsoft.com/office/powerpoint/2010/main" val="40079983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21359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537576" y="1277570"/>
            <a:ext cx="9069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contact (preferably direct) per communication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Please email Nicole at </a:t>
            </a:r>
            <a:r>
              <a:rPr lang="en-US" sz="3600" spc="-265" dirty="0" err="1">
                <a:solidFill>
                  <a:schemeClr val="tx1"/>
                </a:solidFill>
                <a:latin typeface="Avenir LT Std 55 Roman" panose="020B0503020203020204" pitchFamily="34" charset="0"/>
              </a:rPr>
              <a:t>nicolef@rice.edu</a:t>
            </a: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 if you’re interested in exploring OER for your courses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18604318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21359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537576" y="1277570"/>
            <a:ext cx="9069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contact (preferably direct) per communication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Please email Nicole at </a:t>
            </a:r>
            <a:r>
              <a:rPr lang="en-US" sz="3600" spc="-265" dirty="0" err="1">
                <a:solidFill>
                  <a:schemeClr val="tx1"/>
                </a:solidFill>
                <a:latin typeface="Avenir LT Std 55 Roman" panose="020B0503020203020204" pitchFamily="34" charset="0"/>
              </a:rPr>
              <a:t>nicolef@rice.edu</a:t>
            </a: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 if you’re interested in exploring OER for your courses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A4B1C-2976-9142-804D-D03DF2333440}"/>
              </a:ext>
            </a:extLst>
          </p:cNvPr>
          <p:cNvSpPr/>
          <p:nvPr/>
        </p:nvSpPr>
        <p:spPr>
          <a:xfrm rot="295005">
            <a:off x="786510" y="3776323"/>
            <a:ext cx="8654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want them to be able to contact any of us, so we need to list everyone</a:t>
            </a:r>
          </a:p>
        </p:txBody>
      </p:sp>
    </p:spTree>
    <p:extLst>
      <p:ext uri="{BB962C8B-B14F-4D97-AF65-F5344CB8AC3E}">
        <p14:creationId xmlns:p14="http://schemas.microsoft.com/office/powerpoint/2010/main" val="30448068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21359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537576" y="1277570"/>
            <a:ext cx="9069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contact (preferably direct) per communication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Please email Nicole at </a:t>
            </a:r>
            <a:r>
              <a:rPr lang="en-US" sz="3600" spc="-265" dirty="0" err="1">
                <a:solidFill>
                  <a:schemeClr val="tx1"/>
                </a:solidFill>
                <a:latin typeface="Avenir LT Std 55 Roman" panose="020B0503020203020204" pitchFamily="34" charset="0"/>
              </a:rPr>
              <a:t>nicolef@rice.edu</a:t>
            </a: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 if you’re interested in exploring OER for your courses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A4B1C-2976-9142-804D-D03DF2333440}"/>
              </a:ext>
            </a:extLst>
          </p:cNvPr>
          <p:cNvSpPr/>
          <p:nvPr/>
        </p:nvSpPr>
        <p:spPr>
          <a:xfrm rot="295005">
            <a:off x="786510" y="3776323"/>
            <a:ext cx="8654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want them to be able to contact any of us, so we need to list everyone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69F0B3-1B7F-D442-929B-F091670EF5A0}"/>
              </a:ext>
            </a:extLst>
          </p:cNvPr>
          <p:cNvSpPr/>
          <p:nvPr/>
        </p:nvSpPr>
        <p:spPr>
          <a:xfrm rot="21139234">
            <a:off x="341941" y="2444976"/>
            <a:ext cx="87250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But I also want them to be able to check-out my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LibGuide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08503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21359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537576" y="1277570"/>
            <a:ext cx="9069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contact (preferably direct) per communication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Please email Nicole at </a:t>
            </a:r>
            <a:r>
              <a:rPr lang="en-US" sz="3600" spc="-265" dirty="0" err="1">
                <a:solidFill>
                  <a:schemeClr val="tx1"/>
                </a:solidFill>
                <a:latin typeface="Avenir LT Std 55 Roman" panose="020B0503020203020204" pitchFamily="34" charset="0"/>
              </a:rPr>
              <a:t>nicolef@rice.edu</a:t>
            </a: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 if you’re interested in exploring OER for your courses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A4B1C-2976-9142-804D-D03DF2333440}"/>
              </a:ext>
            </a:extLst>
          </p:cNvPr>
          <p:cNvSpPr/>
          <p:nvPr/>
        </p:nvSpPr>
        <p:spPr>
          <a:xfrm rot="295005">
            <a:off x="786510" y="3776323"/>
            <a:ext cx="8654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want them to be able to contact any of us, so we need to list everyone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69F0B3-1B7F-D442-929B-F091670EF5A0}"/>
              </a:ext>
            </a:extLst>
          </p:cNvPr>
          <p:cNvSpPr/>
          <p:nvPr/>
        </p:nvSpPr>
        <p:spPr>
          <a:xfrm rot="21139234">
            <a:off x="341941" y="2444976"/>
            <a:ext cx="87250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But I also want them to be able to check-out my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LibGuide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78F31C3-BF9B-A944-A6D5-2F9621EBB7AB}"/>
              </a:ext>
            </a:extLst>
          </p:cNvPr>
          <p:cNvSpPr/>
          <p:nvPr/>
        </p:nvSpPr>
        <p:spPr>
          <a:xfrm rot="550777">
            <a:off x="1856582" y="2363187"/>
            <a:ext cx="97778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But what if they prefer the phone? Shouldn’t I also list my phone numbe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r?</a:t>
            </a:r>
            <a:endParaRPr lang="en-US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42961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1130" y="-5454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537576" y="1277570"/>
            <a:ext cx="9069324" cy="53681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One contact (preferably direct) per communication</a:t>
            </a:r>
            <a:br>
              <a:rPr lang="en-US" spc="-265" dirty="0"/>
            </a:b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Please email Nicole at </a:t>
            </a:r>
            <a:r>
              <a:rPr lang="en-US" sz="3600" spc="-265" dirty="0" err="1">
                <a:solidFill>
                  <a:schemeClr val="tx1"/>
                </a:solidFill>
                <a:latin typeface="Avenir LT Std 55 Roman" panose="020B0503020203020204" pitchFamily="34" charset="0"/>
              </a:rPr>
              <a:t>nicolef@rice.edu</a:t>
            </a:r>
            <a:r>
              <a:rPr lang="en-US" sz="3600" spc="-265" dirty="0">
                <a:solidFill>
                  <a:schemeClr val="tx1"/>
                </a:solidFill>
                <a:latin typeface="Avenir LT Std 55 Roman" panose="020B0503020203020204" pitchFamily="34" charset="0"/>
              </a:rPr>
              <a:t> if you’re interested in exploring OER for your courses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A4B1C-2976-9142-804D-D03DF2333440}"/>
              </a:ext>
            </a:extLst>
          </p:cNvPr>
          <p:cNvSpPr/>
          <p:nvPr/>
        </p:nvSpPr>
        <p:spPr>
          <a:xfrm rot="295005">
            <a:off x="786510" y="3776323"/>
            <a:ext cx="8654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want them to be able to contact any of us, so we need to list everyone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169F0B3-1B7F-D442-929B-F091670EF5A0}"/>
              </a:ext>
            </a:extLst>
          </p:cNvPr>
          <p:cNvSpPr/>
          <p:nvPr/>
        </p:nvSpPr>
        <p:spPr>
          <a:xfrm rot="21139234">
            <a:off x="341941" y="2444976"/>
            <a:ext cx="87250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But I also want them to be able to check-out my </a:t>
            </a:r>
            <a:r>
              <a:rPr lang="en-US" sz="5400" b="1" cap="none" spc="0" dirty="0" err="1">
                <a:ln/>
                <a:solidFill>
                  <a:schemeClr val="accent3"/>
                </a:solidFill>
                <a:effectLst/>
              </a:rPr>
              <a:t>LibGuide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78F31C3-BF9B-A944-A6D5-2F9621EBB7AB}"/>
              </a:ext>
            </a:extLst>
          </p:cNvPr>
          <p:cNvSpPr/>
          <p:nvPr/>
        </p:nvSpPr>
        <p:spPr>
          <a:xfrm rot="550777">
            <a:off x="1856582" y="2363187"/>
            <a:ext cx="97778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But what if they prefer the phone? Shouldn’t I also list my phone numbe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r?</a:t>
            </a:r>
            <a:endParaRPr lang="en-US" sz="2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1BA4D25-2F36-CA45-9690-C30408A6CE09}"/>
              </a:ext>
            </a:extLst>
          </p:cNvPr>
          <p:cNvSpPr/>
          <p:nvPr/>
        </p:nvSpPr>
        <p:spPr>
          <a:xfrm rot="20747497">
            <a:off x="1038369" y="2267047"/>
            <a:ext cx="110389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 what if I’m on vacation? Shouldn’t I list a second contact?</a:t>
            </a:r>
            <a:endParaRPr lang="en-U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165213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724213" y="6841339"/>
            <a:ext cx="3810" cy="17145"/>
          </a:xfrm>
          <a:custGeom>
            <a:avLst/>
            <a:gdLst/>
            <a:ahLst/>
            <a:cxnLst/>
            <a:rect l="l" t="t" r="r" b="b"/>
            <a:pathLst>
              <a:path w="3809" h="17145">
                <a:moveTo>
                  <a:pt x="3363" y="0"/>
                </a:moveTo>
                <a:lnTo>
                  <a:pt x="0" y="16659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717648CF-9DDC-3641-907B-D7270A418C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1958" y="501730"/>
            <a:ext cx="11754842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800" spc="-265" dirty="0"/>
              <a:t>Marketing timelines</a:t>
            </a:r>
            <a:endParaRPr sz="4800" spc="-3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DAC8AE6-3E56-F046-A450-13C4CB1C74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1" y="1758463"/>
            <a:ext cx="10305369" cy="3030991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685800" y="2139950"/>
            <a:ext cx="4114800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Direct vs. Indirect Tactics</a:t>
            </a:r>
            <a:endParaRPr sz="4800" spc="-300" dirty="0"/>
          </a:p>
        </p:txBody>
      </p:sp>
      <p:sp>
        <p:nvSpPr>
          <p:cNvPr id="2" name="Rectangle 1"/>
          <p:cNvSpPr/>
          <p:nvPr/>
        </p:nvSpPr>
        <p:spPr>
          <a:xfrm>
            <a:off x="5562600" y="463550"/>
            <a:ext cx="6477000" cy="642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5435" marR="10160">
              <a:spcBef>
                <a:spcPts val="100"/>
              </a:spcBef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Direct tactics</a:t>
            </a: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Should result in one or more faculty members saying:</a:t>
            </a:r>
          </a:p>
          <a:p>
            <a:pPr marL="636588" lvl="4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Yes</a:t>
            </a:r>
          </a:p>
          <a:p>
            <a:pPr marL="636588" lvl="4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No</a:t>
            </a:r>
          </a:p>
          <a:p>
            <a:pPr marL="636588" lvl="4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I’m interested, tell me more</a:t>
            </a:r>
          </a:p>
          <a:p>
            <a:pPr marL="293688" lvl="4">
              <a:buClr>
                <a:schemeClr val="dk1"/>
              </a:buClr>
              <a:buSzPct val="100000"/>
            </a:pPr>
            <a:endParaRPr lang="en-US" sz="2000" spc="-120" dirty="0">
              <a:solidFill>
                <a:srgbClr val="21346A"/>
              </a:solidFill>
              <a:latin typeface="Avenir Heavy"/>
            </a:endParaRP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You should be able to track, for each direct tactic:</a:t>
            </a:r>
          </a:p>
          <a:p>
            <a:pPr marL="636588" lvl="3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Faculty who expressed interest (aka “leads”)</a:t>
            </a:r>
          </a:p>
          <a:p>
            <a:pPr marL="636588" lvl="3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Faculty who adopted</a:t>
            </a:r>
          </a:p>
          <a:p>
            <a:pPr marL="636588" lvl="3" indent="-342900"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New students impacted</a:t>
            </a:r>
          </a:p>
          <a:p>
            <a:pPr marL="293688" lvl="4">
              <a:buClr>
                <a:schemeClr val="dk1"/>
              </a:buClr>
              <a:buSzPct val="100000"/>
            </a:pPr>
            <a:endParaRPr lang="en-US" sz="2000" spc="-120" dirty="0">
              <a:solidFill>
                <a:srgbClr val="21346A"/>
              </a:solidFill>
              <a:latin typeface="Avenir Heavy"/>
            </a:endParaRP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Indirect tactics</a:t>
            </a: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“If you build it, they might find it”</a:t>
            </a:r>
          </a:p>
          <a:p>
            <a:pPr marL="293688" lvl="3">
              <a:buClr>
                <a:schemeClr val="dk1"/>
              </a:buClr>
              <a:buSzPct val="100000"/>
            </a:pPr>
            <a:endParaRPr lang="en-US" sz="2000" spc="-120" dirty="0">
              <a:solidFill>
                <a:srgbClr val="21346A"/>
              </a:solidFill>
              <a:latin typeface="Avenir Heavy"/>
            </a:endParaRP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Does not result in you getting a yes, no, or I’m interested from faculty</a:t>
            </a:r>
          </a:p>
          <a:p>
            <a:pPr marL="293688" lvl="3">
              <a:buClr>
                <a:schemeClr val="dk1"/>
              </a:buClr>
              <a:buSzPct val="100000"/>
            </a:pPr>
            <a:endParaRPr lang="en-US" sz="2000" spc="-120" dirty="0">
              <a:solidFill>
                <a:srgbClr val="21346A"/>
              </a:solidFill>
              <a:latin typeface="Avenir Heavy"/>
            </a:endParaRPr>
          </a:p>
          <a:p>
            <a:pPr marL="293688" lvl="3">
              <a:buClr>
                <a:schemeClr val="dk1"/>
              </a:buClr>
              <a:buSzPct val="100000"/>
            </a:pPr>
            <a:r>
              <a:rPr lang="en-US" sz="2000" spc="-120" dirty="0">
                <a:solidFill>
                  <a:srgbClr val="21346A"/>
                </a:solidFill>
                <a:latin typeface="Avenir Heavy"/>
              </a:rPr>
              <a:t>Helpful, but should not be your main focus</a:t>
            </a:r>
          </a:p>
          <a:p>
            <a:pPr marL="1930400" lvl="4">
              <a:buClr>
                <a:schemeClr val="dk1"/>
              </a:buClr>
              <a:buSzPct val="100000"/>
            </a:pPr>
            <a:endParaRPr lang="en-US" sz="2200" spc="-120" dirty="0">
              <a:solidFill>
                <a:srgbClr val="21346A"/>
              </a:solidFill>
              <a:latin typeface="Avenir Heavy"/>
            </a:endParaRPr>
          </a:p>
          <a:p>
            <a:pPr marL="762635" marR="10160" indent="-457200">
              <a:lnSpc>
                <a:spcPct val="50000"/>
              </a:lnSpc>
              <a:spcBef>
                <a:spcPts val="100"/>
              </a:spcBef>
              <a:buAutoNum type="arabicPeriod"/>
            </a:pPr>
            <a:endParaRPr lang="en-US" spc="-120" dirty="0">
              <a:solidFill>
                <a:srgbClr val="21346A"/>
              </a:solidFill>
              <a:latin typeface="Avenir Heavy"/>
              <a:cs typeface="Avenir Heavy"/>
            </a:endParaRPr>
          </a:p>
          <a:p>
            <a:pPr marL="12700" marR="15240">
              <a:lnSpc>
                <a:spcPct val="106500"/>
              </a:lnSpc>
              <a:spcBef>
                <a:spcPts val="100"/>
              </a:spcBef>
            </a:pPr>
            <a:endParaRPr lang="en-US" dirty="0"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427531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people to know about our event.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17821347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700"/>
            <a:ext cx="12188952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" y="6852546"/>
            <a:ext cx="169545" cy="0"/>
          </a:xfrm>
          <a:custGeom>
            <a:avLst/>
            <a:gdLst/>
            <a:ahLst/>
            <a:cxnLst/>
            <a:rect l="l" t="t" r="r" b="b"/>
            <a:pathLst>
              <a:path w="169545">
                <a:moveTo>
                  <a:pt x="0" y="0"/>
                </a:moveTo>
                <a:lnTo>
                  <a:pt x="169252" y="0"/>
                </a:lnTo>
              </a:path>
            </a:pathLst>
          </a:custGeom>
          <a:ln w="7924">
            <a:solidFill>
              <a:srgbClr val="001236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0790344" y="6371825"/>
            <a:ext cx="107950" cy="107950"/>
          </a:xfrm>
          <a:custGeom>
            <a:avLst/>
            <a:gdLst/>
            <a:ahLst/>
            <a:cxnLst/>
            <a:rect l="l" t="t" r="r" b="b"/>
            <a:pathLst>
              <a:path w="107950" h="107950">
                <a:moveTo>
                  <a:pt x="53898" y="0"/>
                </a:moveTo>
                <a:lnTo>
                  <a:pt x="32189" y="4024"/>
                </a:lnTo>
                <a:lnTo>
                  <a:pt x="15138" y="15224"/>
                </a:lnTo>
                <a:lnTo>
                  <a:pt x="3992" y="32286"/>
                </a:lnTo>
                <a:lnTo>
                  <a:pt x="0" y="53898"/>
                </a:lnTo>
                <a:lnTo>
                  <a:pt x="3992" y="75524"/>
                </a:lnTo>
                <a:lnTo>
                  <a:pt x="15138" y="92589"/>
                </a:lnTo>
                <a:lnTo>
                  <a:pt x="32189" y="103787"/>
                </a:lnTo>
                <a:lnTo>
                  <a:pt x="53898" y="107810"/>
                </a:lnTo>
                <a:lnTo>
                  <a:pt x="75607" y="103787"/>
                </a:lnTo>
                <a:lnTo>
                  <a:pt x="87737" y="95821"/>
                </a:lnTo>
                <a:lnTo>
                  <a:pt x="53898" y="95821"/>
                </a:lnTo>
                <a:lnTo>
                  <a:pt x="36980" y="92516"/>
                </a:lnTo>
                <a:lnTo>
                  <a:pt x="24203" y="83513"/>
                </a:lnTo>
                <a:lnTo>
                  <a:pt x="16126" y="70184"/>
                </a:lnTo>
                <a:lnTo>
                  <a:pt x="13309" y="53898"/>
                </a:lnTo>
                <a:lnTo>
                  <a:pt x="16126" y="37618"/>
                </a:lnTo>
                <a:lnTo>
                  <a:pt x="24203" y="24288"/>
                </a:lnTo>
                <a:lnTo>
                  <a:pt x="36980" y="15283"/>
                </a:lnTo>
                <a:lnTo>
                  <a:pt x="53898" y="11976"/>
                </a:lnTo>
                <a:lnTo>
                  <a:pt x="87714" y="11976"/>
                </a:lnTo>
                <a:lnTo>
                  <a:pt x="75607" y="4024"/>
                </a:lnTo>
                <a:lnTo>
                  <a:pt x="53898" y="0"/>
                </a:lnTo>
                <a:close/>
              </a:path>
              <a:path w="107950" h="107950">
                <a:moveTo>
                  <a:pt x="87714" y="11976"/>
                </a:moveTo>
                <a:lnTo>
                  <a:pt x="53898" y="11976"/>
                </a:lnTo>
                <a:lnTo>
                  <a:pt x="70817" y="15283"/>
                </a:lnTo>
                <a:lnTo>
                  <a:pt x="83594" y="24288"/>
                </a:lnTo>
                <a:lnTo>
                  <a:pt x="91671" y="37618"/>
                </a:lnTo>
                <a:lnTo>
                  <a:pt x="94488" y="53898"/>
                </a:lnTo>
                <a:lnTo>
                  <a:pt x="91671" y="70184"/>
                </a:lnTo>
                <a:lnTo>
                  <a:pt x="83594" y="83513"/>
                </a:lnTo>
                <a:lnTo>
                  <a:pt x="70817" y="92516"/>
                </a:lnTo>
                <a:lnTo>
                  <a:pt x="53898" y="95821"/>
                </a:lnTo>
                <a:lnTo>
                  <a:pt x="87737" y="95821"/>
                </a:lnTo>
                <a:lnTo>
                  <a:pt x="92659" y="92589"/>
                </a:lnTo>
                <a:lnTo>
                  <a:pt x="103805" y="75524"/>
                </a:lnTo>
                <a:lnTo>
                  <a:pt x="107797" y="53898"/>
                </a:lnTo>
                <a:lnTo>
                  <a:pt x="103805" y="32286"/>
                </a:lnTo>
                <a:lnTo>
                  <a:pt x="92659" y="15224"/>
                </a:lnTo>
                <a:lnTo>
                  <a:pt x="87714" y="1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924981" y="6371825"/>
            <a:ext cx="109220" cy="156210"/>
          </a:xfrm>
          <a:custGeom>
            <a:avLst/>
            <a:gdLst/>
            <a:ahLst/>
            <a:cxnLst/>
            <a:rect l="l" t="t" r="r" b="b"/>
            <a:pathLst>
              <a:path w="109220" h="156209">
                <a:moveTo>
                  <a:pt x="13309" y="2666"/>
                </a:moveTo>
                <a:lnTo>
                  <a:pt x="0" y="2666"/>
                </a:lnTo>
                <a:lnTo>
                  <a:pt x="0" y="155727"/>
                </a:lnTo>
                <a:lnTo>
                  <a:pt x="13309" y="155727"/>
                </a:lnTo>
                <a:lnTo>
                  <a:pt x="13309" y="87172"/>
                </a:lnTo>
                <a:lnTo>
                  <a:pt x="29835" y="87172"/>
                </a:lnTo>
                <a:lnTo>
                  <a:pt x="24314" y="83513"/>
                </a:lnTo>
                <a:lnTo>
                  <a:pt x="15265" y="70184"/>
                </a:lnTo>
                <a:lnTo>
                  <a:pt x="11976" y="53898"/>
                </a:lnTo>
                <a:lnTo>
                  <a:pt x="15265" y="37618"/>
                </a:lnTo>
                <a:lnTo>
                  <a:pt x="24314" y="24288"/>
                </a:lnTo>
                <a:lnTo>
                  <a:pt x="29821" y="20637"/>
                </a:lnTo>
                <a:lnTo>
                  <a:pt x="13309" y="20637"/>
                </a:lnTo>
                <a:lnTo>
                  <a:pt x="13309" y="2666"/>
                </a:lnTo>
                <a:close/>
              </a:path>
              <a:path w="109220" h="156209">
                <a:moveTo>
                  <a:pt x="29835" y="87172"/>
                </a:moveTo>
                <a:lnTo>
                  <a:pt x="13754" y="87172"/>
                </a:lnTo>
                <a:lnTo>
                  <a:pt x="21474" y="96387"/>
                </a:lnTo>
                <a:lnTo>
                  <a:pt x="31608" y="102816"/>
                </a:lnTo>
                <a:lnTo>
                  <a:pt x="43073" y="106582"/>
                </a:lnTo>
                <a:lnTo>
                  <a:pt x="54787" y="107810"/>
                </a:lnTo>
                <a:lnTo>
                  <a:pt x="76498" y="103787"/>
                </a:lnTo>
                <a:lnTo>
                  <a:pt x="88631" y="95821"/>
                </a:lnTo>
                <a:lnTo>
                  <a:pt x="54787" y="95821"/>
                </a:lnTo>
                <a:lnTo>
                  <a:pt x="37897" y="92516"/>
                </a:lnTo>
                <a:lnTo>
                  <a:pt x="29835" y="87172"/>
                </a:lnTo>
                <a:close/>
              </a:path>
              <a:path w="109220" h="156209">
                <a:moveTo>
                  <a:pt x="88608" y="11976"/>
                </a:moveTo>
                <a:lnTo>
                  <a:pt x="54787" y="11976"/>
                </a:lnTo>
                <a:lnTo>
                  <a:pt x="71708" y="15283"/>
                </a:lnTo>
                <a:lnTo>
                  <a:pt x="84489" y="24288"/>
                </a:lnTo>
                <a:lnTo>
                  <a:pt x="92571" y="37618"/>
                </a:lnTo>
                <a:lnTo>
                  <a:pt x="95389" y="53898"/>
                </a:lnTo>
                <a:lnTo>
                  <a:pt x="92571" y="70184"/>
                </a:lnTo>
                <a:lnTo>
                  <a:pt x="84489" y="83513"/>
                </a:lnTo>
                <a:lnTo>
                  <a:pt x="71708" y="92516"/>
                </a:lnTo>
                <a:lnTo>
                  <a:pt x="54787" y="95821"/>
                </a:lnTo>
                <a:lnTo>
                  <a:pt x="88631" y="95821"/>
                </a:lnTo>
                <a:lnTo>
                  <a:pt x="93554" y="92589"/>
                </a:lnTo>
                <a:lnTo>
                  <a:pt x="104704" y="75524"/>
                </a:lnTo>
                <a:lnTo>
                  <a:pt x="108699" y="53898"/>
                </a:lnTo>
                <a:lnTo>
                  <a:pt x="104704" y="32286"/>
                </a:lnTo>
                <a:lnTo>
                  <a:pt x="93554" y="15224"/>
                </a:lnTo>
                <a:lnTo>
                  <a:pt x="88608" y="11976"/>
                </a:lnTo>
                <a:close/>
              </a:path>
              <a:path w="109220" h="156209">
                <a:moveTo>
                  <a:pt x="54787" y="0"/>
                </a:moveTo>
                <a:lnTo>
                  <a:pt x="43073" y="1227"/>
                </a:lnTo>
                <a:lnTo>
                  <a:pt x="31608" y="4994"/>
                </a:lnTo>
                <a:lnTo>
                  <a:pt x="21474" y="11422"/>
                </a:lnTo>
                <a:lnTo>
                  <a:pt x="13754" y="20637"/>
                </a:lnTo>
                <a:lnTo>
                  <a:pt x="29821" y="20637"/>
                </a:lnTo>
                <a:lnTo>
                  <a:pt x="37897" y="15283"/>
                </a:lnTo>
                <a:lnTo>
                  <a:pt x="54787" y="11976"/>
                </a:lnTo>
                <a:lnTo>
                  <a:pt x="88608" y="11976"/>
                </a:lnTo>
                <a:lnTo>
                  <a:pt x="76498" y="4024"/>
                </a:lnTo>
                <a:lnTo>
                  <a:pt x="547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1057638" y="6371822"/>
            <a:ext cx="99695" cy="107950"/>
          </a:xfrm>
          <a:custGeom>
            <a:avLst/>
            <a:gdLst/>
            <a:ahLst/>
            <a:cxnLst/>
            <a:rect l="l" t="t" r="r" b="b"/>
            <a:pathLst>
              <a:path w="99695" h="107950">
                <a:moveTo>
                  <a:pt x="51231" y="0"/>
                </a:moveTo>
                <a:lnTo>
                  <a:pt x="30598" y="4083"/>
                </a:lnTo>
                <a:lnTo>
                  <a:pt x="14390" y="15363"/>
                </a:lnTo>
                <a:lnTo>
                  <a:pt x="3794" y="32385"/>
                </a:lnTo>
                <a:lnTo>
                  <a:pt x="0" y="53682"/>
                </a:lnTo>
                <a:lnTo>
                  <a:pt x="3713" y="75524"/>
                </a:lnTo>
                <a:lnTo>
                  <a:pt x="14227" y="92643"/>
                </a:lnTo>
                <a:lnTo>
                  <a:pt x="30603" y="103814"/>
                </a:lnTo>
                <a:lnTo>
                  <a:pt x="51904" y="107810"/>
                </a:lnTo>
                <a:lnTo>
                  <a:pt x="65042" y="106563"/>
                </a:lnTo>
                <a:lnTo>
                  <a:pt x="76995" y="102655"/>
                </a:lnTo>
                <a:lnTo>
                  <a:pt x="87505" y="95821"/>
                </a:lnTo>
                <a:lnTo>
                  <a:pt x="52120" y="95821"/>
                </a:lnTo>
                <a:lnTo>
                  <a:pt x="32956" y="91352"/>
                </a:lnTo>
                <a:lnTo>
                  <a:pt x="21070" y="80687"/>
                </a:lnTo>
                <a:lnTo>
                  <a:pt x="15007" y="67944"/>
                </a:lnTo>
                <a:lnTo>
                  <a:pt x="13309" y="57238"/>
                </a:lnTo>
                <a:lnTo>
                  <a:pt x="99377" y="57238"/>
                </a:lnTo>
                <a:lnTo>
                  <a:pt x="99377" y="47929"/>
                </a:lnTo>
                <a:lnTo>
                  <a:pt x="98906" y="45262"/>
                </a:lnTo>
                <a:lnTo>
                  <a:pt x="13309" y="45262"/>
                </a:lnTo>
                <a:lnTo>
                  <a:pt x="15045" y="37818"/>
                </a:lnTo>
                <a:lnTo>
                  <a:pt x="21043" y="26630"/>
                </a:lnTo>
                <a:lnTo>
                  <a:pt x="32490" y="16439"/>
                </a:lnTo>
                <a:lnTo>
                  <a:pt x="50571" y="11988"/>
                </a:lnTo>
                <a:lnTo>
                  <a:pt x="82873" y="11988"/>
                </a:lnTo>
                <a:lnTo>
                  <a:pt x="72047" y="4151"/>
                </a:lnTo>
                <a:lnTo>
                  <a:pt x="51231" y="0"/>
                </a:lnTo>
                <a:close/>
              </a:path>
              <a:path w="99695" h="107950">
                <a:moveTo>
                  <a:pt x="86499" y="77647"/>
                </a:moveTo>
                <a:lnTo>
                  <a:pt x="80222" y="85164"/>
                </a:lnTo>
                <a:lnTo>
                  <a:pt x="71886" y="90892"/>
                </a:lnTo>
                <a:lnTo>
                  <a:pt x="62262" y="94540"/>
                </a:lnTo>
                <a:lnTo>
                  <a:pt x="52120" y="95821"/>
                </a:lnTo>
                <a:lnTo>
                  <a:pt x="87505" y="95821"/>
                </a:lnTo>
                <a:lnTo>
                  <a:pt x="96266" y="85852"/>
                </a:lnTo>
                <a:lnTo>
                  <a:pt x="86499" y="77647"/>
                </a:lnTo>
                <a:close/>
              </a:path>
              <a:path w="99695" h="107950">
                <a:moveTo>
                  <a:pt x="82873" y="11988"/>
                </a:moveTo>
                <a:lnTo>
                  <a:pt x="50571" y="11988"/>
                </a:lnTo>
                <a:lnTo>
                  <a:pt x="64441" y="14628"/>
                </a:lnTo>
                <a:lnTo>
                  <a:pt x="75714" y="21801"/>
                </a:lnTo>
                <a:lnTo>
                  <a:pt x="83286" y="32385"/>
                </a:lnTo>
                <a:lnTo>
                  <a:pt x="86055" y="45262"/>
                </a:lnTo>
                <a:lnTo>
                  <a:pt x="98906" y="45262"/>
                </a:lnTo>
                <a:lnTo>
                  <a:pt x="96285" y="30427"/>
                </a:lnTo>
                <a:lnTo>
                  <a:pt x="87120" y="15063"/>
                </a:lnTo>
                <a:lnTo>
                  <a:pt x="82873" y="1198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1185628" y="6371831"/>
            <a:ext cx="89535" cy="105410"/>
          </a:xfrm>
          <a:custGeom>
            <a:avLst/>
            <a:gdLst/>
            <a:ahLst/>
            <a:cxnLst/>
            <a:rect l="l" t="t" r="r" b="b"/>
            <a:pathLst>
              <a:path w="89534" h="105410">
                <a:moveTo>
                  <a:pt x="13309" y="2654"/>
                </a:moveTo>
                <a:lnTo>
                  <a:pt x="0" y="2654"/>
                </a:lnTo>
                <a:lnTo>
                  <a:pt x="174" y="8343"/>
                </a:lnTo>
                <a:lnTo>
                  <a:pt x="942" y="24549"/>
                </a:lnTo>
                <a:lnTo>
                  <a:pt x="1024" y="27790"/>
                </a:lnTo>
                <a:lnTo>
                  <a:pt x="1117" y="105143"/>
                </a:lnTo>
                <a:lnTo>
                  <a:pt x="14414" y="105143"/>
                </a:lnTo>
                <a:lnTo>
                  <a:pt x="14414" y="53898"/>
                </a:lnTo>
                <a:lnTo>
                  <a:pt x="17183" y="35464"/>
                </a:lnTo>
                <a:lnTo>
                  <a:pt x="24757" y="22374"/>
                </a:lnTo>
                <a:lnTo>
                  <a:pt x="27264" y="20637"/>
                </a:lnTo>
                <a:lnTo>
                  <a:pt x="14185" y="20637"/>
                </a:lnTo>
                <a:lnTo>
                  <a:pt x="13754" y="18630"/>
                </a:lnTo>
                <a:lnTo>
                  <a:pt x="13538" y="10198"/>
                </a:lnTo>
                <a:lnTo>
                  <a:pt x="13309" y="2654"/>
                </a:lnTo>
                <a:close/>
              </a:path>
              <a:path w="89534" h="105410">
                <a:moveTo>
                  <a:pt x="79376" y="11976"/>
                </a:moveTo>
                <a:lnTo>
                  <a:pt x="49910" y="11976"/>
                </a:lnTo>
                <a:lnTo>
                  <a:pt x="62819" y="14766"/>
                </a:lnTo>
                <a:lnTo>
                  <a:pt x="70677" y="22151"/>
                </a:lnTo>
                <a:lnTo>
                  <a:pt x="74583" y="32657"/>
                </a:lnTo>
                <a:lnTo>
                  <a:pt x="75583" y="44145"/>
                </a:lnTo>
                <a:lnTo>
                  <a:pt x="75641" y="105143"/>
                </a:lnTo>
                <a:lnTo>
                  <a:pt x="88950" y="105143"/>
                </a:lnTo>
                <a:lnTo>
                  <a:pt x="88950" y="44145"/>
                </a:lnTo>
                <a:lnTo>
                  <a:pt x="87342" y="27790"/>
                </a:lnTo>
                <a:lnTo>
                  <a:pt x="81408" y="13666"/>
                </a:lnTo>
                <a:lnTo>
                  <a:pt x="79376" y="11976"/>
                </a:lnTo>
                <a:close/>
              </a:path>
              <a:path w="89534" h="105410">
                <a:moveTo>
                  <a:pt x="49910" y="0"/>
                </a:moveTo>
                <a:lnTo>
                  <a:pt x="38163" y="1631"/>
                </a:lnTo>
                <a:lnTo>
                  <a:pt x="28141" y="6070"/>
                </a:lnTo>
                <a:lnTo>
                  <a:pt x="20241" y="12633"/>
                </a:lnTo>
                <a:lnTo>
                  <a:pt x="14858" y="20637"/>
                </a:lnTo>
                <a:lnTo>
                  <a:pt x="27264" y="20637"/>
                </a:lnTo>
                <a:lnTo>
                  <a:pt x="36033" y="14565"/>
                </a:lnTo>
                <a:lnTo>
                  <a:pt x="49910" y="11976"/>
                </a:lnTo>
                <a:lnTo>
                  <a:pt x="79376" y="11976"/>
                </a:lnTo>
                <a:lnTo>
                  <a:pt x="69485" y="3745"/>
                </a:lnTo>
                <a:lnTo>
                  <a:pt x="4991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297879" y="6367833"/>
            <a:ext cx="87630" cy="112395"/>
          </a:xfrm>
          <a:custGeom>
            <a:avLst/>
            <a:gdLst/>
            <a:ahLst/>
            <a:cxnLst/>
            <a:rect l="l" t="t" r="r" b="b"/>
            <a:pathLst>
              <a:path w="87629" h="112395">
                <a:moveTo>
                  <a:pt x="17741" y="78752"/>
                </a:moveTo>
                <a:lnTo>
                  <a:pt x="0" y="95389"/>
                </a:lnTo>
                <a:lnTo>
                  <a:pt x="8759" y="103098"/>
                </a:lnTo>
                <a:lnTo>
                  <a:pt x="18662" y="108172"/>
                </a:lnTo>
                <a:lnTo>
                  <a:pt x="29603" y="110959"/>
                </a:lnTo>
                <a:lnTo>
                  <a:pt x="41478" y="111810"/>
                </a:lnTo>
                <a:lnTo>
                  <a:pt x="57824" y="110026"/>
                </a:lnTo>
                <a:lnTo>
                  <a:pt x="72586" y="104205"/>
                </a:lnTo>
                <a:lnTo>
                  <a:pt x="83272" y="93642"/>
                </a:lnTo>
                <a:lnTo>
                  <a:pt x="83737" y="91833"/>
                </a:lnTo>
                <a:lnTo>
                  <a:pt x="43027" y="91833"/>
                </a:lnTo>
                <a:lnTo>
                  <a:pt x="35270" y="90848"/>
                </a:lnTo>
                <a:lnTo>
                  <a:pt x="28722" y="88117"/>
                </a:lnTo>
                <a:lnTo>
                  <a:pt x="23005" y="83973"/>
                </a:lnTo>
                <a:lnTo>
                  <a:pt x="17741" y="78752"/>
                </a:lnTo>
                <a:close/>
              </a:path>
              <a:path w="87629" h="112395">
                <a:moveTo>
                  <a:pt x="46126" y="0"/>
                </a:moveTo>
                <a:lnTo>
                  <a:pt x="30368" y="2033"/>
                </a:lnTo>
                <a:lnTo>
                  <a:pt x="16663" y="8288"/>
                </a:lnTo>
                <a:lnTo>
                  <a:pt x="6991" y="18993"/>
                </a:lnTo>
                <a:lnTo>
                  <a:pt x="3327" y="34378"/>
                </a:lnTo>
                <a:lnTo>
                  <a:pt x="12302" y="55490"/>
                </a:lnTo>
                <a:lnTo>
                  <a:pt x="32048" y="63995"/>
                </a:lnTo>
                <a:lnTo>
                  <a:pt x="51794" y="69004"/>
                </a:lnTo>
                <a:lnTo>
                  <a:pt x="60769" y="79628"/>
                </a:lnTo>
                <a:lnTo>
                  <a:pt x="60769" y="88061"/>
                </a:lnTo>
                <a:lnTo>
                  <a:pt x="50787" y="91833"/>
                </a:lnTo>
                <a:lnTo>
                  <a:pt x="83737" y="91833"/>
                </a:lnTo>
                <a:lnTo>
                  <a:pt x="87388" y="77635"/>
                </a:lnTo>
                <a:lnTo>
                  <a:pt x="78413" y="55782"/>
                </a:lnTo>
                <a:lnTo>
                  <a:pt x="58667" y="46718"/>
                </a:lnTo>
                <a:lnTo>
                  <a:pt x="38921" y="41857"/>
                </a:lnTo>
                <a:lnTo>
                  <a:pt x="29946" y="32613"/>
                </a:lnTo>
                <a:lnTo>
                  <a:pt x="29946" y="24625"/>
                </a:lnTo>
                <a:lnTo>
                  <a:pt x="38379" y="21297"/>
                </a:lnTo>
                <a:lnTo>
                  <a:pt x="78391" y="21297"/>
                </a:lnTo>
                <a:lnTo>
                  <a:pt x="84061" y="16192"/>
                </a:lnTo>
                <a:lnTo>
                  <a:pt x="76481" y="8701"/>
                </a:lnTo>
                <a:lnTo>
                  <a:pt x="67175" y="3686"/>
                </a:lnTo>
                <a:lnTo>
                  <a:pt x="56827" y="876"/>
                </a:lnTo>
                <a:lnTo>
                  <a:pt x="46126" y="0"/>
                </a:lnTo>
                <a:close/>
              </a:path>
              <a:path w="87629" h="112395">
                <a:moveTo>
                  <a:pt x="78391" y="21297"/>
                </a:moveTo>
                <a:lnTo>
                  <a:pt x="54559" y="21297"/>
                </a:lnTo>
                <a:lnTo>
                  <a:pt x="61226" y="25069"/>
                </a:lnTo>
                <a:lnTo>
                  <a:pt x="66319" y="32169"/>
                </a:lnTo>
                <a:lnTo>
                  <a:pt x="78391" y="212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11393481" y="6339664"/>
            <a:ext cx="78105" cy="140335"/>
          </a:xfrm>
          <a:custGeom>
            <a:avLst/>
            <a:gdLst/>
            <a:ahLst/>
            <a:cxnLst/>
            <a:rect l="l" t="t" r="r" b="b"/>
            <a:pathLst>
              <a:path w="78104" h="140335">
                <a:moveTo>
                  <a:pt x="48577" y="53454"/>
                </a:moveTo>
                <a:lnTo>
                  <a:pt x="21958" y="53454"/>
                </a:lnTo>
                <a:lnTo>
                  <a:pt x="21958" y="102273"/>
                </a:lnTo>
                <a:lnTo>
                  <a:pt x="23438" y="118728"/>
                </a:lnTo>
                <a:lnTo>
                  <a:pt x="28806" y="130511"/>
                </a:lnTo>
                <a:lnTo>
                  <a:pt x="39456" y="137598"/>
                </a:lnTo>
                <a:lnTo>
                  <a:pt x="56781" y="139966"/>
                </a:lnTo>
                <a:lnTo>
                  <a:pt x="63004" y="139966"/>
                </a:lnTo>
                <a:lnTo>
                  <a:pt x="72313" y="139077"/>
                </a:lnTo>
                <a:lnTo>
                  <a:pt x="77863" y="136423"/>
                </a:lnTo>
                <a:lnTo>
                  <a:pt x="77863" y="117348"/>
                </a:lnTo>
                <a:lnTo>
                  <a:pt x="51689" y="117348"/>
                </a:lnTo>
                <a:lnTo>
                  <a:pt x="48577" y="110693"/>
                </a:lnTo>
                <a:lnTo>
                  <a:pt x="48577" y="53454"/>
                </a:lnTo>
                <a:close/>
              </a:path>
              <a:path w="78104" h="140335">
                <a:moveTo>
                  <a:pt x="77863" y="114020"/>
                </a:moveTo>
                <a:lnTo>
                  <a:pt x="74536" y="116459"/>
                </a:lnTo>
                <a:lnTo>
                  <a:pt x="68097" y="117348"/>
                </a:lnTo>
                <a:lnTo>
                  <a:pt x="77863" y="117348"/>
                </a:lnTo>
                <a:lnTo>
                  <a:pt x="77863" y="114020"/>
                </a:lnTo>
                <a:close/>
              </a:path>
              <a:path w="78104" h="140335">
                <a:moveTo>
                  <a:pt x="77863" y="30822"/>
                </a:moveTo>
                <a:lnTo>
                  <a:pt x="0" y="30822"/>
                </a:lnTo>
                <a:lnTo>
                  <a:pt x="0" y="53454"/>
                </a:lnTo>
                <a:lnTo>
                  <a:pt x="77863" y="53454"/>
                </a:lnTo>
                <a:lnTo>
                  <a:pt x="77863" y="30822"/>
                </a:lnTo>
                <a:close/>
              </a:path>
              <a:path w="78104" h="140335">
                <a:moveTo>
                  <a:pt x="48577" y="0"/>
                </a:moveTo>
                <a:lnTo>
                  <a:pt x="21958" y="0"/>
                </a:lnTo>
                <a:lnTo>
                  <a:pt x="21958" y="30822"/>
                </a:lnTo>
                <a:lnTo>
                  <a:pt x="48577" y="30822"/>
                </a:lnTo>
                <a:lnTo>
                  <a:pt x="4857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485081" y="6367835"/>
            <a:ext cx="97790" cy="112395"/>
          </a:xfrm>
          <a:custGeom>
            <a:avLst/>
            <a:gdLst/>
            <a:ahLst/>
            <a:cxnLst/>
            <a:rect l="l" t="t" r="r" b="b"/>
            <a:pathLst>
              <a:path w="97790" h="112395">
                <a:moveTo>
                  <a:pt x="92453" y="19964"/>
                </a:moveTo>
                <a:lnTo>
                  <a:pt x="49250" y="19964"/>
                </a:lnTo>
                <a:lnTo>
                  <a:pt x="59049" y="21242"/>
                </a:lnTo>
                <a:lnTo>
                  <a:pt x="66775" y="25036"/>
                </a:lnTo>
                <a:lnTo>
                  <a:pt x="71840" y="31285"/>
                </a:lnTo>
                <a:lnTo>
                  <a:pt x="73659" y="39928"/>
                </a:lnTo>
                <a:lnTo>
                  <a:pt x="73659" y="42811"/>
                </a:lnTo>
                <a:lnTo>
                  <a:pt x="67005" y="42811"/>
                </a:lnTo>
                <a:lnTo>
                  <a:pt x="45305" y="43733"/>
                </a:lnTo>
                <a:lnTo>
                  <a:pt x="23520" y="48356"/>
                </a:lnTo>
                <a:lnTo>
                  <a:pt x="6726" y="59469"/>
                </a:lnTo>
                <a:lnTo>
                  <a:pt x="0" y="79857"/>
                </a:lnTo>
                <a:lnTo>
                  <a:pt x="3291" y="93736"/>
                </a:lnTo>
                <a:lnTo>
                  <a:pt x="12012" y="103728"/>
                </a:lnTo>
                <a:lnTo>
                  <a:pt x="24436" y="109770"/>
                </a:lnTo>
                <a:lnTo>
                  <a:pt x="38836" y="111798"/>
                </a:lnTo>
                <a:lnTo>
                  <a:pt x="49096" y="110777"/>
                </a:lnTo>
                <a:lnTo>
                  <a:pt x="58402" y="107635"/>
                </a:lnTo>
                <a:lnTo>
                  <a:pt x="66463" y="102250"/>
                </a:lnTo>
                <a:lnTo>
                  <a:pt x="72986" y="94500"/>
                </a:lnTo>
                <a:lnTo>
                  <a:pt x="97612" y="94500"/>
                </a:lnTo>
                <a:lnTo>
                  <a:pt x="97612" y="91833"/>
                </a:lnTo>
                <a:lnTo>
                  <a:pt x="36614" y="91833"/>
                </a:lnTo>
                <a:lnTo>
                  <a:pt x="26631" y="87617"/>
                </a:lnTo>
                <a:lnTo>
                  <a:pt x="26631" y="77850"/>
                </a:lnTo>
                <a:lnTo>
                  <a:pt x="30811" y="68831"/>
                </a:lnTo>
                <a:lnTo>
                  <a:pt x="41103" y="63907"/>
                </a:lnTo>
                <a:lnTo>
                  <a:pt x="54138" y="61854"/>
                </a:lnTo>
                <a:lnTo>
                  <a:pt x="66547" y="61442"/>
                </a:lnTo>
                <a:lnTo>
                  <a:pt x="97612" y="61442"/>
                </a:lnTo>
                <a:lnTo>
                  <a:pt x="97612" y="47917"/>
                </a:lnTo>
                <a:lnTo>
                  <a:pt x="96901" y="34064"/>
                </a:lnTo>
                <a:lnTo>
                  <a:pt x="92453" y="19964"/>
                </a:lnTo>
                <a:close/>
              </a:path>
              <a:path w="97790" h="112395">
                <a:moveTo>
                  <a:pt x="97612" y="94500"/>
                </a:moveTo>
                <a:lnTo>
                  <a:pt x="73659" y="94500"/>
                </a:lnTo>
                <a:lnTo>
                  <a:pt x="73659" y="109131"/>
                </a:lnTo>
                <a:lnTo>
                  <a:pt x="97612" y="109131"/>
                </a:lnTo>
                <a:lnTo>
                  <a:pt x="97612" y="94500"/>
                </a:lnTo>
                <a:close/>
              </a:path>
              <a:path w="97790" h="112395">
                <a:moveTo>
                  <a:pt x="97612" y="61442"/>
                </a:moveTo>
                <a:lnTo>
                  <a:pt x="72097" y="61442"/>
                </a:lnTo>
                <a:lnTo>
                  <a:pt x="72097" y="67424"/>
                </a:lnTo>
                <a:lnTo>
                  <a:pt x="70460" y="77512"/>
                </a:lnTo>
                <a:lnTo>
                  <a:pt x="65497" y="85205"/>
                </a:lnTo>
                <a:lnTo>
                  <a:pt x="57128" y="90111"/>
                </a:lnTo>
                <a:lnTo>
                  <a:pt x="45275" y="91833"/>
                </a:lnTo>
                <a:lnTo>
                  <a:pt x="97612" y="91833"/>
                </a:lnTo>
                <a:lnTo>
                  <a:pt x="97612" y="61442"/>
                </a:lnTo>
                <a:close/>
              </a:path>
              <a:path w="97790" h="112395">
                <a:moveTo>
                  <a:pt x="52146" y="0"/>
                </a:moveTo>
                <a:lnTo>
                  <a:pt x="39612" y="984"/>
                </a:lnTo>
                <a:lnTo>
                  <a:pt x="27600" y="4049"/>
                </a:lnTo>
                <a:lnTo>
                  <a:pt x="16545" y="9360"/>
                </a:lnTo>
                <a:lnTo>
                  <a:pt x="6883" y="17081"/>
                </a:lnTo>
                <a:lnTo>
                  <a:pt x="20866" y="31051"/>
                </a:lnTo>
                <a:lnTo>
                  <a:pt x="26731" y="26511"/>
                </a:lnTo>
                <a:lnTo>
                  <a:pt x="33558" y="23012"/>
                </a:lnTo>
                <a:lnTo>
                  <a:pt x="41134" y="20760"/>
                </a:lnTo>
                <a:lnTo>
                  <a:pt x="49250" y="19964"/>
                </a:lnTo>
                <a:lnTo>
                  <a:pt x="92453" y="19964"/>
                </a:lnTo>
                <a:lnTo>
                  <a:pt x="91928" y="18300"/>
                </a:lnTo>
                <a:lnTo>
                  <a:pt x="78431" y="5365"/>
                </a:lnTo>
                <a:lnTo>
                  <a:pt x="5214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1595999" y="6370484"/>
            <a:ext cx="120014" cy="106680"/>
          </a:xfrm>
          <a:custGeom>
            <a:avLst/>
            <a:gdLst/>
            <a:ahLst/>
            <a:cxnLst/>
            <a:rect l="l" t="t" r="r" b="b"/>
            <a:pathLst>
              <a:path w="120015" h="106679">
                <a:moveTo>
                  <a:pt x="38366" y="0"/>
                </a:moveTo>
                <a:lnTo>
                  <a:pt x="5994" y="0"/>
                </a:lnTo>
                <a:lnTo>
                  <a:pt x="42811" y="49263"/>
                </a:lnTo>
                <a:lnTo>
                  <a:pt x="0" y="106489"/>
                </a:lnTo>
                <a:lnTo>
                  <a:pt x="31495" y="106489"/>
                </a:lnTo>
                <a:lnTo>
                  <a:pt x="59448" y="68325"/>
                </a:lnTo>
                <a:lnTo>
                  <a:pt x="91019" y="68325"/>
                </a:lnTo>
                <a:lnTo>
                  <a:pt x="76758" y="49263"/>
                </a:lnTo>
                <a:lnTo>
                  <a:pt x="89530" y="31965"/>
                </a:lnTo>
                <a:lnTo>
                  <a:pt x="59677" y="31965"/>
                </a:lnTo>
                <a:lnTo>
                  <a:pt x="38366" y="0"/>
                </a:lnTo>
                <a:close/>
              </a:path>
              <a:path w="120015" h="106679">
                <a:moveTo>
                  <a:pt x="91019" y="68325"/>
                </a:moveTo>
                <a:lnTo>
                  <a:pt x="59448" y="68325"/>
                </a:lnTo>
                <a:lnTo>
                  <a:pt x="87172" y="106489"/>
                </a:lnTo>
                <a:lnTo>
                  <a:pt x="119570" y="106489"/>
                </a:lnTo>
                <a:lnTo>
                  <a:pt x="91019" y="68325"/>
                </a:lnTo>
                <a:close/>
              </a:path>
              <a:path w="120015" h="106679">
                <a:moveTo>
                  <a:pt x="113131" y="0"/>
                </a:moveTo>
                <a:lnTo>
                  <a:pt x="82753" y="0"/>
                </a:lnTo>
                <a:lnTo>
                  <a:pt x="59677" y="31965"/>
                </a:lnTo>
                <a:lnTo>
                  <a:pt x="89530" y="31965"/>
                </a:lnTo>
                <a:lnTo>
                  <a:pt x="1131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70987" y="6212819"/>
            <a:ext cx="524510" cy="106680"/>
          </a:xfrm>
          <a:custGeom>
            <a:avLst/>
            <a:gdLst/>
            <a:ahLst/>
            <a:cxnLst/>
            <a:rect l="l" t="t" r="r" b="b"/>
            <a:pathLst>
              <a:path w="524509" h="106679">
                <a:moveTo>
                  <a:pt x="23571" y="0"/>
                </a:moveTo>
                <a:lnTo>
                  <a:pt x="0" y="62280"/>
                </a:lnTo>
                <a:lnTo>
                  <a:pt x="1238" y="70359"/>
                </a:lnTo>
                <a:lnTo>
                  <a:pt x="5334" y="77106"/>
                </a:lnTo>
                <a:lnTo>
                  <a:pt x="11658" y="81831"/>
                </a:lnTo>
                <a:lnTo>
                  <a:pt x="19583" y="83845"/>
                </a:lnTo>
                <a:lnTo>
                  <a:pt x="500481" y="106667"/>
                </a:lnTo>
                <a:lnTo>
                  <a:pt x="508569" y="105439"/>
                </a:lnTo>
                <a:lnTo>
                  <a:pt x="515319" y="101341"/>
                </a:lnTo>
                <a:lnTo>
                  <a:pt x="520039" y="95006"/>
                </a:lnTo>
                <a:lnTo>
                  <a:pt x="522033" y="87071"/>
                </a:lnTo>
                <a:lnTo>
                  <a:pt x="524065" y="44399"/>
                </a:lnTo>
                <a:lnTo>
                  <a:pt x="522825" y="36311"/>
                </a:lnTo>
                <a:lnTo>
                  <a:pt x="518723" y="29557"/>
                </a:lnTo>
                <a:lnTo>
                  <a:pt x="512390" y="24830"/>
                </a:lnTo>
                <a:lnTo>
                  <a:pt x="504456" y="22821"/>
                </a:lnTo>
                <a:lnTo>
                  <a:pt x="235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0119141" y="6382617"/>
            <a:ext cx="415925" cy="86360"/>
          </a:xfrm>
          <a:custGeom>
            <a:avLst/>
            <a:gdLst/>
            <a:ahLst/>
            <a:cxnLst/>
            <a:rect l="l" t="t" r="r" b="b"/>
            <a:pathLst>
              <a:path w="415925" h="86360">
                <a:moveTo>
                  <a:pt x="410286" y="0"/>
                </a:moveTo>
                <a:lnTo>
                  <a:pt x="5511" y="0"/>
                </a:lnTo>
                <a:lnTo>
                  <a:pt x="0" y="5524"/>
                </a:lnTo>
                <a:lnTo>
                  <a:pt x="0" y="80314"/>
                </a:lnTo>
                <a:lnTo>
                  <a:pt x="5511" y="85826"/>
                </a:lnTo>
                <a:lnTo>
                  <a:pt x="410286" y="85826"/>
                </a:lnTo>
                <a:lnTo>
                  <a:pt x="415823" y="80314"/>
                </a:lnTo>
                <a:lnTo>
                  <a:pt x="415823" y="5524"/>
                </a:lnTo>
                <a:lnTo>
                  <a:pt x="4102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0188733" y="6473690"/>
            <a:ext cx="467359" cy="75565"/>
          </a:xfrm>
          <a:custGeom>
            <a:avLst/>
            <a:gdLst/>
            <a:ahLst/>
            <a:cxnLst/>
            <a:rect l="l" t="t" r="r" b="b"/>
            <a:pathLst>
              <a:path w="467359" h="75565">
                <a:moveTo>
                  <a:pt x="459663" y="0"/>
                </a:moveTo>
                <a:lnTo>
                  <a:pt x="5181" y="14160"/>
                </a:lnTo>
                <a:lnTo>
                  <a:pt x="0" y="19875"/>
                </a:lnTo>
                <a:lnTo>
                  <a:pt x="1562" y="69811"/>
                </a:lnTo>
                <a:lnTo>
                  <a:pt x="7086" y="75184"/>
                </a:lnTo>
                <a:lnTo>
                  <a:pt x="461568" y="61010"/>
                </a:lnTo>
                <a:lnTo>
                  <a:pt x="466737" y="55308"/>
                </a:lnTo>
                <a:lnTo>
                  <a:pt x="465188" y="5359"/>
                </a:lnTo>
                <a:lnTo>
                  <a:pt x="459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151547" y="6559358"/>
            <a:ext cx="444500" cy="49530"/>
          </a:xfrm>
          <a:custGeom>
            <a:avLst/>
            <a:gdLst/>
            <a:ahLst/>
            <a:cxnLst/>
            <a:rect l="l" t="t" r="r" b="b"/>
            <a:pathLst>
              <a:path w="444500" h="49529">
                <a:moveTo>
                  <a:pt x="439242" y="0"/>
                </a:moveTo>
                <a:lnTo>
                  <a:pt x="5194" y="0"/>
                </a:lnTo>
                <a:lnTo>
                  <a:pt x="0" y="5549"/>
                </a:lnTo>
                <a:lnTo>
                  <a:pt x="0" y="43433"/>
                </a:lnTo>
                <a:lnTo>
                  <a:pt x="5194" y="48971"/>
                </a:lnTo>
                <a:lnTo>
                  <a:pt x="439242" y="48971"/>
                </a:lnTo>
                <a:lnTo>
                  <a:pt x="444436" y="43433"/>
                </a:lnTo>
                <a:lnTo>
                  <a:pt x="444436" y="5549"/>
                </a:lnTo>
                <a:lnTo>
                  <a:pt x="4392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0062705" y="6343290"/>
            <a:ext cx="544195" cy="0"/>
          </a:xfrm>
          <a:custGeom>
            <a:avLst/>
            <a:gdLst/>
            <a:ahLst/>
            <a:cxnLst/>
            <a:rect l="l" t="t" r="r" b="b"/>
            <a:pathLst>
              <a:path w="544195">
                <a:moveTo>
                  <a:pt x="0" y="0"/>
                </a:moveTo>
                <a:lnTo>
                  <a:pt x="544118" y="0"/>
                </a:lnTo>
              </a:path>
            </a:pathLst>
          </a:custGeom>
          <a:ln w="3802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1727998" y="6370484"/>
            <a:ext cx="62865" cy="30480"/>
          </a:xfrm>
          <a:custGeom>
            <a:avLst/>
            <a:gdLst/>
            <a:ahLst/>
            <a:cxnLst/>
            <a:rect l="l" t="t" r="r" b="b"/>
            <a:pathLst>
              <a:path w="62865" h="30479">
                <a:moveTo>
                  <a:pt x="14287" y="4813"/>
                </a:moveTo>
                <a:lnTo>
                  <a:pt x="9474" y="4813"/>
                </a:lnTo>
                <a:lnTo>
                  <a:pt x="9474" y="30022"/>
                </a:lnTo>
                <a:lnTo>
                  <a:pt x="14287" y="30022"/>
                </a:lnTo>
                <a:lnTo>
                  <a:pt x="14287" y="4813"/>
                </a:lnTo>
                <a:close/>
              </a:path>
              <a:path w="62865" h="30479">
                <a:moveTo>
                  <a:pt x="23761" y="0"/>
                </a:moveTo>
                <a:lnTo>
                  <a:pt x="0" y="0"/>
                </a:lnTo>
                <a:lnTo>
                  <a:pt x="0" y="4813"/>
                </a:lnTo>
                <a:lnTo>
                  <a:pt x="23761" y="4813"/>
                </a:lnTo>
                <a:lnTo>
                  <a:pt x="23761" y="0"/>
                </a:lnTo>
                <a:close/>
              </a:path>
              <a:path w="62865" h="30479">
                <a:moveTo>
                  <a:pt x="37464" y="0"/>
                </a:moveTo>
                <a:lnTo>
                  <a:pt x="29806" y="0"/>
                </a:lnTo>
                <a:lnTo>
                  <a:pt x="29806" y="30022"/>
                </a:lnTo>
                <a:lnTo>
                  <a:pt x="34607" y="30022"/>
                </a:lnTo>
                <a:lnTo>
                  <a:pt x="34607" y="4813"/>
                </a:lnTo>
                <a:lnTo>
                  <a:pt x="39353" y="4813"/>
                </a:lnTo>
                <a:lnTo>
                  <a:pt x="37464" y="0"/>
                </a:lnTo>
                <a:close/>
              </a:path>
              <a:path w="62865" h="30479">
                <a:moveTo>
                  <a:pt x="39353" y="4813"/>
                </a:moveTo>
                <a:lnTo>
                  <a:pt x="34759" y="4813"/>
                </a:lnTo>
                <a:lnTo>
                  <a:pt x="44665" y="30022"/>
                </a:lnTo>
                <a:lnTo>
                  <a:pt x="47955" y="30022"/>
                </a:lnTo>
                <a:lnTo>
                  <a:pt x="50788" y="22821"/>
                </a:lnTo>
                <a:lnTo>
                  <a:pt x="46418" y="22821"/>
                </a:lnTo>
                <a:lnTo>
                  <a:pt x="39353" y="4813"/>
                </a:lnTo>
                <a:close/>
              </a:path>
              <a:path w="62865" h="30479">
                <a:moveTo>
                  <a:pt x="62814" y="4813"/>
                </a:moveTo>
                <a:lnTo>
                  <a:pt x="58000" y="4813"/>
                </a:lnTo>
                <a:lnTo>
                  <a:pt x="58000" y="30022"/>
                </a:lnTo>
                <a:lnTo>
                  <a:pt x="62814" y="30022"/>
                </a:lnTo>
                <a:lnTo>
                  <a:pt x="62814" y="4813"/>
                </a:lnTo>
                <a:close/>
              </a:path>
              <a:path w="62865" h="30479">
                <a:moveTo>
                  <a:pt x="62814" y="0"/>
                </a:moveTo>
                <a:lnTo>
                  <a:pt x="55384" y="0"/>
                </a:lnTo>
                <a:lnTo>
                  <a:pt x="46418" y="22821"/>
                </a:lnTo>
                <a:lnTo>
                  <a:pt x="50788" y="22821"/>
                </a:lnTo>
                <a:lnTo>
                  <a:pt x="57873" y="4813"/>
                </a:lnTo>
                <a:lnTo>
                  <a:pt x="62814" y="4813"/>
                </a:lnTo>
                <a:lnTo>
                  <a:pt x="6281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3"/>
          <p:cNvSpPr txBox="1">
            <a:spLocks noGrp="1"/>
          </p:cNvSpPr>
          <p:nvPr>
            <p:ph type="title"/>
          </p:nvPr>
        </p:nvSpPr>
        <p:spPr>
          <a:xfrm>
            <a:off x="1142942" y="996950"/>
            <a:ext cx="9701377" cy="7030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265" dirty="0"/>
              <a:t>Exercise:</a:t>
            </a:r>
            <a:br>
              <a:rPr lang="en-US" spc="-265" dirty="0"/>
            </a:br>
            <a:r>
              <a:rPr lang="en-US" spc="-265" dirty="0"/>
              <a:t>Put it all together! Map-out some of your direct tactics and your marketing related to them.</a:t>
            </a:r>
            <a:br>
              <a:rPr lang="en-US" spc="-265" dirty="0"/>
            </a:br>
            <a:br>
              <a:rPr lang="en-US" spc="-265" dirty="0"/>
            </a:br>
            <a:br>
              <a:rPr lang="en-US" spc="-265" dirty="0"/>
            </a:br>
            <a:endParaRPr sz="3600" spc="-300" dirty="0"/>
          </a:p>
        </p:txBody>
      </p:sp>
    </p:spTree>
    <p:extLst>
      <p:ext uri="{BB962C8B-B14F-4D97-AF65-F5344CB8AC3E}">
        <p14:creationId xmlns:p14="http://schemas.microsoft.com/office/powerpoint/2010/main" val="35359615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88952" cy="60304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8" y="32659"/>
            <a:ext cx="12188952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-1523" y="0"/>
            <a:ext cx="12192000" cy="6030595"/>
          </a:xfrm>
          <a:custGeom>
            <a:avLst/>
            <a:gdLst/>
            <a:ahLst/>
            <a:cxnLst/>
            <a:rect l="l" t="t" r="r" b="b"/>
            <a:pathLst>
              <a:path w="12192000" h="6030595">
                <a:moveTo>
                  <a:pt x="0" y="0"/>
                </a:moveTo>
                <a:lnTo>
                  <a:pt x="12192000" y="0"/>
                </a:lnTo>
                <a:lnTo>
                  <a:pt x="12192000" y="6030404"/>
                </a:lnTo>
                <a:lnTo>
                  <a:pt x="0" y="6030404"/>
                </a:lnTo>
                <a:lnTo>
                  <a:pt x="0" y="0"/>
                </a:lnTo>
                <a:close/>
              </a:path>
            </a:pathLst>
          </a:custGeom>
          <a:ln w="6350">
            <a:solidFill>
              <a:srgbClr val="4872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65165" y="567158"/>
            <a:ext cx="4560554" cy="5463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952417" y="6237558"/>
            <a:ext cx="1027934" cy="4481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315157" y="6302006"/>
            <a:ext cx="1374749" cy="31922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52600" y="2274751"/>
            <a:ext cx="4634383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7200" spc="-290" dirty="0"/>
              <a:t>Questions?</a:t>
            </a:r>
            <a:endParaRPr sz="7200" dirty="0"/>
          </a:p>
        </p:txBody>
      </p:sp>
      <p:sp>
        <p:nvSpPr>
          <p:cNvPr id="9" name="object 9"/>
          <p:cNvSpPr txBox="1"/>
          <p:nvPr/>
        </p:nvSpPr>
        <p:spPr>
          <a:xfrm>
            <a:off x="2971800" y="3453122"/>
            <a:ext cx="311658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2400" dirty="0" err="1">
                <a:solidFill>
                  <a:srgbClr val="FFFFFF"/>
                </a:solidFill>
                <a:latin typeface="Helvetica Neue"/>
                <a:cs typeface="Helvetica Neue"/>
              </a:rPr>
              <a:t>nicolef@rice.edu</a:t>
            </a:r>
            <a:endParaRPr sz="2400" dirty="0"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people to know about our event.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06F675-6715-234C-9E28-13ABADDB70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766" y="0"/>
            <a:ext cx="4580467" cy="6870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03E5A2-0F95-A549-9ECD-C3EAE08F430F}"/>
              </a:ext>
            </a:extLst>
          </p:cNvPr>
          <p:cNvSpPr/>
          <p:nvPr/>
        </p:nvSpPr>
        <p:spPr>
          <a:xfrm>
            <a:off x="79423" y="6196361"/>
            <a:ext cx="3748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-apple-system"/>
              </a:rPr>
              <a:t>Photo by Arwan Sutanto on Unsplash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621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1413063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a minimum of 50 faculty to attend our workshop on September 1, 2018.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668563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9972106" y="6196361"/>
            <a:ext cx="1923550" cy="4410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554099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5554980" cy="6858000"/>
          </a:xfrm>
          <a:custGeom>
            <a:avLst/>
            <a:gdLst/>
            <a:ahLst/>
            <a:cxnLst/>
            <a:rect l="l" t="t" r="r" b="b"/>
            <a:pathLst>
              <a:path w="5554980" h="6858000">
                <a:moveTo>
                  <a:pt x="5554751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5554751" y="0"/>
                </a:lnTo>
                <a:lnTo>
                  <a:pt x="5554751" y="6858000"/>
                </a:lnTo>
                <a:close/>
              </a:path>
            </a:pathLst>
          </a:custGeom>
          <a:solidFill>
            <a:srgbClr val="002E6D">
              <a:alpha val="90000"/>
            </a:srgbClr>
          </a:solidFill>
        </p:spPr>
        <p:txBody>
          <a:bodyPr wrap="square" lIns="0" tIns="0" rIns="0" bIns="0" rtlCol="0"/>
          <a:lstStyle/>
          <a:p>
            <a:endParaRPr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33400" y="1682750"/>
            <a:ext cx="55626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480">
              <a:lnSpc>
                <a:spcPct val="100000"/>
              </a:lnSpc>
              <a:spcBef>
                <a:spcPts val="100"/>
              </a:spcBef>
            </a:pPr>
            <a:r>
              <a:rPr lang="en-US" sz="4800" spc="-200" dirty="0"/>
              <a:t>Quality goal?</a:t>
            </a:r>
            <a:endParaRPr sz="4800" spc="-3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45ED67-7450-4B4D-8AE9-6C978AA38913}"/>
              </a:ext>
            </a:extLst>
          </p:cNvPr>
          <p:cNvSpPr/>
          <p:nvPr/>
        </p:nvSpPr>
        <p:spPr>
          <a:xfrm>
            <a:off x="7086600" y="2434238"/>
            <a:ext cx="436500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Avenir Black" panose="02000503020000020003" pitchFamily="2" charset="0"/>
                <a:cs typeface="Avenir Heavy"/>
              </a:rPr>
              <a:t>We want to increase OER on our campus.</a:t>
            </a:r>
            <a:endParaRPr lang="en-US" sz="3600" dirty="0">
              <a:latin typeface="Avenir LT Std 35 Light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  <a:p>
            <a:endParaRPr lang="en-US" sz="2000" dirty="0">
              <a:latin typeface="Avenir Light" panose="020B0402020203020204" pitchFamily="34" charset="77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2095653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30549</TotalTime>
  <Words>1580</Words>
  <Application>Microsoft Macintosh PowerPoint</Application>
  <PresentationFormat>Custom</PresentationFormat>
  <Paragraphs>349</Paragraphs>
  <Slides>61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74" baseType="lpstr">
      <vt:lpstr>-apple-system</vt:lpstr>
      <vt:lpstr>Arial</vt:lpstr>
      <vt:lpstr>Avenir Black</vt:lpstr>
      <vt:lpstr>Avenir Heavy</vt:lpstr>
      <vt:lpstr>Avenir Light</vt:lpstr>
      <vt:lpstr>Avenir LT Std 35 Light</vt:lpstr>
      <vt:lpstr>Avenir LT Std 55 Roman</vt:lpstr>
      <vt:lpstr>Avenir Roman</vt:lpstr>
      <vt:lpstr>Calibri</vt:lpstr>
      <vt:lpstr>Helvetica Neue</vt:lpstr>
      <vt:lpstr>Helvetica Neue Medium</vt:lpstr>
      <vt:lpstr>Office Theme</vt:lpstr>
      <vt:lpstr>1_Office Theme</vt:lpstr>
      <vt:lpstr>Marketing and Encouraging OER</vt:lpstr>
      <vt:lpstr>Clearly define your goal</vt:lpstr>
      <vt:lpstr>Measure Outcomes, Not Actions</vt:lpstr>
      <vt:lpstr>Quality goal?</vt:lpstr>
      <vt:lpstr>Quality goal?</vt:lpstr>
      <vt:lpstr>Quality goal?</vt:lpstr>
      <vt:lpstr>Quality goal?</vt:lpstr>
      <vt:lpstr>Quality goal?</vt:lpstr>
      <vt:lpstr>Quality goal?</vt:lpstr>
      <vt:lpstr>Quality goal?</vt:lpstr>
      <vt:lpstr>But I don’t know who is using OER at my institution?</vt:lpstr>
      <vt:lpstr>But I don’t know who is using OER at my institution?</vt:lpstr>
      <vt:lpstr>But I don’t know who is using OER at my institution?</vt:lpstr>
      <vt:lpstr>Exercise: Take 10 minutes and write-out your goal(s). Share with those around you   </vt:lpstr>
      <vt:lpstr>Identify  your main target markets   </vt:lpstr>
      <vt:lpstr>Identify your target markets</vt:lpstr>
      <vt:lpstr>Identify your target markets</vt:lpstr>
      <vt:lpstr>Identify your target markets</vt:lpstr>
      <vt:lpstr>Identify your target markets: Which faculty?</vt:lpstr>
      <vt:lpstr>Identify your other  target markets:  Who do you need on the advocacy bus?</vt:lpstr>
      <vt:lpstr>Pick only a few target markets at a time, otherwise you’ll stretch yourself too thin!  Prioritize your target markets: Focus on those that have the most influence to the least influence.    </vt:lpstr>
      <vt:lpstr>Exercise: Take 5 minutes and write-out your top 5 target markets   </vt:lpstr>
      <vt:lpstr>Goals are different for  each target market  (with some exceptions,  but start with this assumption)   </vt:lpstr>
      <vt:lpstr>Question: What do you ultimately want them to do?   </vt:lpstr>
      <vt:lpstr>Clearly define your goal</vt:lpstr>
      <vt:lpstr>Quality goal?</vt:lpstr>
      <vt:lpstr>Exercise: Take 5 minutes and write-out your ultimate goal for each target market   </vt:lpstr>
      <vt:lpstr>Features vs. benefits</vt:lpstr>
      <vt:lpstr>Features vs. benefits</vt:lpstr>
      <vt:lpstr>Features vs. benefits</vt:lpstr>
      <vt:lpstr>Feature or benefit?</vt:lpstr>
      <vt:lpstr>Feature or benefit?</vt:lpstr>
      <vt:lpstr>Feature or benefit?</vt:lpstr>
      <vt:lpstr>Feature or benefit?</vt:lpstr>
      <vt:lpstr>Feature or benefit?</vt:lpstr>
      <vt:lpstr>Feature or benefit?</vt:lpstr>
      <vt:lpstr>Academic Freedom and OER</vt:lpstr>
      <vt:lpstr>Exercise: Take 10 minutes and identify the top 4 benefits for each of your target markets. Share with those around you.   </vt:lpstr>
      <vt:lpstr>Identify when/how your target markets are mostly likely to listen </vt:lpstr>
      <vt:lpstr>Identify when/how your target markets are mostly likely to listen </vt:lpstr>
      <vt:lpstr>Think beyond emails!</vt:lpstr>
      <vt:lpstr>Exercise: Take 5 minutes to identify when/how each target market is most likely to listen   </vt:lpstr>
      <vt:lpstr>Putting it all together: Create a message based on the benefit and target market chosen that fits the medium   </vt:lpstr>
      <vt:lpstr>Short-term, interim goals: What you want them to do from a specific communication   </vt:lpstr>
      <vt:lpstr>One goal  per communication   </vt:lpstr>
      <vt:lpstr>One goal  per communication: Attend our OER workshop on September 19, 2018   </vt:lpstr>
      <vt:lpstr>One goal  per communication: Attend our OER workshop on September 19, 2018   </vt:lpstr>
      <vt:lpstr>One goal  per communication: Attend our OER workshop on September 19, 2018   </vt:lpstr>
      <vt:lpstr>One goal  per communication: Attend our OER workshop on September 19, 2018   </vt:lpstr>
      <vt:lpstr>One goal  per communication: Attend our OER workshop on September 19, 2018  </vt:lpstr>
      <vt:lpstr>One goal  per communication: Attend our OER workshop on September 19, 2018   </vt:lpstr>
      <vt:lpstr>One goal  per communication: Attend our OER workshop on September 19, 2018   </vt:lpstr>
      <vt:lpstr>One contact (preferably direct) per communication Please email Nicole at nicolef@rice.edu if you’re interested in exploring OER for your courses   </vt:lpstr>
      <vt:lpstr>One contact (preferably direct) per communication Please email Nicole at nicolef@rice.edu if you’re interested in exploring OER for your courses   </vt:lpstr>
      <vt:lpstr>One contact (preferably direct) per communication Please email Nicole at nicolef@rice.edu if you’re interested in exploring OER for your courses   </vt:lpstr>
      <vt:lpstr>One contact (preferably direct) per communication Please email Nicole at nicolef@rice.edu if you’re interested in exploring OER for your courses   </vt:lpstr>
      <vt:lpstr>One contact (preferably direct) per communication Please email Nicole at nicolef@rice.edu if you’re interested in exploring OER for your courses   </vt:lpstr>
      <vt:lpstr>Marketing timelines</vt:lpstr>
      <vt:lpstr>Direct vs. Indirect Tactics</vt:lpstr>
      <vt:lpstr>Exercise: Put it all together! Map-out some of your direct tactics and your marketing related to them.   </vt:lpstr>
      <vt:lpstr>Questions?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ox powerpoint template</dc:title>
  <cp:lastModifiedBy>Microsoft Office User</cp:lastModifiedBy>
  <cp:revision>309</cp:revision>
  <dcterms:created xsi:type="dcterms:W3CDTF">2017-08-08T08:46:40Z</dcterms:created>
  <dcterms:modified xsi:type="dcterms:W3CDTF">2018-06-04T19:43:32Z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2017-08-08T00:00:00Z</vt:filetime>
  </property>
  <property fmtid="{D5CDD505-2E9C-101B-9397-08002B2CF9AE}" pid="3" name="Creator">
    <vt:lpwstr>Adobe Illustrator CC 2017 (Macintosh)</vt:lpwstr>
  </property>
  <property fmtid="{D5CDD505-2E9C-101B-9397-08002B2CF9AE}" pid="4" name="LastSaved">
    <vt:filetime>2017-08-08T00:00:00Z</vt:filetime>
  </property>
</Properties>
</file>