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95235" algn="l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90470" algn="l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285704" algn="l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380939" algn="l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476174" algn="l" defTabSz="95235" rtl="0" eaLnBrk="1" latinLnBrk="0" hangingPunct="1"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571409" algn="l" defTabSz="95235" rtl="0" eaLnBrk="1" latinLnBrk="0" hangingPunct="1"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666643" algn="l" defTabSz="95235" rtl="0" eaLnBrk="1" latinLnBrk="0" hangingPunct="1"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761878" algn="l" defTabSz="95235" rtl="0" eaLnBrk="1" latinLnBrk="0" hangingPunct="1">
      <a:defRPr sz="5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E6AC"/>
    <a:srgbClr val="1290B2"/>
    <a:srgbClr val="3BA4FF"/>
    <a:srgbClr val="24FF7B"/>
    <a:srgbClr val="148741"/>
    <a:srgbClr val="20C860"/>
    <a:srgbClr val="EAEAEA"/>
    <a:srgbClr val="FF99CC"/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 autoAdjust="0"/>
    <p:restoredTop sz="99831" autoAdjust="0"/>
  </p:normalViewPr>
  <p:slideViewPr>
    <p:cSldViewPr snapToGrid="0">
      <p:cViewPr>
        <p:scale>
          <a:sx n="106" d="100"/>
          <a:sy n="106" d="100"/>
        </p:scale>
        <p:origin x="-2544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34" charset="0"/>
              </a:defRPr>
            </a:lvl1pPr>
          </a:lstStyle>
          <a:p>
            <a:fld id="{4D05DA63-0E7F-1E43-9BC2-00574E321F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69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34" charset="0"/>
              </a:defRPr>
            </a:lvl1pPr>
          </a:lstStyle>
          <a:p>
            <a:fld id="{430172B7-BEB1-F14A-B8BC-06F3058DCA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60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95235" algn="l" rtl="0" eaLnBrk="0" fontAlgn="base" hangingPunct="0">
      <a:spcBef>
        <a:spcPct val="30000"/>
      </a:spcBef>
      <a:spcAft>
        <a:spcPct val="0"/>
      </a:spcAft>
      <a:defRPr sz="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190470" algn="l" rtl="0" eaLnBrk="0" fontAlgn="base" hangingPunct="0">
      <a:spcBef>
        <a:spcPct val="30000"/>
      </a:spcBef>
      <a:spcAft>
        <a:spcPct val="0"/>
      </a:spcAft>
      <a:defRPr sz="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285704" algn="l" rtl="0" eaLnBrk="0" fontAlgn="base" hangingPunct="0">
      <a:spcBef>
        <a:spcPct val="30000"/>
      </a:spcBef>
      <a:spcAft>
        <a:spcPct val="0"/>
      </a:spcAft>
      <a:defRPr sz="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380939" algn="l" rtl="0" eaLnBrk="0" fontAlgn="base" hangingPunct="0">
      <a:spcBef>
        <a:spcPct val="30000"/>
      </a:spcBef>
      <a:spcAft>
        <a:spcPct val="0"/>
      </a:spcAft>
      <a:defRPr sz="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476174" algn="l" defTabSz="190470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6pPr>
    <a:lvl7pPr marL="571409" algn="l" defTabSz="190470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7pPr>
    <a:lvl8pPr marL="666643" algn="l" defTabSz="190470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8pPr>
    <a:lvl9pPr marL="761878" algn="l" defTabSz="190470" rtl="0" eaLnBrk="1" latinLnBrk="0" hangingPunct="1">
      <a:defRPr sz="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9EA37CB-E407-D34D-A294-E46DFCF1C4BF}" type="slidenum">
              <a:rPr lang="en-US"/>
              <a:pPr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Times New Roman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933" y="2130558"/>
            <a:ext cx="7772135" cy="14697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34" y="3886068"/>
            <a:ext cx="6400932" cy="1752865"/>
          </a:xfrm>
        </p:spPr>
        <p:txBody>
          <a:bodyPr/>
          <a:lstStyle>
            <a:lvl1pPr marL="0" indent="0" algn="ctr">
              <a:buNone/>
              <a:defRPr/>
            </a:lvl1pPr>
            <a:lvl2pPr marL="95235" indent="0" algn="ctr">
              <a:buNone/>
              <a:defRPr/>
            </a:lvl2pPr>
            <a:lvl3pPr marL="190470" indent="0" algn="ctr">
              <a:buNone/>
              <a:defRPr/>
            </a:lvl3pPr>
            <a:lvl4pPr marL="285704" indent="0" algn="ctr">
              <a:buNone/>
              <a:defRPr/>
            </a:lvl4pPr>
            <a:lvl5pPr marL="380939" indent="0" algn="ctr">
              <a:buNone/>
              <a:defRPr/>
            </a:lvl5pPr>
            <a:lvl6pPr marL="476174" indent="0" algn="ctr">
              <a:buNone/>
              <a:defRPr/>
            </a:lvl6pPr>
            <a:lvl7pPr marL="571409" indent="0" algn="ctr">
              <a:buNone/>
              <a:defRPr/>
            </a:lvl7pPr>
            <a:lvl8pPr marL="666643" indent="0" algn="ctr">
              <a:buNone/>
              <a:defRPr/>
            </a:lvl8pPr>
            <a:lvl9pPr marL="7618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B2046C-A854-2346-B925-6F9F38E2CB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642802-ADA8-1447-9663-6C61DE6E8B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034" y="609534"/>
            <a:ext cx="1943034" cy="548646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932" y="609534"/>
            <a:ext cx="5797352" cy="54864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4FA11-D03B-324B-AE64-EF5E8F2863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EE21FE-486C-7743-A353-0F0902AEE6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66"/>
            <a:ext cx="7772466" cy="1361943"/>
          </a:xfrm>
        </p:spPr>
        <p:txBody>
          <a:bodyPr anchor="t"/>
          <a:lstStyle>
            <a:lvl1pPr algn="l">
              <a:defRPr sz="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79"/>
            <a:ext cx="7772466" cy="1500188"/>
          </a:xfrm>
        </p:spPr>
        <p:txBody>
          <a:bodyPr anchor="b"/>
          <a:lstStyle>
            <a:lvl1pPr marL="0" indent="0">
              <a:buNone/>
              <a:defRPr sz="400"/>
            </a:lvl1pPr>
            <a:lvl2pPr marL="95235" indent="0">
              <a:buNone/>
              <a:defRPr sz="400"/>
            </a:lvl2pPr>
            <a:lvl3pPr marL="190470" indent="0">
              <a:buNone/>
              <a:defRPr sz="300"/>
            </a:lvl3pPr>
            <a:lvl4pPr marL="285704" indent="0">
              <a:buNone/>
              <a:defRPr sz="300"/>
            </a:lvl4pPr>
            <a:lvl5pPr marL="380939" indent="0">
              <a:buNone/>
              <a:defRPr sz="300"/>
            </a:lvl5pPr>
            <a:lvl6pPr marL="476174" indent="0">
              <a:buNone/>
              <a:defRPr sz="300"/>
            </a:lvl6pPr>
            <a:lvl7pPr marL="571409" indent="0">
              <a:buNone/>
              <a:defRPr sz="300"/>
            </a:lvl7pPr>
            <a:lvl8pPr marL="666643" indent="0">
              <a:buNone/>
              <a:defRPr sz="300"/>
            </a:lvl8pPr>
            <a:lvl9pPr marL="761878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9D20BA-01C7-824A-88FB-F68F576612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932" y="1981068"/>
            <a:ext cx="3870193" cy="4114932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7875" y="1981068"/>
            <a:ext cx="3870193" cy="4114932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827856-23F6-1948-85B0-6D8E2AF547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68" y="274505"/>
            <a:ext cx="822986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067" y="1535245"/>
            <a:ext cx="4040188" cy="639630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00" b="1"/>
            </a:lvl2pPr>
            <a:lvl3pPr marL="190470" indent="0">
              <a:buNone/>
              <a:defRPr sz="400" b="1"/>
            </a:lvl3pPr>
            <a:lvl4pPr marL="285704" indent="0">
              <a:buNone/>
              <a:defRPr sz="300" b="1"/>
            </a:lvl4pPr>
            <a:lvl5pPr marL="380939" indent="0">
              <a:buNone/>
              <a:defRPr sz="300" b="1"/>
            </a:lvl5pPr>
            <a:lvl6pPr marL="476174" indent="0">
              <a:buNone/>
              <a:defRPr sz="300" b="1"/>
            </a:lvl6pPr>
            <a:lvl7pPr marL="571409" indent="0">
              <a:buNone/>
              <a:defRPr sz="300" b="1"/>
            </a:lvl7pPr>
            <a:lvl8pPr marL="666643" indent="0">
              <a:buNone/>
              <a:defRPr sz="300" b="1"/>
            </a:lvl8pPr>
            <a:lvl9pPr marL="761878" indent="0">
              <a:buNone/>
              <a:defRPr sz="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067" y="2174875"/>
            <a:ext cx="4040188" cy="3951221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91" y="1535245"/>
            <a:ext cx="4041841" cy="639630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00" b="1"/>
            </a:lvl2pPr>
            <a:lvl3pPr marL="190470" indent="0">
              <a:buNone/>
              <a:defRPr sz="400" b="1"/>
            </a:lvl3pPr>
            <a:lvl4pPr marL="285704" indent="0">
              <a:buNone/>
              <a:defRPr sz="300" b="1"/>
            </a:lvl4pPr>
            <a:lvl5pPr marL="380939" indent="0">
              <a:buNone/>
              <a:defRPr sz="300" b="1"/>
            </a:lvl5pPr>
            <a:lvl6pPr marL="476174" indent="0">
              <a:buNone/>
              <a:defRPr sz="300" b="1"/>
            </a:lvl6pPr>
            <a:lvl7pPr marL="571409" indent="0">
              <a:buNone/>
              <a:defRPr sz="300" b="1"/>
            </a:lvl7pPr>
            <a:lvl8pPr marL="666643" indent="0">
              <a:buNone/>
              <a:defRPr sz="300" b="1"/>
            </a:lvl8pPr>
            <a:lvl9pPr marL="761878" indent="0">
              <a:buNone/>
              <a:defRPr sz="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91" y="2174875"/>
            <a:ext cx="4041841" cy="3951221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22F482-8FCF-044A-AA71-0772A905C3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147388-B09F-5A47-A176-C597A71240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272437-4898-5A4C-9FA9-7BBB7B1C8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67" y="273182"/>
            <a:ext cx="3008313" cy="1161852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82" y="273182"/>
            <a:ext cx="5111750" cy="5852914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067" y="1435034"/>
            <a:ext cx="3008313" cy="4691063"/>
          </a:xfrm>
        </p:spPr>
        <p:txBody>
          <a:bodyPr/>
          <a:lstStyle>
            <a:lvl1pPr marL="0" indent="0">
              <a:buNone/>
              <a:defRPr sz="300"/>
            </a:lvl1pPr>
            <a:lvl2pPr marL="95235" indent="0">
              <a:buNone/>
              <a:defRPr sz="200"/>
            </a:lvl2pPr>
            <a:lvl3pPr marL="190470" indent="0">
              <a:buNone/>
              <a:defRPr sz="200"/>
            </a:lvl3pPr>
            <a:lvl4pPr marL="285704" indent="0">
              <a:buNone/>
              <a:defRPr sz="200"/>
            </a:lvl4pPr>
            <a:lvl5pPr marL="380939" indent="0">
              <a:buNone/>
              <a:defRPr sz="200"/>
            </a:lvl5pPr>
            <a:lvl6pPr marL="476174" indent="0">
              <a:buNone/>
              <a:defRPr sz="200"/>
            </a:lvl6pPr>
            <a:lvl7pPr marL="571409" indent="0">
              <a:buNone/>
              <a:defRPr sz="200"/>
            </a:lvl7pPr>
            <a:lvl8pPr marL="666643" indent="0">
              <a:buNone/>
              <a:defRPr sz="200"/>
            </a:lvl8pPr>
            <a:lvl9pPr marL="761878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2889AE-AD69-F144-91E0-F395FBC814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22" y="4800534"/>
            <a:ext cx="5486466" cy="566870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22" y="612842"/>
            <a:ext cx="5486466" cy="4114601"/>
          </a:xfrm>
        </p:spPr>
        <p:txBody>
          <a:bodyPr/>
          <a:lstStyle>
            <a:lvl1pPr marL="0" indent="0">
              <a:buNone/>
              <a:defRPr sz="700"/>
            </a:lvl1pPr>
            <a:lvl2pPr marL="95235" indent="0">
              <a:buNone/>
              <a:defRPr sz="600"/>
            </a:lvl2pPr>
            <a:lvl3pPr marL="190470" indent="0">
              <a:buNone/>
              <a:defRPr sz="500"/>
            </a:lvl3pPr>
            <a:lvl4pPr marL="285704" indent="0">
              <a:buNone/>
              <a:defRPr sz="400"/>
            </a:lvl4pPr>
            <a:lvl5pPr marL="380939" indent="0">
              <a:buNone/>
              <a:defRPr sz="400"/>
            </a:lvl5pPr>
            <a:lvl6pPr marL="476174" indent="0">
              <a:buNone/>
              <a:defRPr sz="400"/>
            </a:lvl6pPr>
            <a:lvl7pPr marL="571409" indent="0">
              <a:buNone/>
              <a:defRPr sz="400"/>
            </a:lvl7pPr>
            <a:lvl8pPr marL="666643" indent="0">
              <a:buNone/>
              <a:defRPr sz="400"/>
            </a:lvl8pPr>
            <a:lvl9pPr marL="761878" indent="0">
              <a:buNone/>
              <a:defRPr sz="4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2" y="5367404"/>
            <a:ext cx="5486466" cy="804664"/>
          </a:xfrm>
        </p:spPr>
        <p:txBody>
          <a:bodyPr/>
          <a:lstStyle>
            <a:lvl1pPr marL="0" indent="0">
              <a:buNone/>
              <a:defRPr sz="300"/>
            </a:lvl1pPr>
            <a:lvl2pPr marL="95235" indent="0">
              <a:buNone/>
              <a:defRPr sz="200"/>
            </a:lvl2pPr>
            <a:lvl3pPr marL="190470" indent="0">
              <a:buNone/>
              <a:defRPr sz="200"/>
            </a:lvl3pPr>
            <a:lvl4pPr marL="285704" indent="0">
              <a:buNone/>
              <a:defRPr sz="200"/>
            </a:lvl4pPr>
            <a:lvl5pPr marL="380939" indent="0">
              <a:buNone/>
              <a:defRPr sz="200"/>
            </a:lvl5pPr>
            <a:lvl6pPr marL="476174" indent="0">
              <a:buNone/>
              <a:defRPr sz="200"/>
            </a:lvl6pPr>
            <a:lvl7pPr marL="571409" indent="0">
              <a:buNone/>
              <a:defRPr sz="200"/>
            </a:lvl7pPr>
            <a:lvl8pPr marL="666643" indent="0">
              <a:buNone/>
              <a:defRPr sz="200"/>
            </a:lvl8pPr>
            <a:lvl9pPr marL="761878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E9AC62-3ABB-8140-A6A4-108817B8AB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FF66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933" y="609534"/>
            <a:ext cx="777213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933" y="1981068"/>
            <a:ext cx="7772135" cy="411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932" y="6248466"/>
            <a:ext cx="1905000" cy="457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defTabSz="914320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068" y="6248466"/>
            <a:ext cx="2895865" cy="457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 defTabSz="914320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068" y="6248466"/>
            <a:ext cx="1905000" cy="457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 defTabSz="914320">
              <a:defRPr sz="1400">
                <a:latin typeface="Times New Roman" pitchFamily="34" charset="0"/>
              </a:defRPr>
            </a:lvl1pPr>
          </a:lstStyle>
          <a:p>
            <a:fld id="{E179BC77-9EC5-F84D-9131-D5976E5980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2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432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91432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91432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91432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95235" algn="ctr" defTabSz="91432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190470" algn="ctr" defTabSz="91432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285704" algn="ctr" defTabSz="91432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380939" algn="ctr" defTabSz="91432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11" indent="-342911" algn="l" defTabSz="91432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699" indent="-285704" algn="l" defTabSz="91432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34" charset="-128"/>
        </a:defRPr>
      </a:lvl2pPr>
      <a:lvl3pPr marL="1142817" indent="-228497" algn="l" defTabSz="91432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34" charset="-128"/>
        </a:defRPr>
      </a:lvl3pPr>
      <a:lvl4pPr marL="1599812" indent="-228497" algn="l" defTabSz="91432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34" charset="-128"/>
        </a:defRPr>
      </a:lvl4pPr>
      <a:lvl5pPr marL="2057137" indent="-228497" algn="l" defTabSz="91432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4" charset="-128"/>
        </a:defRPr>
      </a:lvl5pPr>
      <a:lvl6pPr marL="2152372" indent="-228497" algn="l" defTabSz="91432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247607" indent="-228497" algn="l" defTabSz="91432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2342841" indent="-228497" algn="l" defTabSz="91432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2438076" indent="-228497" algn="l" defTabSz="91432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5235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0470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04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80939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76174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71409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66643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61878" algn="l" defTabSz="1904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FFAB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25" y="190500"/>
            <a:ext cx="7772135" cy="539750"/>
          </a:xfrm>
        </p:spPr>
        <p:txBody>
          <a:bodyPr/>
          <a:lstStyle/>
          <a:p>
            <a:pPr eaLnBrk="1" hangingPunct="1"/>
            <a:r>
              <a:rPr lang="en-US" sz="1500" b="1" dirty="0">
                <a:latin typeface="Arial" pitchFamily="34" charset="0"/>
              </a:rPr>
              <a:t>Internal Attributes and Sense of Belonging: </a:t>
            </a:r>
            <a:br>
              <a:rPr lang="en-US" sz="1500" b="1" dirty="0">
                <a:latin typeface="Arial" pitchFamily="34" charset="0"/>
              </a:rPr>
            </a:br>
            <a:r>
              <a:rPr lang="en-US" sz="1500" b="1" dirty="0">
                <a:latin typeface="Arial" pitchFamily="34" charset="0"/>
              </a:rPr>
              <a:t>The Moderating Role of Optimism in Korean </a:t>
            </a:r>
            <a:r>
              <a:rPr lang="en-US" sz="1500" b="1" dirty="0" err="1">
                <a:latin typeface="Arial" pitchFamily="34" charset="0"/>
              </a:rPr>
              <a:t>Transracial</a:t>
            </a:r>
            <a:r>
              <a:rPr lang="en-US" sz="1500" b="1" dirty="0">
                <a:latin typeface="Arial" pitchFamily="34" charset="0"/>
              </a:rPr>
              <a:t> Adoptees </a:t>
            </a:r>
            <a:r>
              <a:rPr lang="en-US" sz="1700" b="1" dirty="0">
                <a:latin typeface="Arial" pitchFamily="34" charset="0"/>
              </a:rPr>
              <a:t/>
            </a:r>
            <a:br>
              <a:rPr lang="en-US" sz="1700" b="1" dirty="0">
                <a:latin typeface="Arial" pitchFamily="34" charset="0"/>
              </a:rPr>
            </a:br>
            <a:r>
              <a:rPr lang="en-US" sz="1200" i="1" dirty="0">
                <a:latin typeface="Arial" pitchFamily="34" charset="0"/>
              </a:rPr>
              <a:t>Danielle E. Godon &amp; Patricia G. Ramsey</a:t>
            </a:r>
            <a:r>
              <a:rPr lang="en-US" sz="800" dirty="0">
                <a:latin typeface="Arial" pitchFamily="34" charset="0"/>
              </a:rPr>
              <a:t/>
            </a:r>
            <a:br>
              <a:rPr lang="en-US" sz="800" dirty="0">
                <a:latin typeface="Arial" pitchFamily="34" charset="0"/>
              </a:rPr>
            </a:br>
            <a:endParaRPr lang="en-US" sz="800" baseline="30000" dirty="0">
              <a:latin typeface="Arial" pitchFamily="34" charset="0"/>
            </a:endParaRPr>
          </a:p>
        </p:txBody>
      </p:sp>
      <p:sp>
        <p:nvSpPr>
          <p:cNvPr id="2051" name="Text Box 9"/>
          <p:cNvSpPr txBox="1">
            <a:spLocks noChangeArrowheads="1"/>
          </p:cNvSpPr>
          <p:nvPr/>
        </p:nvSpPr>
        <p:spPr bwMode="auto">
          <a:xfrm>
            <a:off x="60666" y="994463"/>
            <a:ext cx="2317212" cy="131189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</a:bodyPr>
          <a:lstStyle/>
          <a:p>
            <a:pPr>
              <a:spcBef>
                <a:spcPts val="125"/>
              </a:spcBef>
            </a:pPr>
            <a:r>
              <a:rPr lang="en-US" sz="700" dirty="0"/>
              <a:t>While </a:t>
            </a:r>
            <a:r>
              <a:rPr lang="en-US" sz="700" dirty="0"/>
              <a:t>some </a:t>
            </a:r>
            <a:r>
              <a:rPr lang="en-US" sz="700" dirty="0" err="1"/>
              <a:t>transracial</a:t>
            </a:r>
            <a:r>
              <a:rPr lang="en-US" sz="700" dirty="0"/>
              <a:t> adoptees (</a:t>
            </a:r>
            <a:r>
              <a:rPr lang="en-US" sz="700" dirty="0" err="1"/>
              <a:t>TRAs</a:t>
            </a:r>
            <a:r>
              <a:rPr lang="en-US" sz="700" dirty="0"/>
              <a:t>) are able to appreciate and value their birth and adoptive sides, others feel like they are perennial outsiders (Ramsey &amp; Mika, 2011) and caught “in-between” both groups (Meier, 1999). To understand why </a:t>
            </a:r>
            <a:r>
              <a:rPr lang="en-US" sz="700" dirty="0" err="1"/>
              <a:t>TRAs</a:t>
            </a:r>
            <a:r>
              <a:rPr lang="en-US" sz="700" dirty="0"/>
              <a:t> vary so widely in these perceptions and identifications, this study, which was part of a larger investigation, explored how internal attributes (i.e., personality traits, dispositional optimism, and self-reflection) are related to Korean </a:t>
            </a:r>
            <a:r>
              <a:rPr lang="en-US" sz="700" dirty="0" err="1"/>
              <a:t>transracial</a:t>
            </a:r>
            <a:r>
              <a:rPr lang="en-US" sz="700" dirty="0"/>
              <a:t> adoptees’ (</a:t>
            </a:r>
            <a:r>
              <a:rPr lang="en-US" sz="700" dirty="0" err="1"/>
              <a:t>KTAs</a:t>
            </a:r>
            <a:r>
              <a:rPr lang="en-US" sz="700" dirty="0"/>
              <a:t>’) sense of belonging in general and specifically to their birth (Korean) and adoptive (White European) referent groups.</a:t>
            </a:r>
            <a:r>
              <a:rPr lang="en-US" sz="700" dirty="0"/>
              <a:t> </a:t>
            </a:r>
            <a:endParaRPr lang="en-US" sz="700" dirty="0"/>
          </a:p>
        </p:txBody>
      </p:sp>
      <p:sp>
        <p:nvSpPr>
          <p:cNvPr id="2052" name="Text Box 10"/>
          <p:cNvSpPr txBox="1">
            <a:spLocks noChangeArrowheads="1"/>
          </p:cNvSpPr>
          <p:nvPr/>
        </p:nvSpPr>
        <p:spPr bwMode="auto">
          <a:xfrm>
            <a:off x="55426" y="3231083"/>
            <a:ext cx="2304472" cy="2419889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</a:pPr>
            <a:r>
              <a:rPr lang="en-US" sz="700" b="1" u="sng" dirty="0"/>
              <a:t>Participants</a:t>
            </a:r>
            <a:r>
              <a:rPr lang="en-US" sz="700" b="1" dirty="0"/>
              <a:t> </a:t>
            </a:r>
            <a:r>
              <a:rPr lang="en-US" sz="700" dirty="0"/>
              <a:t>(N = 144)</a:t>
            </a:r>
          </a:p>
          <a:p>
            <a:pPr marL="133329" indent="-95235">
              <a:spcBef>
                <a:spcPts val="0"/>
              </a:spcBef>
              <a:buFont typeface="Arial"/>
              <a:buChar char="•"/>
            </a:pPr>
            <a:r>
              <a:rPr lang="en-US" sz="700" dirty="0"/>
              <a:t>114 female, 30 male</a:t>
            </a:r>
          </a:p>
          <a:p>
            <a:pPr marL="133329" indent="-95235">
              <a:spcBef>
                <a:spcPts val="0"/>
              </a:spcBef>
              <a:buFont typeface="Arial"/>
              <a:buChar char="•"/>
            </a:pPr>
            <a:r>
              <a:rPr lang="en-US" sz="700" dirty="0"/>
              <a:t>19 to 57 yrs (</a:t>
            </a:r>
            <a:r>
              <a:rPr lang="en-US" sz="700" i="1" dirty="0"/>
              <a:t>M</a:t>
            </a:r>
            <a:r>
              <a:rPr lang="en-US" sz="700" dirty="0"/>
              <a:t> = 31.5, </a:t>
            </a:r>
            <a:r>
              <a:rPr lang="en-US" sz="700" i="1" dirty="0"/>
              <a:t>SD</a:t>
            </a:r>
            <a:r>
              <a:rPr lang="en-US" sz="700" dirty="0"/>
              <a:t> = 7.3)</a:t>
            </a:r>
          </a:p>
          <a:p>
            <a:pPr marL="133329" indent="-95235">
              <a:spcBef>
                <a:spcPts val="0"/>
              </a:spcBef>
              <a:buFont typeface="Arial"/>
              <a:buChar char="•"/>
            </a:pPr>
            <a:r>
              <a:rPr lang="en-US" sz="700" dirty="0"/>
              <a:t>People adopted from Korea by White </a:t>
            </a:r>
            <a:r>
              <a:rPr lang="en-US" sz="700" dirty="0" err="1"/>
              <a:t>parent(s</a:t>
            </a:r>
            <a:r>
              <a:rPr lang="en-US" sz="700" dirty="0"/>
              <a:t>) recruited via the Internet</a:t>
            </a:r>
          </a:p>
          <a:p>
            <a:pPr marL="133329" indent="-95235">
              <a:spcBef>
                <a:spcPts val="0"/>
              </a:spcBef>
              <a:buFont typeface="Arial"/>
              <a:buChar char="•"/>
            </a:pPr>
            <a:r>
              <a:rPr lang="en-US" sz="700" dirty="0"/>
              <a:t>Current residence: </a:t>
            </a:r>
          </a:p>
          <a:p>
            <a:pPr marL="228563" lvl="2" indent="-95235">
              <a:spcBef>
                <a:spcPts val="0"/>
              </a:spcBef>
              <a:buFont typeface="Lucida Grande"/>
              <a:buChar char="-"/>
            </a:pPr>
            <a:r>
              <a:rPr lang="en-US" sz="700" dirty="0"/>
              <a:t>U.S. (</a:t>
            </a:r>
            <a:r>
              <a:rPr lang="en-US" sz="700" dirty="0" err="1"/>
              <a:t>n</a:t>
            </a:r>
            <a:r>
              <a:rPr lang="en-US" sz="700" dirty="0"/>
              <a:t> = 115)</a:t>
            </a:r>
          </a:p>
          <a:p>
            <a:pPr marL="228563" lvl="2" indent="-95235">
              <a:spcBef>
                <a:spcPts val="0"/>
              </a:spcBef>
              <a:buFont typeface="Lucida Grande"/>
              <a:buChar char="-"/>
            </a:pPr>
            <a:r>
              <a:rPr lang="en-US" sz="700" dirty="0"/>
              <a:t>Europe (</a:t>
            </a:r>
            <a:r>
              <a:rPr lang="en-US" sz="700" dirty="0" err="1"/>
              <a:t>n</a:t>
            </a:r>
            <a:r>
              <a:rPr lang="en-US" sz="700" dirty="0"/>
              <a:t> = 19)</a:t>
            </a:r>
          </a:p>
          <a:p>
            <a:pPr marL="228563" lvl="2" indent="-95235">
              <a:spcBef>
                <a:spcPts val="0"/>
              </a:spcBef>
              <a:buFont typeface="Lucida Grande"/>
              <a:buChar char="-"/>
            </a:pPr>
            <a:r>
              <a:rPr lang="en-US" sz="700" dirty="0"/>
              <a:t>South Korea (</a:t>
            </a:r>
            <a:r>
              <a:rPr lang="en-US" sz="700" dirty="0" err="1"/>
              <a:t>n</a:t>
            </a:r>
            <a:r>
              <a:rPr lang="en-US" sz="700" dirty="0"/>
              <a:t> = 7)</a:t>
            </a:r>
          </a:p>
          <a:p>
            <a:pPr marL="228563" lvl="2" indent="-95235">
              <a:spcBef>
                <a:spcPts val="0"/>
              </a:spcBef>
              <a:buFont typeface="Lucida Grande"/>
              <a:buChar char="-"/>
            </a:pPr>
            <a:r>
              <a:rPr lang="en-US" sz="700" dirty="0"/>
              <a:t>Other/not specified (</a:t>
            </a:r>
            <a:r>
              <a:rPr lang="en-US" sz="700" dirty="0" err="1"/>
              <a:t>n</a:t>
            </a:r>
            <a:r>
              <a:rPr lang="en-US" sz="700" dirty="0"/>
              <a:t> = 3</a:t>
            </a:r>
            <a:r>
              <a:rPr lang="en-US" sz="700" dirty="0"/>
              <a:t>)</a:t>
            </a:r>
            <a:endParaRPr lang="en-US" sz="700" dirty="0"/>
          </a:p>
          <a:p>
            <a:pPr>
              <a:spcBef>
                <a:spcPts val="0"/>
              </a:spcBef>
            </a:pPr>
            <a:r>
              <a:rPr lang="en-US" sz="700" b="1" u="sng" dirty="0" smtClean="0"/>
              <a:t>Materials </a:t>
            </a:r>
            <a:r>
              <a:rPr lang="en-US" sz="700" b="1" u="sng" dirty="0"/>
              <a:t>&amp; Procedure</a:t>
            </a:r>
            <a:endParaRPr lang="en-US" sz="700" u="sng" dirty="0"/>
          </a:p>
          <a:p>
            <a:pPr>
              <a:spcBef>
                <a:spcPts val="0"/>
              </a:spcBef>
            </a:pPr>
            <a:r>
              <a:rPr lang="en-US" sz="700" dirty="0"/>
              <a:t>Participants completed an on-line survey that included:</a:t>
            </a:r>
          </a:p>
          <a:p>
            <a:pPr marL="95235" indent="-95235">
              <a:spcBef>
                <a:spcPts val="0"/>
              </a:spcBef>
              <a:buFont typeface="Arial"/>
              <a:buChar char="•"/>
            </a:pPr>
            <a:r>
              <a:rPr lang="en-US" sz="700" b="1" dirty="0"/>
              <a:t>Ten-Item Personality Inventory</a:t>
            </a:r>
            <a:r>
              <a:rPr lang="en-US" sz="700" dirty="0"/>
              <a:t> (TIPI; Gosling, </a:t>
            </a:r>
            <a:r>
              <a:rPr lang="en-US" sz="700" dirty="0" err="1"/>
              <a:t>Rentfro</a:t>
            </a:r>
            <a:r>
              <a:rPr lang="en-US" sz="700" dirty="0"/>
              <a:t>, &amp; Swann, 2003) </a:t>
            </a:r>
          </a:p>
          <a:p>
            <a:pPr marL="95235" indent="-95235">
              <a:spcBef>
                <a:spcPts val="0"/>
              </a:spcBef>
              <a:buFont typeface="Arial"/>
              <a:buChar char="•"/>
            </a:pPr>
            <a:r>
              <a:rPr lang="en-US" sz="700" b="1" dirty="0"/>
              <a:t>Revised Life Orientation Test</a:t>
            </a:r>
            <a:r>
              <a:rPr lang="en-US" sz="700" dirty="0"/>
              <a:t> (dispositional optimism) (LOT-R; </a:t>
            </a:r>
            <a:r>
              <a:rPr lang="en-US" sz="700" dirty="0" err="1"/>
              <a:t>Scheier</a:t>
            </a:r>
            <a:r>
              <a:rPr lang="en-US" sz="700" dirty="0"/>
              <a:t>, Carver, &amp; Bridges, 1994)</a:t>
            </a:r>
          </a:p>
          <a:p>
            <a:pPr marL="95235" indent="-95235">
              <a:spcBef>
                <a:spcPts val="0"/>
              </a:spcBef>
              <a:buFont typeface="Arial"/>
              <a:buChar char="•"/>
            </a:pPr>
            <a:r>
              <a:rPr lang="en-US" sz="700" b="1" dirty="0"/>
              <a:t>Modified Four-Factor Self-Consciousness Scale </a:t>
            </a:r>
            <a:r>
              <a:rPr lang="en-US" sz="700" dirty="0"/>
              <a:t>(self-reflection subscale) (</a:t>
            </a:r>
            <a:r>
              <a:rPr lang="en-US" sz="700" dirty="0" err="1"/>
              <a:t>Burnkrant</a:t>
            </a:r>
            <a:r>
              <a:rPr lang="en-US" sz="700" dirty="0"/>
              <a:t> &amp; Page, 1984) </a:t>
            </a:r>
          </a:p>
          <a:p>
            <a:pPr marL="95235" indent="-95235">
              <a:spcBef>
                <a:spcPts val="0"/>
              </a:spcBef>
              <a:buFont typeface="Arial"/>
              <a:buChar char="•"/>
            </a:pPr>
            <a:r>
              <a:rPr lang="en-US" sz="700" b="1" dirty="0"/>
              <a:t>Ratings of Sense of Belonging </a:t>
            </a:r>
            <a:r>
              <a:rPr lang="en-US" sz="700" b="1" dirty="0"/>
              <a:t>to</a:t>
            </a:r>
            <a:r>
              <a:rPr lang="en-US" sz="700" dirty="0"/>
              <a:t>:</a:t>
            </a:r>
          </a:p>
          <a:p>
            <a:pPr marL="190470" lvl="1" indent="-95235">
              <a:spcBef>
                <a:spcPts val="0"/>
              </a:spcBef>
              <a:buFont typeface="Lucida Grande"/>
              <a:buChar char="-"/>
            </a:pPr>
            <a:r>
              <a:rPr lang="en-US" sz="700" dirty="0"/>
              <a:t>Koreans</a:t>
            </a:r>
          </a:p>
          <a:p>
            <a:pPr marL="190470" lvl="1" indent="-95235">
              <a:spcBef>
                <a:spcPts val="0"/>
              </a:spcBef>
              <a:buFont typeface="Lucida Grande"/>
              <a:buChar char="-"/>
            </a:pPr>
            <a:r>
              <a:rPr lang="en-US" sz="700" dirty="0"/>
              <a:t>Whites</a:t>
            </a:r>
          </a:p>
          <a:p>
            <a:pPr marL="190470" lvl="1" indent="-95235">
              <a:spcBef>
                <a:spcPts val="0"/>
              </a:spcBef>
              <a:buFont typeface="Lucida Grande"/>
              <a:buChar char="-"/>
            </a:pPr>
            <a:r>
              <a:rPr lang="en-US" sz="700" dirty="0"/>
              <a:t>People </a:t>
            </a:r>
            <a:r>
              <a:rPr lang="en-US" sz="700" dirty="0"/>
              <a:t>in general (no explicit referent group)</a:t>
            </a:r>
            <a:r>
              <a:rPr lang="en-US" sz="700" dirty="0"/>
              <a:t> </a:t>
            </a:r>
            <a:endParaRPr lang="en-US" sz="700" dirty="0"/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6928205" y="2983837"/>
            <a:ext cx="2198481" cy="1768429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</a:bodyPr>
          <a:lstStyle/>
          <a:p>
            <a:pPr>
              <a:spcBef>
                <a:spcPts val="125"/>
              </a:spcBef>
              <a:spcAft>
                <a:spcPts val="125"/>
              </a:spcAft>
            </a:pPr>
            <a:r>
              <a:rPr lang="en-US" sz="700" dirty="0"/>
              <a:t>This nuanced examination of internal attributes and feelings of belonging may lead to a better understanding of the dynamics of group affiliations and disaffections and tease out potential remedies for </a:t>
            </a:r>
            <a:r>
              <a:rPr lang="en-US" sz="700" dirty="0" err="1"/>
              <a:t>KTAs</a:t>
            </a:r>
            <a:r>
              <a:rPr lang="en-US" sz="700" dirty="0"/>
              <a:t>’ feelings of alienation and “in-between-</a:t>
            </a:r>
            <a:r>
              <a:rPr lang="en-US" sz="700" dirty="0" err="1"/>
              <a:t>ness</a:t>
            </a:r>
            <a:r>
              <a:rPr lang="en-US" sz="700" dirty="0"/>
              <a:t>”.  </a:t>
            </a:r>
          </a:p>
          <a:p>
            <a:pPr>
              <a:spcBef>
                <a:spcPts val="125"/>
              </a:spcBef>
              <a:spcAft>
                <a:spcPts val="125"/>
              </a:spcAft>
            </a:pPr>
            <a:r>
              <a:rPr lang="en-US" sz="200" dirty="0"/>
              <a:t> </a:t>
            </a:r>
          </a:p>
          <a:p>
            <a:pPr>
              <a:spcBef>
                <a:spcPts val="125"/>
              </a:spcBef>
              <a:spcAft>
                <a:spcPts val="125"/>
              </a:spcAft>
            </a:pPr>
            <a:r>
              <a:rPr lang="en-US" sz="700" dirty="0"/>
              <a:t>Specifically, the buffering role of optimism suggests that adoption </a:t>
            </a:r>
            <a:r>
              <a:rPr lang="en-US" sz="700" dirty="0"/>
              <a:t>practitioners could: </a:t>
            </a:r>
            <a:endParaRPr lang="en-US" sz="700" dirty="0"/>
          </a:p>
          <a:p>
            <a:pPr marL="133329" indent="-95235">
              <a:spcBef>
                <a:spcPts val="125"/>
              </a:spcBef>
              <a:spcAft>
                <a:spcPts val="125"/>
              </a:spcAft>
              <a:buFont typeface="Arial"/>
              <a:buChar char="•"/>
            </a:pPr>
            <a:r>
              <a:rPr lang="en-US" sz="700" dirty="0"/>
              <a:t>Focus on cognitive restructuring therapies that teach </a:t>
            </a:r>
            <a:r>
              <a:rPr lang="en-US" sz="700" dirty="0" err="1"/>
              <a:t>KTAs</a:t>
            </a:r>
            <a:r>
              <a:rPr lang="en-US" sz="700" dirty="0"/>
              <a:t> to challenge maladaptive thoughts by substituting pessimistic cognitions with more optimistic and adaptive ones </a:t>
            </a:r>
          </a:p>
          <a:p>
            <a:pPr marL="133329" indent="-95235">
              <a:spcBef>
                <a:spcPts val="125"/>
              </a:spcBef>
              <a:spcAft>
                <a:spcPts val="125"/>
              </a:spcAft>
              <a:buFont typeface="Arial"/>
              <a:buChar char="•"/>
            </a:pPr>
            <a:r>
              <a:rPr lang="en-US" sz="700" dirty="0"/>
              <a:t>Be aware that, for less optimistic </a:t>
            </a:r>
            <a:r>
              <a:rPr lang="en-US" sz="700" dirty="0" err="1"/>
              <a:t>KTAs</a:t>
            </a:r>
            <a:r>
              <a:rPr lang="en-US" sz="700" dirty="0"/>
              <a:t>, self-reflection, a major component of many therapies, might be associated with decreased feelings of belonging to the White group</a:t>
            </a:r>
            <a:r>
              <a:rPr lang="en-US" sz="700" dirty="0"/>
              <a:t> </a:t>
            </a:r>
            <a:endParaRPr lang="en-US" sz="700" dirty="0"/>
          </a:p>
        </p:txBody>
      </p:sp>
      <p:sp>
        <p:nvSpPr>
          <p:cNvPr id="2054" name="Text Box 14"/>
          <p:cNvSpPr txBox="1">
            <a:spLocks noChangeArrowheads="1"/>
          </p:cNvSpPr>
          <p:nvPr/>
        </p:nvSpPr>
        <p:spPr bwMode="auto">
          <a:xfrm>
            <a:off x="6903005" y="1053888"/>
            <a:ext cx="2213541" cy="149655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</a:bodyPr>
          <a:lstStyle/>
          <a:p>
            <a:pPr marL="133329" indent="-95235">
              <a:spcBef>
                <a:spcPts val="125"/>
              </a:spcBef>
              <a:spcAft>
                <a:spcPts val="125"/>
              </a:spcAft>
              <a:buFont typeface="Arial"/>
              <a:buChar char="•"/>
            </a:pPr>
            <a:r>
              <a:rPr lang="en-US" sz="700" dirty="0"/>
              <a:t>Internal attributes are directly related to general feelings of belonging </a:t>
            </a:r>
          </a:p>
          <a:p>
            <a:pPr marL="133329" indent="-95235">
              <a:spcBef>
                <a:spcPts val="125"/>
              </a:spcBef>
              <a:spcAft>
                <a:spcPts val="125"/>
              </a:spcAft>
              <a:buFont typeface="Arial"/>
              <a:buChar char="•"/>
            </a:pPr>
            <a:r>
              <a:rPr lang="en-US" sz="700" dirty="0"/>
              <a:t>They are </a:t>
            </a:r>
            <a:r>
              <a:rPr lang="en-US" sz="700" i="1" dirty="0"/>
              <a:t>not </a:t>
            </a:r>
            <a:r>
              <a:rPr lang="en-US" sz="700" dirty="0"/>
              <a:t>directly related to sense of belonging to Korean and White referent groups, suggesting these relationships might be influenced by a more complex interplay of internal attributes. Optimism, in particular, appears to moderate openness and self-reflection to particular groups:</a:t>
            </a:r>
          </a:p>
          <a:p>
            <a:pPr marL="228563" lvl="2" indent="-95235">
              <a:spcBef>
                <a:spcPts val="125"/>
              </a:spcBef>
              <a:spcAft>
                <a:spcPts val="125"/>
              </a:spcAft>
              <a:buFont typeface="Lucida Grande"/>
              <a:buChar char="-"/>
            </a:pPr>
            <a:r>
              <a:rPr lang="en-US" sz="700" dirty="0"/>
              <a:t>For more optimistic </a:t>
            </a:r>
            <a:r>
              <a:rPr lang="en-US" sz="700" dirty="0" err="1"/>
              <a:t>KTAs</a:t>
            </a:r>
            <a:r>
              <a:rPr lang="en-US" sz="700" dirty="0"/>
              <a:t>, greater openness is associated with a stronger sense of belonging to Koreans</a:t>
            </a:r>
          </a:p>
          <a:p>
            <a:pPr marL="228563" lvl="1" indent="-95235">
              <a:spcBef>
                <a:spcPts val="125"/>
              </a:spcBef>
              <a:spcAft>
                <a:spcPts val="125"/>
              </a:spcAft>
              <a:buFont typeface="Lucida Grande"/>
              <a:buChar char="-"/>
            </a:pPr>
            <a:r>
              <a:rPr lang="en-US" sz="700" dirty="0"/>
              <a:t>For less optimistic </a:t>
            </a:r>
            <a:r>
              <a:rPr lang="en-US" sz="700" dirty="0" err="1"/>
              <a:t>KTAs</a:t>
            </a:r>
            <a:r>
              <a:rPr lang="en-US" sz="700" dirty="0"/>
              <a:t>, higher self-reflection is related to a lower sense of belonging to Whites</a:t>
            </a:r>
            <a:r>
              <a:rPr lang="en-US" sz="700" dirty="0"/>
              <a:t> </a:t>
            </a:r>
            <a:endParaRPr lang="en-US" sz="700" dirty="0"/>
          </a:p>
        </p:txBody>
      </p:sp>
      <p:sp>
        <p:nvSpPr>
          <p:cNvPr id="2055" name="Text Box 17"/>
          <p:cNvSpPr txBox="1">
            <a:spLocks noChangeArrowheads="1"/>
          </p:cNvSpPr>
          <p:nvPr/>
        </p:nvSpPr>
        <p:spPr bwMode="auto">
          <a:xfrm>
            <a:off x="19565" y="5826788"/>
            <a:ext cx="2384696" cy="100155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</a:bodyPr>
          <a:lstStyle/>
          <a:p>
            <a:pPr>
              <a:spcBef>
                <a:spcPts val="125"/>
              </a:spcBef>
            </a:pPr>
            <a:r>
              <a:rPr lang="en-US" sz="700" dirty="0"/>
              <a:t>A preliminary simple correlation analysis explored the direct relationships between internal attributes and belonging.</a:t>
            </a:r>
          </a:p>
          <a:p>
            <a:pPr>
              <a:spcBef>
                <a:spcPts val="125"/>
              </a:spcBef>
            </a:pPr>
            <a:r>
              <a:rPr lang="en-US" sz="200" dirty="0"/>
              <a:t> </a:t>
            </a:r>
            <a:r>
              <a:rPr lang="en-US" sz="700" dirty="0" smtClean="0"/>
              <a:t>We </a:t>
            </a:r>
            <a:r>
              <a:rPr lang="en-US" sz="700" dirty="0"/>
              <a:t>then computed moderation analyses using Barron &amp; Kenny’s (1986) approach to capture the complex interactions between multiple internal attributes and belonging to Whites and Koreans. </a:t>
            </a:r>
            <a:r>
              <a:rPr lang="en-US" sz="700" dirty="0"/>
              <a:t>Specifically, we focused on optimism as a potential moderator. Simple slopes analysis was used to aid interpretation of significant findings.</a:t>
            </a:r>
            <a:r>
              <a:rPr lang="en-US" sz="700" dirty="0"/>
              <a:t>  </a:t>
            </a:r>
            <a:endParaRPr lang="en-US" sz="700" dirty="0"/>
          </a:p>
        </p:txBody>
      </p:sp>
      <p:sp>
        <p:nvSpPr>
          <p:cNvPr id="2056" name="Text Box 59"/>
          <p:cNvSpPr txBox="1">
            <a:spLocks noChangeArrowheads="1"/>
          </p:cNvSpPr>
          <p:nvPr/>
        </p:nvSpPr>
        <p:spPr bwMode="auto">
          <a:xfrm>
            <a:off x="37010" y="823599"/>
            <a:ext cx="2367250" cy="157731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B w="57150" h="38100" prst="hardEdge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n>
                  <a:solidFill>
                    <a:schemeClr val="tx1"/>
                  </a:solidFill>
                </a:ln>
              </a:rPr>
              <a:t>Background</a:t>
            </a:r>
          </a:p>
        </p:txBody>
      </p:sp>
      <p:sp>
        <p:nvSpPr>
          <p:cNvPr id="2057" name="Text Box 61"/>
          <p:cNvSpPr txBox="1">
            <a:spLocks noChangeArrowheads="1"/>
          </p:cNvSpPr>
          <p:nvPr/>
        </p:nvSpPr>
        <p:spPr bwMode="auto">
          <a:xfrm>
            <a:off x="37009" y="3055207"/>
            <a:ext cx="2367251" cy="157731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B w="57150" h="38100" prst="hardEdge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n>
                  <a:solidFill>
                    <a:schemeClr val="tx1"/>
                  </a:solidFill>
                </a:ln>
              </a:rPr>
              <a:t>Method</a:t>
            </a:r>
          </a:p>
        </p:txBody>
      </p:sp>
      <p:sp>
        <p:nvSpPr>
          <p:cNvPr id="2058" name="Text Box 63"/>
          <p:cNvSpPr txBox="1">
            <a:spLocks noChangeArrowheads="1"/>
          </p:cNvSpPr>
          <p:nvPr/>
        </p:nvSpPr>
        <p:spPr bwMode="auto">
          <a:xfrm>
            <a:off x="37010" y="5662581"/>
            <a:ext cx="2367250" cy="157731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B w="57150" h="38100" prst="hardEdge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n>
                  <a:solidFill>
                    <a:schemeClr val="tx1"/>
                  </a:solidFill>
                </a:ln>
              </a:rPr>
              <a:t>Analysis</a:t>
            </a:r>
          </a:p>
        </p:txBody>
      </p:sp>
      <p:sp>
        <p:nvSpPr>
          <p:cNvPr id="2059" name="Text Box 64"/>
          <p:cNvSpPr txBox="1">
            <a:spLocks noChangeArrowheads="1"/>
          </p:cNvSpPr>
          <p:nvPr/>
        </p:nvSpPr>
        <p:spPr bwMode="auto">
          <a:xfrm>
            <a:off x="6915604" y="847003"/>
            <a:ext cx="2199449" cy="160832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B w="57150" h="38100" prst="hardEdge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n>
                  <a:solidFill>
                    <a:schemeClr val="tx1"/>
                  </a:solidFill>
                </a:ln>
              </a:rPr>
              <a:t>Conclusions</a:t>
            </a:r>
          </a:p>
        </p:txBody>
      </p:sp>
      <p:sp>
        <p:nvSpPr>
          <p:cNvPr id="2060" name="Text Box 65"/>
          <p:cNvSpPr txBox="1">
            <a:spLocks noChangeArrowheads="1"/>
          </p:cNvSpPr>
          <p:nvPr/>
        </p:nvSpPr>
        <p:spPr bwMode="auto">
          <a:xfrm>
            <a:off x="6928204" y="2778674"/>
            <a:ext cx="2194324" cy="160300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B w="57150" h="38100" prst="hardEdge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n>
                  <a:solidFill>
                    <a:schemeClr val="tx1"/>
                  </a:solidFill>
                </a:ln>
              </a:rPr>
              <a:t>Implications</a:t>
            </a:r>
          </a:p>
        </p:txBody>
      </p:sp>
      <p:sp>
        <p:nvSpPr>
          <p:cNvPr id="2061" name="Text Box 80"/>
          <p:cNvSpPr txBox="1">
            <a:spLocks noChangeArrowheads="1"/>
          </p:cNvSpPr>
          <p:nvPr/>
        </p:nvSpPr>
        <p:spPr bwMode="auto">
          <a:xfrm>
            <a:off x="2498884" y="832565"/>
            <a:ext cx="4312050" cy="162672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B w="57150" h="38100" prst="hardEdge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n>
                  <a:solidFill>
                    <a:schemeClr val="tx1"/>
                  </a:solidFill>
                </a:ln>
              </a:rPr>
              <a:t>Results</a:t>
            </a:r>
          </a:p>
        </p:txBody>
      </p:sp>
      <p:sp>
        <p:nvSpPr>
          <p:cNvPr id="2062" name="Text Box 81"/>
          <p:cNvSpPr txBox="1">
            <a:spLocks noChangeArrowheads="1"/>
          </p:cNvSpPr>
          <p:nvPr/>
        </p:nvSpPr>
        <p:spPr bwMode="auto">
          <a:xfrm>
            <a:off x="6953403" y="5078879"/>
            <a:ext cx="2163143" cy="168635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</a:bodyPr>
          <a:lstStyle/>
          <a:p>
            <a:pPr marL="76188" indent="-95235">
              <a:spcBef>
                <a:spcPts val="125"/>
              </a:spcBef>
              <a:spcAft>
                <a:spcPts val="125"/>
              </a:spcAft>
            </a:pPr>
            <a:r>
              <a:rPr lang="en-US" dirty="0"/>
              <a:t>Baron, R. M., &amp; Kenny, D. A. (1986). The moderator-mediator variable distinction in social psychological research: Conceptual, strategic, and statistical considerations. </a:t>
            </a:r>
            <a:r>
              <a:rPr lang="en-US" i="1" dirty="0"/>
              <a:t>Journal of Personality and Social Psychology</a:t>
            </a:r>
            <a:r>
              <a:rPr lang="en-US" dirty="0"/>
              <a:t>, 51, 1173</a:t>
            </a:r>
            <a:r>
              <a:rPr lang="en-US" b="1" dirty="0"/>
              <a:t>–</a:t>
            </a:r>
            <a:r>
              <a:rPr lang="en-US" dirty="0"/>
              <a:t>1182.</a:t>
            </a:r>
          </a:p>
          <a:p>
            <a:pPr marL="76188" indent="-95235">
              <a:spcBef>
                <a:spcPts val="125"/>
              </a:spcBef>
              <a:spcAft>
                <a:spcPts val="125"/>
              </a:spcAft>
            </a:pPr>
            <a:r>
              <a:rPr lang="fr-FR" dirty="0" err="1"/>
              <a:t>Burnkrant</a:t>
            </a:r>
            <a:r>
              <a:rPr lang="fr-FR" dirty="0"/>
              <a:t>, R. E., &amp; Page, T. J. (1984). </a:t>
            </a:r>
            <a:r>
              <a:rPr lang="en-US" dirty="0"/>
              <a:t>A modification of the </a:t>
            </a:r>
            <a:r>
              <a:rPr lang="en-US" dirty="0" err="1"/>
              <a:t>Fenigstein</a:t>
            </a:r>
            <a:r>
              <a:rPr lang="en-US" dirty="0"/>
              <a:t>, </a:t>
            </a:r>
            <a:r>
              <a:rPr lang="en-US" dirty="0" err="1"/>
              <a:t>Scheier</a:t>
            </a:r>
            <a:r>
              <a:rPr lang="en-US" dirty="0"/>
              <a:t>, and Buss self-consciousness scales.</a:t>
            </a:r>
            <a:r>
              <a:rPr lang="en-US" i="1" dirty="0"/>
              <a:t> Journal of Personality Assessment, 48</a:t>
            </a:r>
            <a:r>
              <a:rPr lang="en-US" dirty="0"/>
              <a:t>(6), 629-637. doi:10.1207/s15327752jpa4806_10 </a:t>
            </a:r>
          </a:p>
          <a:p>
            <a:pPr marL="76188" indent="-95235">
              <a:spcBef>
                <a:spcPts val="125"/>
              </a:spcBef>
              <a:spcAft>
                <a:spcPts val="125"/>
              </a:spcAft>
            </a:pPr>
            <a:r>
              <a:rPr lang="en-US" dirty="0"/>
              <a:t>Gosling, S. D., </a:t>
            </a:r>
            <a:r>
              <a:rPr lang="en-US" dirty="0" err="1"/>
              <a:t>Rentfrow</a:t>
            </a:r>
            <a:r>
              <a:rPr lang="en-US" dirty="0"/>
              <a:t>, P. J., &amp; Swann, W. B., Jr. (2003). A very brief measure of the big-five personality domains.</a:t>
            </a:r>
            <a:r>
              <a:rPr lang="en-US" i="1" dirty="0"/>
              <a:t> Journal of Research in Personality, 37</a:t>
            </a:r>
            <a:r>
              <a:rPr lang="en-US" dirty="0"/>
              <a:t>(6), 504-528. doi:10.1016/S0092-6566(03)00046-1 </a:t>
            </a:r>
          </a:p>
          <a:p>
            <a:pPr marL="76188" indent="-95235">
              <a:spcBef>
                <a:spcPts val="125"/>
              </a:spcBef>
              <a:spcAft>
                <a:spcPts val="125"/>
              </a:spcAft>
            </a:pPr>
            <a:r>
              <a:rPr lang="en-US" dirty="0"/>
              <a:t>Meier, D. I. (1999). Cultural identity and place in adult Korean-American </a:t>
            </a:r>
            <a:r>
              <a:rPr lang="en-US" dirty="0" err="1"/>
              <a:t>intercountry</a:t>
            </a:r>
            <a:r>
              <a:rPr lang="en-US" dirty="0"/>
              <a:t> adoptees.</a:t>
            </a:r>
            <a:r>
              <a:rPr lang="en-US" i="1" dirty="0"/>
              <a:t> Adoption Quarterly, 3</a:t>
            </a:r>
            <a:r>
              <a:rPr lang="en-US" dirty="0"/>
              <a:t>(1), 15-48. doi:10.1300/J145v03n01_03 </a:t>
            </a:r>
          </a:p>
          <a:p>
            <a:pPr marL="76188" indent="-95235">
              <a:spcBef>
                <a:spcPts val="125"/>
              </a:spcBef>
              <a:spcAft>
                <a:spcPts val="125"/>
              </a:spcAft>
            </a:pPr>
            <a:r>
              <a:rPr lang="en-US" dirty="0"/>
              <a:t>Ramsey, P.G., &amp; Mika, K. (2011). Identity of </a:t>
            </a:r>
            <a:r>
              <a:rPr lang="en-US" dirty="0" err="1"/>
              <a:t>transracial</a:t>
            </a:r>
            <a:r>
              <a:rPr lang="en-US" dirty="0"/>
              <a:t> adoptees: Outsiders looking in? </a:t>
            </a:r>
            <a:r>
              <a:rPr lang="en-US" i="1" dirty="0" err="1"/>
              <a:t>Anales</a:t>
            </a:r>
            <a:r>
              <a:rPr lang="en-US" i="1" dirty="0"/>
              <a:t> de </a:t>
            </a:r>
            <a:r>
              <a:rPr lang="en-US" i="1" dirty="0" err="1"/>
              <a:t>Psocologia</a:t>
            </a:r>
            <a:r>
              <a:rPr lang="en-US" i="1" dirty="0"/>
              <a:t>, 27</a:t>
            </a:r>
            <a:r>
              <a:rPr lang="en-US" dirty="0"/>
              <a:t>(2), 611-624.</a:t>
            </a:r>
          </a:p>
          <a:p>
            <a:pPr marL="76188" indent="-95235">
              <a:spcBef>
                <a:spcPts val="125"/>
              </a:spcBef>
              <a:spcAft>
                <a:spcPts val="125"/>
              </a:spcAft>
            </a:pPr>
            <a:r>
              <a:rPr lang="en-US" dirty="0" err="1"/>
              <a:t>Scheier</a:t>
            </a:r>
            <a:r>
              <a:rPr lang="en-US" dirty="0"/>
              <a:t>, M. F., Carver, C. S., &amp; Bridges, M. W. (1994). Distinguishing optimism from neuroticism (and trait anxiety, self-mastery, and self-esteem): A reevaluation of the life orientation test.</a:t>
            </a:r>
            <a:r>
              <a:rPr lang="en-US" i="1" dirty="0"/>
              <a:t> Journal of Personality and Social Psychology, 67</a:t>
            </a:r>
            <a:r>
              <a:rPr lang="en-US" dirty="0"/>
              <a:t>(6), 1063-1078. doi:10.1037/0022-3514.67.6.1063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2063" name="Text Box 82"/>
          <p:cNvSpPr txBox="1">
            <a:spLocks noChangeArrowheads="1"/>
          </p:cNvSpPr>
          <p:nvPr/>
        </p:nvSpPr>
        <p:spPr bwMode="auto">
          <a:xfrm>
            <a:off x="6940179" y="4876803"/>
            <a:ext cx="2186507" cy="160300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B w="57150" h="38100" prst="hardEdge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n>
                  <a:solidFill>
                    <a:schemeClr val="tx1"/>
                  </a:solidFill>
                </a:ln>
              </a:rPr>
              <a:t>References</a:t>
            </a:r>
          </a:p>
        </p:txBody>
      </p:sp>
      <p:sp>
        <p:nvSpPr>
          <p:cNvPr id="2064" name="Line 168"/>
          <p:cNvSpPr>
            <a:spLocks noChangeShapeType="1"/>
          </p:cNvSpPr>
          <p:nvPr/>
        </p:nvSpPr>
        <p:spPr bwMode="auto">
          <a:xfrm flipH="1">
            <a:off x="2439500" y="832565"/>
            <a:ext cx="8444" cy="60254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lIns="19047" tIns="9523" rIns="19047" bIns="9523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5" name="Line 169"/>
          <p:cNvSpPr>
            <a:spLocks noChangeShapeType="1"/>
          </p:cNvSpPr>
          <p:nvPr/>
        </p:nvSpPr>
        <p:spPr bwMode="auto">
          <a:xfrm>
            <a:off x="6868303" y="835190"/>
            <a:ext cx="18948" cy="6031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lIns="19047" tIns="9523" rIns="19047" bIns="9523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6493" y="2480945"/>
            <a:ext cx="2344393" cy="55784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</a:bodyPr>
          <a:lstStyle/>
          <a:p>
            <a:pPr marL="95235" indent="-95235">
              <a:spcBef>
                <a:spcPts val="0"/>
              </a:spcBef>
              <a:buFont typeface="+mj-lt"/>
              <a:buAutoNum type="arabicPeriod"/>
            </a:pPr>
            <a:r>
              <a:rPr lang="en-US" sz="700" dirty="0"/>
              <a:t>How </a:t>
            </a:r>
            <a:r>
              <a:rPr lang="en-US" sz="700" dirty="0"/>
              <a:t>do internal attributes directly relate to belonging?</a:t>
            </a:r>
          </a:p>
          <a:p>
            <a:pPr marL="95235" indent="-95235">
              <a:spcBef>
                <a:spcPts val="0"/>
              </a:spcBef>
              <a:buFont typeface="+mj-lt"/>
              <a:buAutoNum type="arabicPeriod"/>
            </a:pPr>
            <a:r>
              <a:rPr lang="en-US" sz="700" dirty="0"/>
              <a:t>How do openness and optimism relate to feelings of belonging to Korean and White referent groups?</a:t>
            </a:r>
          </a:p>
          <a:p>
            <a:pPr marL="95235" indent="-95235">
              <a:spcBef>
                <a:spcPts val="0"/>
              </a:spcBef>
              <a:buFont typeface="+mj-lt"/>
              <a:buAutoNum type="arabicPeriod"/>
            </a:pPr>
            <a:r>
              <a:rPr lang="en-US" sz="700" dirty="0"/>
              <a:t>How do self-reflection and optimism relate to feelings of belonging to Koreans and Whites</a:t>
            </a:r>
            <a:r>
              <a:rPr lang="en-US" sz="700" dirty="0"/>
              <a:t>?</a:t>
            </a:r>
            <a:endParaRPr lang="en-US" sz="700" dirty="0"/>
          </a:p>
        </p:txBody>
      </p:sp>
      <p:sp>
        <p:nvSpPr>
          <p:cNvPr id="21" name="Text Box 61"/>
          <p:cNvSpPr txBox="1">
            <a:spLocks noChangeArrowheads="1"/>
          </p:cNvSpPr>
          <p:nvPr/>
        </p:nvSpPr>
        <p:spPr bwMode="auto">
          <a:xfrm>
            <a:off x="37010" y="2312203"/>
            <a:ext cx="2367250" cy="157731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9047" tIns="9523" rIns="19047" bIns="9523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B w="57150" h="38100" prst="hardEdge"/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n>
                  <a:solidFill>
                    <a:schemeClr val="tx1"/>
                  </a:solidFill>
                </a:ln>
              </a:rPr>
              <a:t>Research Questions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85932" y="1025106"/>
            <a:ext cx="3559620" cy="14234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800" b="1" u="sng" dirty="0"/>
              <a:t>Simple </a:t>
            </a:r>
            <a:r>
              <a:rPr lang="en-US" sz="800" b="1" u="sng" dirty="0"/>
              <a:t>correlations</a:t>
            </a:r>
            <a:endParaRPr lang="en-US" sz="800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240993"/>
              </p:ext>
            </p:extLst>
          </p:nvPr>
        </p:nvGraphicFramePr>
        <p:xfrm>
          <a:off x="4365429" y="1230246"/>
          <a:ext cx="2400680" cy="101953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30985"/>
                <a:gridCol w="475361"/>
                <a:gridCol w="540778"/>
                <a:gridCol w="453556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Internal Attributes</a:t>
                      </a:r>
                    </a:p>
                  </a:txBody>
                  <a:tcPr marL="14288" marR="14288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Belonging to Koreans</a:t>
                      </a: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Belonging </a:t>
                      </a: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to Whites</a:t>
                      </a: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General Belonging</a:t>
                      </a: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Personality traits</a:t>
                      </a:r>
                    </a:p>
                  </a:txBody>
                  <a:tcPr marL="14288" marR="14288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   Extraversion</a:t>
                      </a: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.48***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   Agreeableness</a:t>
                      </a: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24*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   Conscientiousness </a:t>
                      </a: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   Emotional Stability</a:t>
                      </a: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 .32**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   Openness</a:t>
                      </a: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  </a:t>
                      </a: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.34***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</a:tr>
              <a:tr h="339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Optimism </a:t>
                      </a: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   .</a:t>
                      </a: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43***</a:t>
                      </a: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</a:tr>
              <a:tr h="330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>
                    <a:solidFill>
                      <a:schemeClr val="bg1"/>
                    </a:solidFill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Self-reflection</a:t>
                      </a:r>
                    </a:p>
                  </a:txBody>
                  <a:tcPr marL="14288" marR="14288" marT="0" marB="0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</a:p>
                  </a:txBody>
                  <a:tcPr marL="14288" marR="14288" marT="0" marB="0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-.21*</a:t>
                      </a:r>
                    </a:p>
                  </a:txBody>
                  <a:tcPr marL="14288" marR="14288" marT="0" marB="0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ns</a:t>
                      </a:r>
                      <a:endParaRPr lang="en-US" sz="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14288" marR="14288" marT="0" marB="0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567136" y="2609577"/>
            <a:ext cx="4092605" cy="66556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700" b="1" i="1" dirty="0"/>
              <a:t>Does </a:t>
            </a:r>
            <a:r>
              <a:rPr lang="en-US" sz="700" b="1" i="1" dirty="0"/>
              <a:t>optimism moderate the relationship between openness and belonging to Koreans?</a:t>
            </a:r>
            <a:endParaRPr lang="en-US" sz="700" dirty="0"/>
          </a:p>
          <a:p>
            <a:r>
              <a:rPr lang="en-US" sz="700" dirty="0"/>
              <a:t>The overall model was significant, </a:t>
            </a:r>
            <a:r>
              <a:rPr lang="en-US" sz="700" i="1" dirty="0"/>
              <a:t>F</a:t>
            </a:r>
            <a:r>
              <a:rPr lang="en-US" sz="700" dirty="0"/>
              <a:t>(3, 106)= 3.284, </a:t>
            </a:r>
            <a:r>
              <a:rPr lang="en-US" sz="700" i="1" dirty="0" err="1"/>
              <a:t>p</a:t>
            </a:r>
            <a:r>
              <a:rPr lang="en-US" sz="700" dirty="0"/>
              <a:t> = .024. The interaction between openness and optimism accounted for a significant proportion of the variance in belonging to Koreans, adjusted </a:t>
            </a:r>
            <a:r>
              <a:rPr lang="en-US" sz="700" i="1" dirty="0"/>
              <a:t>R</a:t>
            </a:r>
            <a:r>
              <a:rPr lang="en-US" sz="700" i="1" baseline="30000" dirty="0"/>
              <a:t>2</a:t>
            </a:r>
            <a:r>
              <a:rPr lang="en-US" sz="700" dirty="0"/>
              <a:t>= .059, </a:t>
            </a:r>
            <a:r>
              <a:rPr lang="en-US" sz="700" i="1" dirty="0" err="1"/>
              <a:t>b</a:t>
            </a:r>
            <a:r>
              <a:rPr lang="en-US" sz="700" dirty="0"/>
              <a:t> = .320, </a:t>
            </a:r>
            <a:r>
              <a:rPr lang="en-US" sz="700" i="1" dirty="0" err="1"/>
              <a:t>SEb</a:t>
            </a:r>
            <a:r>
              <a:rPr lang="en-US" sz="700" dirty="0"/>
              <a:t> = .143, </a:t>
            </a:r>
            <a:r>
              <a:rPr lang="en-US" sz="700" i="1" dirty="0"/>
              <a:t>t</a:t>
            </a:r>
            <a:r>
              <a:rPr lang="en-US" sz="700" dirty="0"/>
              <a:t>(109) = 2.24, </a:t>
            </a:r>
            <a:r>
              <a:rPr lang="en-US" sz="700" i="1" dirty="0" err="1"/>
              <a:t>p</a:t>
            </a:r>
            <a:r>
              <a:rPr lang="en-US" sz="700" dirty="0"/>
              <a:t> = .027. For more optimistic </a:t>
            </a:r>
            <a:r>
              <a:rPr lang="en-US" sz="700" dirty="0" err="1"/>
              <a:t>KTAs</a:t>
            </a:r>
            <a:r>
              <a:rPr lang="en-US" sz="700" dirty="0"/>
              <a:t>, higher openness was related to a greater sense of belonging to Koreans. </a:t>
            </a:r>
            <a:r>
              <a:rPr lang="en-US" sz="700" dirty="0"/>
              <a:t>However, there was no relationship between openness and belonging to Koreans for less optimistic </a:t>
            </a:r>
            <a:r>
              <a:rPr lang="en-US" sz="700" dirty="0" smtClean="0"/>
              <a:t> KTAs </a:t>
            </a:r>
            <a:r>
              <a:rPr lang="en-US" sz="700" dirty="0"/>
              <a:t>(see figure below). </a:t>
            </a:r>
            <a:endParaRPr lang="en-US" sz="700" dirty="0"/>
          </a:p>
        </p:txBody>
      </p:sp>
      <p:sp>
        <p:nvSpPr>
          <p:cNvPr id="30" name="TextBox 29"/>
          <p:cNvSpPr txBox="1"/>
          <p:nvPr/>
        </p:nvSpPr>
        <p:spPr>
          <a:xfrm>
            <a:off x="2551100" y="4614160"/>
            <a:ext cx="4133840" cy="66556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700" b="1" i="1" dirty="0"/>
              <a:t>Does optimism moderate the relationship between self-reflection and belonging to Whites?</a:t>
            </a:r>
            <a:endParaRPr lang="en-US" sz="700" dirty="0"/>
          </a:p>
          <a:p>
            <a:r>
              <a:rPr lang="en-US" sz="700" dirty="0"/>
              <a:t>The overall model was significant, </a:t>
            </a:r>
            <a:r>
              <a:rPr lang="en-US" sz="700" i="1" dirty="0"/>
              <a:t>F</a:t>
            </a:r>
            <a:r>
              <a:rPr lang="en-US" sz="700" dirty="0"/>
              <a:t>(3, 107)= 4.821, </a:t>
            </a:r>
            <a:r>
              <a:rPr lang="en-US" sz="700" i="1" dirty="0" err="1"/>
              <a:t>p</a:t>
            </a:r>
            <a:r>
              <a:rPr lang="en-US" sz="700" dirty="0"/>
              <a:t> = .003. The interaction between openness and optimism accounted for a significant proportion of the variance in belonging to Whites, adjusted </a:t>
            </a:r>
            <a:r>
              <a:rPr lang="en-US" sz="700" i="1" dirty="0"/>
              <a:t>R</a:t>
            </a:r>
            <a:r>
              <a:rPr lang="en-US" sz="700" i="1" baseline="30000" dirty="0"/>
              <a:t>2</a:t>
            </a:r>
            <a:r>
              <a:rPr lang="en-US" sz="700" i="1" dirty="0"/>
              <a:t> </a:t>
            </a:r>
            <a:r>
              <a:rPr lang="en-US" sz="700" dirty="0"/>
              <a:t>=.094,</a:t>
            </a:r>
            <a:r>
              <a:rPr lang="en-US" sz="700" i="1" baseline="30000" dirty="0"/>
              <a:t> </a:t>
            </a:r>
            <a:r>
              <a:rPr lang="en-US" sz="700" i="1" dirty="0" err="1"/>
              <a:t>b</a:t>
            </a:r>
            <a:r>
              <a:rPr lang="en-US" sz="700" dirty="0"/>
              <a:t> = .573, </a:t>
            </a:r>
            <a:r>
              <a:rPr lang="en-US" sz="700" i="1" dirty="0" err="1"/>
              <a:t>SEb</a:t>
            </a:r>
            <a:r>
              <a:rPr lang="en-US" sz="700" dirty="0"/>
              <a:t> = .242, </a:t>
            </a:r>
            <a:r>
              <a:rPr lang="en-US" sz="700" i="1" dirty="0"/>
              <a:t>t</a:t>
            </a:r>
            <a:r>
              <a:rPr lang="en-US" sz="700" dirty="0"/>
              <a:t>(110) = 2.37, </a:t>
            </a:r>
            <a:r>
              <a:rPr lang="en-US" sz="700" i="1" dirty="0" err="1"/>
              <a:t>p</a:t>
            </a:r>
            <a:r>
              <a:rPr lang="en-US" sz="700" dirty="0"/>
              <a:t> = .020. </a:t>
            </a:r>
            <a:r>
              <a:rPr lang="en-US" sz="700" dirty="0"/>
              <a:t>For highly optimistic KTAs, there was no relationship between self-reflection and belonging to Whites. </a:t>
            </a:r>
            <a:r>
              <a:rPr lang="en-US" sz="700" dirty="0"/>
              <a:t>However, for less optimistic participants, greater self-reflection was related to a lower sense of belonging to Whites  </a:t>
            </a:r>
            <a:r>
              <a:rPr lang="en-US" sz="700" dirty="0"/>
              <a:t>(see</a:t>
            </a:r>
            <a:r>
              <a:rPr lang="en-US" sz="700" dirty="0"/>
              <a:t> figure below)</a:t>
            </a:r>
            <a:r>
              <a:rPr lang="en-US" sz="700" dirty="0"/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15010" y="6566841"/>
            <a:ext cx="4144731" cy="23467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en-US" sz="700" b="1" dirty="0"/>
              <a:t>Optimism did not moderate the relationship between openness and belonging to Whites; nor did it moderate the relationship between self-reflection and belonging to Koreans.</a:t>
            </a:r>
            <a:r>
              <a:rPr lang="en-US" sz="700" b="1" dirty="0"/>
              <a:t> </a:t>
            </a:r>
            <a:endParaRPr lang="en-US" sz="7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992775" y="2459660"/>
            <a:ext cx="3175000" cy="14234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800" b="1" u="sng" dirty="0"/>
              <a:t>Moderation analyses</a:t>
            </a:r>
            <a:endParaRPr lang="en-US" sz="800" u="sng" dirty="0"/>
          </a:p>
        </p:txBody>
      </p:sp>
      <p:sp>
        <p:nvSpPr>
          <p:cNvPr id="34" name="Rectangle 33"/>
          <p:cNvSpPr/>
          <p:nvPr/>
        </p:nvSpPr>
        <p:spPr>
          <a:xfrm>
            <a:off x="4419511" y="2286127"/>
            <a:ext cx="888721" cy="96180"/>
          </a:xfrm>
          <a:prstGeom prst="rect">
            <a:avLst/>
          </a:prstGeom>
        </p:spPr>
        <p:txBody>
          <a:bodyPr wrap="none" lIns="19047" tIns="9523" rIns="19047" bIns="95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</a:rPr>
              <a:t>*</a:t>
            </a:r>
            <a:r>
              <a:rPr lang="en-US" i="1" dirty="0" err="1">
                <a:solidFill>
                  <a:schemeClr val="dk1"/>
                </a:solidFill>
              </a:rPr>
              <a:t>p</a:t>
            </a:r>
            <a:r>
              <a:rPr lang="en-US" dirty="0">
                <a:solidFill>
                  <a:schemeClr val="dk1"/>
                </a:solidFill>
              </a:rPr>
              <a:t> &lt; .05. **</a:t>
            </a:r>
            <a:r>
              <a:rPr lang="en-US" i="1" dirty="0" err="1">
                <a:solidFill>
                  <a:schemeClr val="dk1"/>
                </a:solidFill>
              </a:rPr>
              <a:t>p</a:t>
            </a:r>
            <a:r>
              <a:rPr lang="en-US" dirty="0">
                <a:solidFill>
                  <a:schemeClr val="dk1"/>
                </a:solidFill>
              </a:rPr>
              <a:t> &lt; .01. ***</a:t>
            </a:r>
            <a:r>
              <a:rPr lang="en-US" i="1" dirty="0" err="1">
                <a:solidFill>
                  <a:schemeClr val="dk1"/>
                </a:solidFill>
              </a:rPr>
              <a:t>p</a:t>
            </a:r>
            <a:r>
              <a:rPr lang="en-US" i="1" dirty="0">
                <a:solidFill>
                  <a:schemeClr val="dk1"/>
                </a:solidFill>
              </a:rPr>
              <a:t> </a:t>
            </a:r>
            <a:r>
              <a:rPr lang="en-US" dirty="0">
                <a:solidFill>
                  <a:schemeClr val="dk1"/>
                </a:solidFill>
              </a:rPr>
              <a:t>&lt; .001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33094" y="1421981"/>
            <a:ext cx="1486459" cy="66556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en-US" sz="700" dirty="0"/>
              <a:t>The </a:t>
            </a:r>
            <a:r>
              <a:rPr lang="en-US" sz="700" dirty="0"/>
              <a:t>majority of internal attributes were linked with a general sense of belonging, but not with</a:t>
            </a:r>
            <a:r>
              <a:rPr lang="en-US" sz="700" dirty="0"/>
              <a:t> belonging to </a:t>
            </a:r>
            <a:r>
              <a:rPr lang="en-US" sz="700" dirty="0"/>
              <a:t>Koreans and Whites specifically (see</a:t>
            </a:r>
            <a:r>
              <a:rPr lang="en-US" sz="700" dirty="0"/>
              <a:t> </a:t>
            </a:r>
            <a:r>
              <a:rPr lang="en-US" sz="700" dirty="0"/>
              <a:t>t</a:t>
            </a:r>
            <a:r>
              <a:rPr lang="en-US" sz="700" dirty="0"/>
              <a:t>able)</a:t>
            </a:r>
            <a:r>
              <a:rPr lang="en-US" sz="700" dirty="0"/>
              <a:t>. </a:t>
            </a:r>
          </a:p>
          <a:p>
            <a:endParaRPr lang="en-US" sz="700" dirty="0"/>
          </a:p>
        </p:txBody>
      </p:sp>
      <p:graphicFrame>
        <p:nvGraphicFramePr>
          <p:cNvPr id="2074" name="Object 26"/>
          <p:cNvGraphicFramePr>
            <a:graphicFrameLocks noChangeAspect="1"/>
          </p:cNvGraphicFramePr>
          <p:nvPr/>
        </p:nvGraphicFramePr>
        <p:xfrm>
          <a:off x="163050" y="209653"/>
          <a:ext cx="1039385" cy="420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Acrobat Document" r:id="rId4" imgW="4334480" imgH="1924319" progId="">
                  <p:embed/>
                </p:oleObj>
              </mc:Choice>
              <mc:Fallback>
                <p:oleObj name="Acrobat Document" r:id="rId4" imgW="4334480" imgH="1924319" progId="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50" y="209653"/>
                        <a:ext cx="1039385" cy="4202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6" name="Object 28"/>
          <p:cNvGraphicFramePr>
            <a:graphicFrameLocks noChangeAspect="1"/>
          </p:cNvGraphicFramePr>
          <p:nvPr/>
        </p:nvGraphicFramePr>
        <p:xfrm>
          <a:off x="7842623" y="241432"/>
          <a:ext cx="1039482" cy="420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Acrobat Document" r:id="rId6" imgW="4334480" imgH="1924319" progId="">
                  <p:embed/>
                </p:oleObj>
              </mc:Choice>
              <mc:Fallback>
                <p:oleObj name="Acrobat Document" r:id="rId6" imgW="4334480" imgH="1924319" progId="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2623" y="241432"/>
                        <a:ext cx="1039482" cy="4203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3167" y="3281252"/>
            <a:ext cx="2737376" cy="1230111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76914" y="5307702"/>
            <a:ext cx="2717298" cy="119093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1066</Words>
  <Application>Microsoft Office PowerPoint</Application>
  <PresentationFormat>Letter Paper (8.5x11 in)</PresentationFormat>
  <Paragraphs>92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Default Design</vt:lpstr>
      <vt:lpstr>Acrobat Document</vt:lpstr>
      <vt:lpstr>Internal Attributes and Sense of Belonging:  The Moderating Role of Optimism in Korean Transracial Adoptees  Danielle E. Godon &amp; Patricia G. Ramsey </vt:lpstr>
    </vt:vector>
  </TitlesOfParts>
  <Company>Graphicsland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to make a scientific poster</dc:title>
  <dc:subject>How To Make A Scientific Poster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Danielle E Godon</cp:lastModifiedBy>
  <cp:revision>151</cp:revision>
  <dcterms:created xsi:type="dcterms:W3CDTF">2013-03-26T15:08:18Z</dcterms:created>
  <dcterms:modified xsi:type="dcterms:W3CDTF">2013-04-08T23:42:57Z</dcterms:modified>
  <cp:category>templates for scientific poster</cp:category>
</cp:coreProperties>
</file>