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32918400" cy="21945600"/>
  <p:notesSz cx="7004050" cy="9283700"/>
  <p:defaultTextStyle>
    <a:defPPr>
      <a:defRPr lang="en-US"/>
    </a:defPPr>
    <a:lvl1pPr algn="l" rtl="0" fontAlgn="base">
      <a:spcBef>
        <a:spcPct val="0"/>
      </a:spcBef>
      <a:spcAft>
        <a:spcPct val="0"/>
      </a:spcAft>
      <a:defRPr sz="2200" kern="1200">
        <a:solidFill>
          <a:schemeClr val="tx1"/>
        </a:solidFill>
        <a:latin typeface="Arial" charset="0"/>
        <a:ea typeface="+mn-ea"/>
        <a:cs typeface="+mn-cs"/>
      </a:defRPr>
    </a:lvl1pPr>
    <a:lvl2pPr marL="457200" algn="l" rtl="0" fontAlgn="base">
      <a:spcBef>
        <a:spcPct val="0"/>
      </a:spcBef>
      <a:spcAft>
        <a:spcPct val="0"/>
      </a:spcAft>
      <a:defRPr sz="2200" kern="1200">
        <a:solidFill>
          <a:schemeClr val="tx1"/>
        </a:solidFill>
        <a:latin typeface="Arial" charset="0"/>
        <a:ea typeface="+mn-ea"/>
        <a:cs typeface="+mn-cs"/>
      </a:defRPr>
    </a:lvl2pPr>
    <a:lvl3pPr marL="914400" algn="l" rtl="0" fontAlgn="base">
      <a:spcBef>
        <a:spcPct val="0"/>
      </a:spcBef>
      <a:spcAft>
        <a:spcPct val="0"/>
      </a:spcAft>
      <a:defRPr sz="2200" kern="1200">
        <a:solidFill>
          <a:schemeClr val="tx1"/>
        </a:solidFill>
        <a:latin typeface="Arial" charset="0"/>
        <a:ea typeface="+mn-ea"/>
        <a:cs typeface="+mn-cs"/>
      </a:defRPr>
    </a:lvl3pPr>
    <a:lvl4pPr marL="1371600" algn="l" rtl="0" fontAlgn="base">
      <a:spcBef>
        <a:spcPct val="0"/>
      </a:spcBef>
      <a:spcAft>
        <a:spcPct val="0"/>
      </a:spcAft>
      <a:defRPr sz="2200" kern="1200">
        <a:solidFill>
          <a:schemeClr val="tx1"/>
        </a:solidFill>
        <a:latin typeface="Arial" charset="0"/>
        <a:ea typeface="+mn-ea"/>
        <a:cs typeface="+mn-cs"/>
      </a:defRPr>
    </a:lvl4pPr>
    <a:lvl5pPr marL="1828800" algn="l" rtl="0" fontAlgn="base">
      <a:spcBef>
        <a:spcPct val="0"/>
      </a:spcBef>
      <a:spcAft>
        <a:spcPct val="0"/>
      </a:spcAft>
      <a:defRPr sz="2200" kern="1200">
        <a:solidFill>
          <a:schemeClr val="tx1"/>
        </a:solidFill>
        <a:latin typeface="Arial" charset="0"/>
        <a:ea typeface="+mn-ea"/>
        <a:cs typeface="+mn-cs"/>
      </a:defRPr>
    </a:lvl5pPr>
    <a:lvl6pPr marL="2286000" algn="l" defTabSz="914400" rtl="0" eaLnBrk="1" latinLnBrk="0" hangingPunct="1">
      <a:defRPr sz="2200" kern="1200">
        <a:solidFill>
          <a:schemeClr val="tx1"/>
        </a:solidFill>
        <a:latin typeface="Arial" charset="0"/>
        <a:ea typeface="+mn-ea"/>
        <a:cs typeface="+mn-cs"/>
      </a:defRPr>
    </a:lvl6pPr>
    <a:lvl7pPr marL="2743200" algn="l" defTabSz="914400" rtl="0" eaLnBrk="1" latinLnBrk="0" hangingPunct="1">
      <a:defRPr sz="2200" kern="1200">
        <a:solidFill>
          <a:schemeClr val="tx1"/>
        </a:solidFill>
        <a:latin typeface="Arial" charset="0"/>
        <a:ea typeface="+mn-ea"/>
        <a:cs typeface="+mn-cs"/>
      </a:defRPr>
    </a:lvl7pPr>
    <a:lvl8pPr marL="3200400" algn="l" defTabSz="914400" rtl="0" eaLnBrk="1" latinLnBrk="0" hangingPunct="1">
      <a:defRPr sz="2200" kern="1200">
        <a:solidFill>
          <a:schemeClr val="tx1"/>
        </a:solidFill>
        <a:latin typeface="Arial" charset="0"/>
        <a:ea typeface="+mn-ea"/>
        <a:cs typeface="+mn-cs"/>
      </a:defRPr>
    </a:lvl8pPr>
    <a:lvl9pPr marL="3657600" algn="l" defTabSz="914400" rtl="0" eaLnBrk="1" latinLnBrk="0" hangingPunct="1">
      <a:defRPr sz="22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6912">
          <p15:clr>
            <a:srgbClr val="A4A3A4"/>
          </p15:clr>
        </p15:guide>
        <p15:guide id="2" pos="10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3C4"/>
    <a:srgbClr val="0066FF"/>
    <a:srgbClr val="6699FF"/>
    <a:srgbClr val="3399FF"/>
    <a:srgbClr val="C0C0C0"/>
    <a:srgbClr val="003A74"/>
    <a:srgbClr val="FFFF99"/>
    <a:srgbClr val="366E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1698" autoAdjust="0"/>
    <p:restoredTop sz="94676" autoAdjust="0"/>
  </p:normalViewPr>
  <p:slideViewPr>
    <p:cSldViewPr>
      <p:cViewPr>
        <p:scale>
          <a:sx n="25" d="100"/>
          <a:sy n="25" d="100"/>
        </p:scale>
        <p:origin x="1651" y="202"/>
      </p:cViewPr>
      <p:guideLst>
        <p:guide orient="horz" pos="6912"/>
        <p:guide pos="1036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Instructions"/>
          <p:cNvSpPr/>
          <p:nvPr userDrawn="1"/>
        </p:nvSpPr>
        <p:spPr>
          <a:xfrm>
            <a:off x="-7680960" y="0"/>
            <a:ext cx="7132320" cy="21945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2428" tIns="122428" rIns="122428" bIns="122428"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1286"/>
              </a:spcAft>
            </a:pPr>
            <a:r>
              <a:rPr lang="en-US" sz="4700" dirty="0">
                <a:solidFill>
                  <a:srgbClr val="7F7F7F"/>
                </a:solidFill>
                <a:latin typeface="Calibri" pitchFamily="34" charset="0"/>
                <a:cs typeface="Calibri" panose="020F0502020204030204" pitchFamily="34" charset="0"/>
              </a:rPr>
              <a:t>Poster Print Size:</a:t>
            </a:r>
            <a:endParaRPr sz="4700" dirty="0">
              <a:solidFill>
                <a:srgbClr val="7F7F7F"/>
              </a:solidFill>
              <a:latin typeface="Calibri" pitchFamily="34" charset="0"/>
              <a:cs typeface="Calibri" panose="020F0502020204030204" pitchFamily="34" charset="0"/>
            </a:endParaRPr>
          </a:p>
          <a:p>
            <a:pPr lvl="0">
              <a:spcBef>
                <a:spcPts val="0"/>
              </a:spcBef>
              <a:spcAft>
                <a:spcPts val="1286"/>
              </a:spcAft>
            </a:pPr>
            <a:r>
              <a:rPr lang="en-US" sz="3300" dirty="0">
                <a:solidFill>
                  <a:srgbClr val="7F7F7F"/>
                </a:solidFill>
                <a:latin typeface="Calibri" pitchFamily="34" charset="0"/>
                <a:cs typeface="Calibri" panose="020F0502020204030204" pitchFamily="34" charset="0"/>
              </a:rPr>
              <a:t>This poster template is 24” high by 36” wide. It can be used to print any poster with a 2:3 aspect ratio including 36x54 and 48x72.</a:t>
            </a:r>
          </a:p>
          <a:p>
            <a:pPr lvl="0">
              <a:spcBef>
                <a:spcPts val="0"/>
              </a:spcBef>
              <a:spcAft>
                <a:spcPts val="1286"/>
              </a:spcAft>
            </a:pPr>
            <a:r>
              <a:rPr lang="en-US" sz="4700" dirty="0">
                <a:solidFill>
                  <a:srgbClr val="7F7F7F"/>
                </a:solidFill>
                <a:latin typeface="Calibri" pitchFamily="34" charset="0"/>
                <a:cs typeface="Calibri" panose="020F0502020204030204" pitchFamily="34" charset="0"/>
              </a:rPr>
              <a:t>Placeholders</a:t>
            </a:r>
            <a:r>
              <a:rPr sz="4700" dirty="0">
                <a:solidFill>
                  <a:srgbClr val="7F7F7F"/>
                </a:solidFill>
                <a:latin typeface="Calibri" pitchFamily="34" charset="0"/>
                <a:cs typeface="Calibri" panose="020F0502020204030204" pitchFamily="34" charset="0"/>
              </a:rPr>
              <a:t>:</a:t>
            </a:r>
          </a:p>
          <a:p>
            <a:pPr lvl="0">
              <a:spcBef>
                <a:spcPts val="0"/>
              </a:spcBef>
              <a:spcAft>
                <a:spcPts val="1286"/>
              </a:spcAft>
            </a:pPr>
            <a:r>
              <a:rPr sz="3300" dirty="0">
                <a:solidFill>
                  <a:srgbClr val="7F7F7F"/>
                </a:solidFill>
                <a:latin typeface="Calibri" pitchFamily="34" charset="0"/>
                <a:cs typeface="Calibri" panose="020F0502020204030204" pitchFamily="34" charset="0"/>
              </a:rPr>
              <a:t>The </a:t>
            </a:r>
            <a:r>
              <a:rPr lang="en-US" sz="3300" dirty="0">
                <a:solidFill>
                  <a:srgbClr val="7F7F7F"/>
                </a:solidFill>
                <a:latin typeface="Calibri" pitchFamily="34" charset="0"/>
                <a:cs typeface="Calibri" panose="020F0502020204030204" pitchFamily="34" charset="0"/>
              </a:rPr>
              <a:t>various elements included</a:t>
            </a:r>
            <a:r>
              <a:rPr sz="3300" dirty="0">
                <a:solidFill>
                  <a:srgbClr val="7F7F7F"/>
                </a:solidFill>
                <a:latin typeface="Calibri" pitchFamily="34" charset="0"/>
                <a:cs typeface="Calibri" panose="020F0502020204030204" pitchFamily="34" charset="0"/>
              </a:rPr>
              <a:t> in this </a:t>
            </a:r>
            <a:r>
              <a:rPr lang="en-US" sz="3300" dirty="0">
                <a:solidFill>
                  <a:srgbClr val="7F7F7F"/>
                </a:solidFill>
                <a:latin typeface="Calibri" pitchFamily="34" charset="0"/>
                <a:cs typeface="Calibri" panose="020F0502020204030204" pitchFamily="34" charset="0"/>
              </a:rPr>
              <a:t>poster are ones</a:t>
            </a:r>
            <a:r>
              <a:rPr lang="en-US" sz="3300" baseline="0" dirty="0">
                <a:solidFill>
                  <a:srgbClr val="7F7F7F"/>
                </a:solidFill>
                <a:latin typeface="Calibri" pitchFamily="34" charset="0"/>
                <a:cs typeface="Calibri" panose="020F0502020204030204" pitchFamily="34" charset="0"/>
              </a:rPr>
              <a:t> we often see in medical, research, and scientific posters.</a:t>
            </a:r>
            <a:r>
              <a:rPr sz="3300" dirty="0">
                <a:solidFill>
                  <a:srgbClr val="7F7F7F"/>
                </a:solidFill>
                <a:latin typeface="Calibri" pitchFamily="34" charset="0"/>
                <a:cs typeface="Calibri" panose="020F0502020204030204" pitchFamily="34" charset="0"/>
              </a:rPr>
              <a:t> </a:t>
            </a:r>
            <a:r>
              <a:rPr lang="en-US" sz="3300" dirty="0">
                <a:solidFill>
                  <a:srgbClr val="7F7F7F"/>
                </a:solidFill>
                <a:latin typeface="Calibri" pitchFamily="34" charset="0"/>
                <a:cs typeface="Calibri" panose="020F0502020204030204" pitchFamily="34" charset="0"/>
              </a:rPr>
              <a:t>Feel</a:t>
            </a:r>
            <a:r>
              <a:rPr lang="en-US" sz="3300" baseline="0" dirty="0">
                <a:solidFill>
                  <a:srgbClr val="7F7F7F"/>
                </a:solidFill>
                <a:latin typeface="Calibri" pitchFamily="34" charset="0"/>
                <a:cs typeface="Calibri" panose="020F0502020204030204" pitchFamily="34" charset="0"/>
              </a:rPr>
              <a:t> free to edit, move,  add, and delete items, or change the layout to suit your needs. Always check with your conference organizer for specific requirements.</a:t>
            </a:r>
          </a:p>
          <a:p>
            <a:pPr lvl="0">
              <a:spcBef>
                <a:spcPts val="0"/>
              </a:spcBef>
              <a:spcAft>
                <a:spcPts val="1286"/>
              </a:spcAft>
            </a:pPr>
            <a:r>
              <a:rPr lang="en-US" sz="4700" dirty="0">
                <a:solidFill>
                  <a:srgbClr val="7F7F7F"/>
                </a:solidFill>
                <a:latin typeface="Calibri" pitchFamily="34" charset="0"/>
                <a:cs typeface="Calibri" panose="020F0502020204030204" pitchFamily="34" charset="0"/>
              </a:rPr>
              <a:t>Image</a:t>
            </a:r>
            <a:r>
              <a:rPr lang="en-US" sz="4700" baseline="0" dirty="0">
                <a:solidFill>
                  <a:srgbClr val="7F7F7F"/>
                </a:solidFill>
                <a:latin typeface="Calibri" pitchFamily="34" charset="0"/>
                <a:cs typeface="Calibri" panose="020F0502020204030204" pitchFamily="34" charset="0"/>
              </a:rPr>
              <a:t> Quality</a:t>
            </a:r>
            <a:r>
              <a:rPr lang="en-US" sz="4700" dirty="0">
                <a:solidFill>
                  <a:srgbClr val="7F7F7F"/>
                </a:solidFill>
                <a:latin typeface="Calibri" pitchFamily="34" charset="0"/>
                <a:cs typeface="Calibri" panose="020F0502020204030204" pitchFamily="34" charset="0"/>
              </a:rPr>
              <a:t>:</a:t>
            </a:r>
          </a:p>
          <a:p>
            <a:pPr lvl="0">
              <a:spcBef>
                <a:spcPts val="0"/>
              </a:spcBef>
              <a:spcAft>
                <a:spcPts val="1286"/>
              </a:spcAft>
            </a:pPr>
            <a:r>
              <a:rPr lang="en-US" sz="3300" dirty="0">
                <a:solidFill>
                  <a:srgbClr val="7F7F7F"/>
                </a:solidFill>
                <a:latin typeface="Calibri" pitchFamily="34" charset="0"/>
                <a:cs typeface="Calibri" panose="020F0502020204030204" pitchFamily="34" charset="0"/>
              </a:rPr>
              <a:t>You can place digital photos or logo art in your poster file by selecting the </a:t>
            </a:r>
            <a:r>
              <a:rPr lang="en-US" sz="3300" b="1" dirty="0">
                <a:solidFill>
                  <a:srgbClr val="7F7F7F"/>
                </a:solidFill>
                <a:latin typeface="Calibri" pitchFamily="34" charset="0"/>
                <a:cs typeface="Calibri" panose="020F0502020204030204" pitchFamily="34" charset="0"/>
              </a:rPr>
              <a:t>Insert, Picture</a:t>
            </a:r>
            <a:r>
              <a:rPr lang="en-US" sz="3300" dirty="0">
                <a:solidFill>
                  <a:srgbClr val="7F7F7F"/>
                </a:solidFill>
                <a:latin typeface="Calibri" pitchFamily="34" charset="0"/>
                <a:cs typeface="Calibri" panose="020F0502020204030204" pitchFamily="34" charset="0"/>
              </a:rPr>
              <a:t> command, or by using standard copy &amp; paste. For best results, all graphic elements should be at least </a:t>
            </a:r>
            <a:r>
              <a:rPr lang="en-US" sz="3300" b="1" dirty="0">
                <a:solidFill>
                  <a:srgbClr val="7F7F7F"/>
                </a:solidFill>
                <a:latin typeface="Calibri" pitchFamily="34" charset="0"/>
                <a:cs typeface="Calibri" panose="020F0502020204030204" pitchFamily="34" charset="0"/>
              </a:rPr>
              <a:t>150-200 pixels per inch in their final printed size</a:t>
            </a:r>
            <a:r>
              <a:rPr lang="en-US" sz="3300" dirty="0">
                <a:solidFill>
                  <a:srgbClr val="7F7F7F"/>
                </a:solidFill>
                <a:latin typeface="Calibri" pitchFamily="34" charset="0"/>
                <a:cs typeface="Calibri" panose="020F0502020204030204" pitchFamily="34" charset="0"/>
              </a:rPr>
              <a:t>. For instance, a 1600 x 1200 pixel</a:t>
            </a:r>
            <a:r>
              <a:rPr lang="en-US" sz="3300" baseline="0" dirty="0">
                <a:solidFill>
                  <a:srgbClr val="7F7F7F"/>
                </a:solidFill>
                <a:latin typeface="Calibri" pitchFamily="34" charset="0"/>
                <a:cs typeface="Calibri" panose="020F0502020204030204" pitchFamily="34" charset="0"/>
              </a:rPr>
              <a:t> photo will usually look fine up to </a:t>
            </a:r>
            <a:r>
              <a:rPr lang="en-US" sz="3300" dirty="0">
                <a:solidFill>
                  <a:srgbClr val="7F7F7F"/>
                </a:solidFill>
                <a:latin typeface="Calibri" pitchFamily="34" charset="0"/>
                <a:cs typeface="Calibri" panose="020F0502020204030204" pitchFamily="34" charset="0"/>
              </a:rPr>
              <a:t>8“-10” wide on your printed poster.</a:t>
            </a:r>
          </a:p>
          <a:p>
            <a:pPr lvl="0">
              <a:spcBef>
                <a:spcPts val="0"/>
              </a:spcBef>
              <a:spcAft>
                <a:spcPts val="1286"/>
              </a:spcAft>
            </a:pPr>
            <a:r>
              <a:rPr lang="en-US" sz="3300" dirty="0">
                <a:solidFill>
                  <a:srgbClr val="7F7F7F"/>
                </a:solidFill>
                <a:latin typeface="Calibri" pitchFamily="34" charset="0"/>
                <a:cs typeface="Calibri" panose="020F0502020204030204" pitchFamily="34" charset="0"/>
              </a:rPr>
              <a:t>To preview the print quality of images, select a magnification of 100% when previewing your poster. This will give you a good idea of what it will look like in print. If you are laying out a large poster and using half-scale dimensions, be sure to preview your graphics at 200% to see them at their final printed size.</a:t>
            </a:r>
          </a:p>
          <a:p>
            <a:pPr lvl="0">
              <a:spcBef>
                <a:spcPts val="0"/>
              </a:spcBef>
              <a:spcAft>
                <a:spcPts val="1286"/>
              </a:spcAft>
            </a:pPr>
            <a:r>
              <a:rPr lang="en-US" sz="3300" dirty="0">
                <a:solidFill>
                  <a:srgbClr val="7F7F7F"/>
                </a:solidFill>
                <a:latin typeface="Calibri" pitchFamily="34" charset="0"/>
                <a:cs typeface="Calibri" panose="020F0502020204030204" pitchFamily="34" charset="0"/>
              </a:rPr>
              <a:t>Please note that graphics from websites (such as the logo on your hospital's or university's home page) will only be 72dpi and not suitable for printing.</a:t>
            </a:r>
          </a:p>
          <a:p>
            <a:pPr lvl="0" algn="ctr">
              <a:spcBef>
                <a:spcPts val="0"/>
              </a:spcBef>
              <a:spcAft>
                <a:spcPts val="1286"/>
              </a:spcAft>
            </a:pPr>
            <a:br>
              <a:rPr lang="en-US" sz="2400" dirty="0">
                <a:solidFill>
                  <a:srgbClr val="7F7F7F"/>
                </a:solidFill>
                <a:latin typeface="Calibri" pitchFamily="34" charset="0"/>
                <a:cs typeface="Calibri" panose="020F0502020204030204" pitchFamily="34" charset="0"/>
              </a:rPr>
            </a:br>
            <a:r>
              <a:rPr lang="en-US" sz="2400" dirty="0">
                <a:solidFill>
                  <a:srgbClr val="7F7F7F"/>
                </a:solidFill>
                <a:latin typeface="Calibri" pitchFamily="34" charset="0"/>
                <a:cs typeface="Calibri" panose="020F0502020204030204" pitchFamily="34" charset="0"/>
              </a:rPr>
              <a:t>[This sidebar area does not print.]</a:t>
            </a:r>
          </a:p>
        </p:txBody>
      </p:sp>
      <p:grpSp>
        <p:nvGrpSpPr>
          <p:cNvPr id="5" name="Group 4"/>
          <p:cNvGrpSpPr/>
          <p:nvPr userDrawn="1"/>
        </p:nvGrpSpPr>
        <p:grpSpPr>
          <a:xfrm>
            <a:off x="33467040" y="0"/>
            <a:ext cx="7132320" cy="21945600"/>
            <a:chOff x="33832800" y="0"/>
            <a:chExt cx="12801600" cy="43891200"/>
          </a:xfrm>
        </p:grpSpPr>
        <p:sp>
          <p:nvSpPr>
            <p:cNvPr id="6" name="Instructions"/>
            <p:cNvSpPr/>
            <p:nvPr userDrawn="1"/>
          </p:nvSpPr>
          <p:spPr>
            <a:xfrm>
              <a:off x="33832800" y="0"/>
              <a:ext cx="12801600" cy="43891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28600" tIns="228600" rIns="228600" bIns="228600"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1286"/>
                </a:spcAft>
              </a:pPr>
              <a:r>
                <a:rPr lang="en-US" sz="4700" dirty="0">
                  <a:solidFill>
                    <a:schemeClr val="bg1">
                      <a:lumMod val="50000"/>
                    </a:schemeClr>
                  </a:solidFill>
                  <a:latin typeface="Calibri" pitchFamily="34" charset="0"/>
                  <a:cs typeface="Calibri" panose="020F0502020204030204" pitchFamily="34" charset="0"/>
                </a:rPr>
                <a:t>Change</a:t>
              </a:r>
              <a:r>
                <a:rPr lang="en-US" sz="4700" baseline="0" dirty="0">
                  <a:solidFill>
                    <a:schemeClr val="bg1">
                      <a:lumMod val="50000"/>
                    </a:schemeClr>
                  </a:solidFill>
                  <a:latin typeface="Calibri" pitchFamily="34" charset="0"/>
                  <a:cs typeface="Calibri" panose="020F0502020204030204" pitchFamily="34" charset="0"/>
                </a:rPr>
                <a:t> Color Theme</a:t>
              </a:r>
              <a:r>
                <a:rPr lang="en-US" sz="4700" dirty="0">
                  <a:solidFill>
                    <a:schemeClr val="bg1">
                      <a:lumMod val="50000"/>
                    </a:schemeClr>
                  </a:solidFill>
                  <a:latin typeface="Calibri" pitchFamily="34" charset="0"/>
                  <a:cs typeface="Calibri" panose="020F0502020204030204" pitchFamily="34" charset="0"/>
                </a:rPr>
                <a:t>:</a:t>
              </a:r>
              <a:endParaRPr sz="4700" dirty="0">
                <a:solidFill>
                  <a:schemeClr val="bg1">
                    <a:lumMod val="50000"/>
                  </a:schemeClr>
                </a:solidFill>
                <a:latin typeface="Calibri" pitchFamily="34" charset="0"/>
                <a:cs typeface="Calibri" panose="020F0502020204030204" pitchFamily="34" charset="0"/>
              </a:endParaRPr>
            </a:p>
            <a:p>
              <a:pPr lvl="0">
                <a:spcBef>
                  <a:spcPts val="0"/>
                </a:spcBef>
                <a:spcAft>
                  <a:spcPts val="1286"/>
                </a:spcAft>
              </a:pPr>
              <a:r>
                <a:rPr lang="en-US" sz="3300" dirty="0">
                  <a:solidFill>
                    <a:schemeClr val="bg1">
                      <a:lumMod val="50000"/>
                    </a:schemeClr>
                  </a:solidFill>
                  <a:latin typeface="Calibri" pitchFamily="34" charset="0"/>
                  <a:cs typeface="Calibri" panose="020F0502020204030204" pitchFamily="34" charset="0"/>
                </a:rPr>
                <a:t>This template is designed to use the built-in color themes in</a:t>
              </a:r>
              <a:r>
                <a:rPr lang="en-US" sz="3300" baseline="0" dirty="0">
                  <a:solidFill>
                    <a:schemeClr val="bg1">
                      <a:lumMod val="50000"/>
                    </a:schemeClr>
                  </a:solidFill>
                  <a:latin typeface="Calibri" pitchFamily="34" charset="0"/>
                  <a:cs typeface="Calibri" panose="020F0502020204030204" pitchFamily="34" charset="0"/>
                </a:rPr>
                <a:t> the newer versions of PowerPoint.</a:t>
              </a:r>
            </a:p>
            <a:p>
              <a:pPr lvl="0">
                <a:spcBef>
                  <a:spcPts val="0"/>
                </a:spcBef>
                <a:spcAft>
                  <a:spcPts val="1286"/>
                </a:spcAft>
              </a:pPr>
              <a:r>
                <a:rPr lang="en-US" sz="3300" baseline="0" dirty="0">
                  <a:solidFill>
                    <a:schemeClr val="bg1">
                      <a:lumMod val="50000"/>
                    </a:schemeClr>
                  </a:solidFill>
                  <a:latin typeface="Calibri" pitchFamily="34" charset="0"/>
                  <a:cs typeface="Calibri" panose="020F0502020204030204" pitchFamily="34" charset="0"/>
                </a:rPr>
                <a:t>To change the color theme, select the </a:t>
              </a:r>
              <a:r>
                <a:rPr lang="en-US" sz="3300" b="1" baseline="0" dirty="0">
                  <a:solidFill>
                    <a:schemeClr val="bg1">
                      <a:lumMod val="50000"/>
                    </a:schemeClr>
                  </a:solidFill>
                  <a:latin typeface="Calibri" pitchFamily="34" charset="0"/>
                  <a:cs typeface="Calibri" panose="020F0502020204030204" pitchFamily="34" charset="0"/>
                </a:rPr>
                <a:t>Design</a:t>
              </a:r>
              <a:r>
                <a:rPr lang="en-US" sz="3300" baseline="0" dirty="0">
                  <a:solidFill>
                    <a:schemeClr val="bg1">
                      <a:lumMod val="50000"/>
                    </a:schemeClr>
                  </a:solidFill>
                  <a:latin typeface="Calibri" pitchFamily="34" charset="0"/>
                  <a:cs typeface="Calibri" panose="020F0502020204030204" pitchFamily="34" charset="0"/>
                </a:rPr>
                <a:t> tab, then select the </a:t>
              </a:r>
              <a:r>
                <a:rPr lang="en-US" sz="3300" b="1" baseline="0" dirty="0">
                  <a:solidFill>
                    <a:schemeClr val="bg1">
                      <a:lumMod val="50000"/>
                    </a:schemeClr>
                  </a:solidFill>
                  <a:latin typeface="Calibri" pitchFamily="34" charset="0"/>
                  <a:cs typeface="Calibri" panose="020F0502020204030204" pitchFamily="34" charset="0"/>
                </a:rPr>
                <a:t>Colors</a:t>
              </a:r>
              <a:r>
                <a:rPr lang="en-US" sz="3300" baseline="0" dirty="0">
                  <a:solidFill>
                    <a:schemeClr val="bg1">
                      <a:lumMod val="50000"/>
                    </a:schemeClr>
                  </a:solidFill>
                  <a:latin typeface="Calibri" pitchFamily="34" charset="0"/>
                  <a:cs typeface="Calibri" panose="020F0502020204030204" pitchFamily="34" charset="0"/>
                </a:rPr>
                <a:t> drop-down list.</a:t>
              </a:r>
            </a:p>
            <a:p>
              <a:pPr lvl="0">
                <a:spcBef>
                  <a:spcPts val="0"/>
                </a:spcBef>
                <a:spcAft>
                  <a:spcPts val="1286"/>
                </a:spcAft>
              </a:pPr>
              <a:endParaRPr lang="en-US" sz="48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286"/>
                </a:spcAft>
              </a:pPr>
              <a:endParaRPr lang="en-US" sz="33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286"/>
                </a:spcAft>
              </a:pPr>
              <a:endParaRPr lang="en-US" sz="33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286"/>
                </a:spcAft>
              </a:pPr>
              <a:endParaRPr lang="en-US" sz="33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286"/>
                </a:spcAft>
              </a:pPr>
              <a:endParaRPr lang="en-US" sz="33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286"/>
                </a:spcAft>
              </a:pPr>
              <a:endParaRPr lang="en-US" sz="33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286"/>
                </a:spcAft>
              </a:pPr>
              <a:endParaRPr lang="en-US" sz="33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286"/>
                </a:spcAft>
              </a:pPr>
              <a:endParaRPr lang="en-US" sz="33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286"/>
                </a:spcAft>
              </a:pPr>
              <a:r>
                <a:rPr lang="en-US" sz="3300" baseline="0" dirty="0">
                  <a:solidFill>
                    <a:schemeClr val="bg1">
                      <a:lumMod val="50000"/>
                    </a:schemeClr>
                  </a:solidFill>
                  <a:latin typeface="Calibri" pitchFamily="34" charset="0"/>
                  <a:cs typeface="Calibri" panose="020F0502020204030204" pitchFamily="34" charset="0"/>
                </a:rPr>
                <a:t>The default color theme for this template is “Office”, so you can always return to that after trying some of the alternatives.</a:t>
              </a:r>
            </a:p>
            <a:p>
              <a:pPr lvl="0">
                <a:spcBef>
                  <a:spcPts val="0"/>
                </a:spcBef>
                <a:spcAft>
                  <a:spcPts val="1286"/>
                </a:spcAft>
              </a:pPr>
              <a:r>
                <a:rPr lang="en-US" sz="4700" dirty="0">
                  <a:solidFill>
                    <a:schemeClr val="bg1">
                      <a:lumMod val="50000"/>
                    </a:schemeClr>
                  </a:solidFill>
                  <a:latin typeface="Calibri" pitchFamily="34" charset="0"/>
                  <a:cs typeface="Calibri" panose="020F0502020204030204" pitchFamily="34" charset="0"/>
                </a:rPr>
                <a:t>Printing Your Poster:</a:t>
              </a:r>
            </a:p>
            <a:p>
              <a:pPr lvl="0">
                <a:spcBef>
                  <a:spcPts val="0"/>
                </a:spcBef>
                <a:spcAft>
                  <a:spcPts val="1286"/>
                </a:spcAft>
              </a:pPr>
              <a:r>
                <a:rPr lang="en-US" sz="3300" dirty="0">
                  <a:solidFill>
                    <a:schemeClr val="bg1">
                      <a:lumMod val="50000"/>
                    </a:schemeClr>
                  </a:solidFill>
                  <a:latin typeface="Calibri" pitchFamily="34" charset="0"/>
                  <a:cs typeface="Calibri" panose="020F0502020204030204" pitchFamily="34" charset="0"/>
                </a:rPr>
                <a:t>Once your poster file is ready, visit</a:t>
              </a:r>
              <a:r>
                <a:rPr lang="en-US" sz="3300" baseline="0" dirty="0">
                  <a:solidFill>
                    <a:schemeClr val="bg1">
                      <a:lumMod val="50000"/>
                    </a:schemeClr>
                  </a:solidFill>
                  <a:latin typeface="Calibri" pitchFamily="34" charset="0"/>
                  <a:cs typeface="Calibri" panose="020F0502020204030204" pitchFamily="34" charset="0"/>
                </a:rPr>
                <a:t> </a:t>
              </a:r>
              <a:r>
                <a:rPr lang="en-US" sz="3300" b="1" baseline="0" dirty="0">
                  <a:solidFill>
                    <a:schemeClr val="bg1">
                      <a:lumMod val="50000"/>
                    </a:schemeClr>
                  </a:solidFill>
                  <a:latin typeface="Calibri" pitchFamily="34" charset="0"/>
                  <a:cs typeface="Calibri" panose="020F0502020204030204" pitchFamily="34" charset="0"/>
                </a:rPr>
                <a:t>www.genigraphics.com</a:t>
              </a:r>
              <a:r>
                <a:rPr lang="en-US" sz="3300" baseline="0" dirty="0">
                  <a:solidFill>
                    <a:schemeClr val="bg1">
                      <a:lumMod val="50000"/>
                    </a:schemeClr>
                  </a:solidFill>
                  <a:latin typeface="Calibri" pitchFamily="34" charset="0"/>
                  <a:cs typeface="Calibri" panose="020F0502020204030204" pitchFamily="34" charset="0"/>
                </a:rPr>
                <a:t> to order a high-quality, affordable poster print. Every order receives a free design review and we can deliver as fast as next business day within the US and Canada. </a:t>
              </a:r>
            </a:p>
            <a:p>
              <a:pPr lvl="0">
                <a:spcBef>
                  <a:spcPts val="0"/>
                </a:spcBef>
                <a:spcAft>
                  <a:spcPts val="1286"/>
                </a:spcAft>
              </a:pPr>
              <a:r>
                <a:rPr lang="en-US" sz="3300" baseline="0" dirty="0">
                  <a:solidFill>
                    <a:schemeClr val="bg1">
                      <a:lumMod val="50000"/>
                    </a:schemeClr>
                  </a:solidFill>
                  <a:latin typeface="Calibri" pitchFamily="34" charset="0"/>
                  <a:cs typeface="Calibri" panose="020F0502020204030204" pitchFamily="34" charset="0"/>
                </a:rPr>
                <a:t>Genigraphics® has been producing output from PowerPoint® longer than anyone in the industry; dating back to when we helped Microsoft® design the PowerPoint® software. </a:t>
              </a:r>
            </a:p>
            <a:p>
              <a:pPr lvl="0">
                <a:spcBef>
                  <a:spcPts val="0"/>
                </a:spcBef>
                <a:spcAft>
                  <a:spcPts val="0"/>
                </a:spcAft>
              </a:pPr>
              <a:endParaRPr lang="en-US" sz="3300" baseline="0" dirty="0">
                <a:solidFill>
                  <a:schemeClr val="bg1">
                    <a:lumMod val="50000"/>
                  </a:schemeClr>
                </a:solidFill>
                <a:latin typeface="Calibri" pitchFamily="34" charset="0"/>
                <a:cs typeface="Calibri" panose="020F0502020204030204" pitchFamily="34" charset="0"/>
              </a:endParaRPr>
            </a:p>
            <a:p>
              <a:pPr lvl="0" algn="ctr">
                <a:spcBef>
                  <a:spcPts val="0"/>
                </a:spcBef>
                <a:spcAft>
                  <a:spcPts val="0"/>
                </a:spcAft>
              </a:pPr>
              <a:r>
                <a:rPr lang="en-US" sz="3300" baseline="0" dirty="0">
                  <a:solidFill>
                    <a:schemeClr val="bg1">
                      <a:lumMod val="50000"/>
                    </a:schemeClr>
                  </a:solidFill>
                  <a:latin typeface="Calibri" pitchFamily="34" charset="0"/>
                  <a:cs typeface="Calibri" panose="020F0502020204030204" pitchFamily="34" charset="0"/>
                </a:rPr>
                <a:t>US and Canada:  1-800-790-4001</a:t>
              </a:r>
              <a:br>
                <a:rPr lang="en-US" sz="3300" baseline="0" dirty="0">
                  <a:solidFill>
                    <a:schemeClr val="bg1">
                      <a:lumMod val="50000"/>
                    </a:schemeClr>
                  </a:solidFill>
                  <a:latin typeface="Calibri" pitchFamily="34" charset="0"/>
                  <a:cs typeface="Calibri" panose="020F0502020204030204" pitchFamily="34" charset="0"/>
                </a:rPr>
              </a:br>
              <a:r>
                <a:rPr lang="en-US" sz="3300" baseline="0" dirty="0">
                  <a:solidFill>
                    <a:schemeClr val="bg1">
                      <a:lumMod val="50000"/>
                    </a:schemeClr>
                  </a:solidFill>
                  <a:latin typeface="Calibri" pitchFamily="34" charset="0"/>
                  <a:cs typeface="Calibri" panose="020F0502020204030204" pitchFamily="34" charset="0"/>
                </a:rPr>
                <a:t>Email: info@genigraphics.com</a:t>
              </a:r>
            </a:p>
            <a:p>
              <a:pPr lvl="0" algn="ctr">
                <a:spcBef>
                  <a:spcPts val="0"/>
                </a:spcBef>
                <a:spcAft>
                  <a:spcPts val="0"/>
                </a:spcAft>
              </a:pPr>
              <a:br>
                <a:rPr lang="en-US" sz="2400" dirty="0">
                  <a:solidFill>
                    <a:schemeClr val="bg1">
                      <a:lumMod val="50000"/>
                    </a:schemeClr>
                  </a:solidFill>
                  <a:latin typeface="Calibri" pitchFamily="34" charset="0"/>
                  <a:cs typeface="Calibri" panose="020F0502020204030204" pitchFamily="34" charset="0"/>
                </a:rPr>
              </a:br>
              <a:r>
                <a:rPr lang="en-US" sz="2400" dirty="0">
                  <a:solidFill>
                    <a:schemeClr val="bg1">
                      <a:lumMod val="50000"/>
                    </a:schemeClr>
                  </a:solidFill>
                  <a:latin typeface="Calibri" pitchFamily="34" charset="0"/>
                  <a:cs typeface="Calibri" panose="020F0502020204030204" pitchFamily="34" charset="0"/>
                </a:rPr>
                <a:t>[This sidebar area does not print.]</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281342" y="9260274"/>
              <a:ext cx="11904515" cy="10246926"/>
            </a:xfrm>
            <a:prstGeom prst="rect">
              <a:avLst/>
            </a:prstGeom>
          </p:spPr>
        </p:pic>
      </p:grpSp>
    </p:spTree>
    <p:extLst>
      <p:ext uri="{BB962C8B-B14F-4D97-AF65-F5344CB8AC3E}">
        <p14:creationId xmlns:p14="http://schemas.microsoft.com/office/powerpoint/2010/main" val="330947769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7"/>
          <p:cNvSpPr>
            <a:spLocks noChangeArrowheads="1"/>
          </p:cNvSpPr>
          <p:nvPr userDrawn="1"/>
        </p:nvSpPr>
        <p:spPr bwMode="auto">
          <a:xfrm>
            <a:off x="0" y="3656013"/>
            <a:ext cx="5484813" cy="18281650"/>
          </a:xfrm>
          <a:prstGeom prst="rect">
            <a:avLst/>
          </a:prstGeom>
          <a:solidFill>
            <a:schemeClr val="accent1">
              <a:lumMod val="75000"/>
            </a:schemeClr>
          </a:solidFill>
          <a:ln>
            <a:noFill/>
          </a:ln>
          <a:effectLst/>
        </p:spPr>
        <p:txBody>
          <a:bodyPr wrap="none" lIns="457200" tIns="228600" rIns="457200" bIns="457200"/>
          <a:lstStyle/>
          <a:p>
            <a:pPr algn="ctr" defTabSz="4389438"/>
            <a:endParaRPr lang="en-US" sz="4800" dirty="0">
              <a:latin typeface="Calibri" pitchFamily="34" charset="0"/>
            </a:endParaRPr>
          </a:p>
        </p:txBody>
      </p:sp>
      <p:sp>
        <p:nvSpPr>
          <p:cNvPr id="1032" name="Rectangle 8"/>
          <p:cNvSpPr>
            <a:spLocks noChangeArrowheads="1"/>
          </p:cNvSpPr>
          <p:nvPr userDrawn="1"/>
        </p:nvSpPr>
        <p:spPr bwMode="auto">
          <a:xfrm>
            <a:off x="5484813" y="0"/>
            <a:ext cx="27422475" cy="3656013"/>
          </a:xfrm>
          <a:prstGeom prst="rect">
            <a:avLst/>
          </a:prstGeom>
          <a:solidFill>
            <a:schemeClr val="accent1">
              <a:lumMod val="75000"/>
            </a:schemeClr>
          </a:solidFill>
          <a:ln>
            <a:noFill/>
          </a:ln>
          <a:effectLst/>
        </p:spPr>
        <p:txBody>
          <a:bodyPr wrap="none" lIns="457200" tIns="457200" rIns="457200" bIns="457200"/>
          <a:lstStyle/>
          <a:p>
            <a:endParaRPr lang="en-US" dirty="0">
              <a:latin typeface="Calibri" pitchFamily="34" charset="0"/>
            </a:endParaRPr>
          </a:p>
        </p:txBody>
      </p:sp>
      <p:sp>
        <p:nvSpPr>
          <p:cNvPr id="1033" name="Rectangle 9"/>
          <p:cNvSpPr>
            <a:spLocks noChangeArrowheads="1"/>
          </p:cNvSpPr>
          <p:nvPr userDrawn="1"/>
        </p:nvSpPr>
        <p:spPr bwMode="auto">
          <a:xfrm>
            <a:off x="5484813" y="3656013"/>
            <a:ext cx="27422475" cy="18281650"/>
          </a:xfrm>
          <a:prstGeom prst="rect">
            <a:avLst/>
          </a:prstGeom>
          <a:solidFill>
            <a:schemeClr val="bg2"/>
          </a:solidFill>
          <a:ln>
            <a:noFill/>
          </a:ln>
          <a:effectLst/>
        </p:spPr>
        <p:txBody>
          <a:bodyPr wrap="none" lIns="457200" tIns="457200" rIns="457200" bIns="457200"/>
          <a:lstStyle/>
          <a:p>
            <a:endParaRPr lang="en-US" dirty="0">
              <a:latin typeface="Calibri" pitchFamily="34" charset="0"/>
            </a:endParaRPr>
          </a:p>
        </p:txBody>
      </p:sp>
      <p:sp>
        <p:nvSpPr>
          <p:cNvPr id="1035" name="Line 11"/>
          <p:cNvSpPr>
            <a:spLocks noChangeShapeType="1"/>
          </p:cNvSpPr>
          <p:nvPr userDrawn="1"/>
        </p:nvSpPr>
        <p:spPr bwMode="auto">
          <a:xfrm>
            <a:off x="5484813" y="0"/>
            <a:ext cx="0" cy="2193925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itchFamily="34" charset="0"/>
            </a:endParaRPr>
          </a:p>
        </p:txBody>
      </p:sp>
      <p:sp>
        <p:nvSpPr>
          <p:cNvPr id="1036" name="Line 12"/>
          <p:cNvSpPr>
            <a:spLocks noChangeShapeType="1"/>
          </p:cNvSpPr>
          <p:nvPr userDrawn="1"/>
        </p:nvSpPr>
        <p:spPr bwMode="auto">
          <a:xfrm>
            <a:off x="0" y="3657600"/>
            <a:ext cx="32907288"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itchFamily="34" charset="0"/>
            </a:endParaRPr>
          </a:p>
        </p:txBody>
      </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7508200" y="21683472"/>
            <a:ext cx="5297435" cy="185928"/>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4389438" rtl="0" fontAlgn="base">
        <a:spcBef>
          <a:spcPct val="0"/>
        </a:spcBef>
        <a:spcAft>
          <a:spcPct val="0"/>
        </a:spcAft>
        <a:defRPr sz="21100">
          <a:solidFill>
            <a:schemeClr val="tx2"/>
          </a:solidFill>
          <a:latin typeface="+mj-lt"/>
          <a:ea typeface="+mj-ea"/>
          <a:cs typeface="+mj-cs"/>
        </a:defRPr>
      </a:lvl1pPr>
      <a:lvl2pPr algn="ctr" defTabSz="4389438" rtl="0" fontAlgn="base">
        <a:spcBef>
          <a:spcPct val="0"/>
        </a:spcBef>
        <a:spcAft>
          <a:spcPct val="0"/>
        </a:spcAft>
        <a:defRPr sz="21100">
          <a:solidFill>
            <a:schemeClr val="tx2"/>
          </a:solidFill>
          <a:latin typeface="Arial" charset="0"/>
        </a:defRPr>
      </a:lvl2pPr>
      <a:lvl3pPr algn="ctr" defTabSz="4389438" rtl="0" fontAlgn="base">
        <a:spcBef>
          <a:spcPct val="0"/>
        </a:spcBef>
        <a:spcAft>
          <a:spcPct val="0"/>
        </a:spcAft>
        <a:defRPr sz="21100">
          <a:solidFill>
            <a:schemeClr val="tx2"/>
          </a:solidFill>
          <a:latin typeface="Arial" charset="0"/>
        </a:defRPr>
      </a:lvl3pPr>
      <a:lvl4pPr algn="ctr" defTabSz="4389438" rtl="0" fontAlgn="base">
        <a:spcBef>
          <a:spcPct val="0"/>
        </a:spcBef>
        <a:spcAft>
          <a:spcPct val="0"/>
        </a:spcAft>
        <a:defRPr sz="21100">
          <a:solidFill>
            <a:schemeClr val="tx2"/>
          </a:solidFill>
          <a:latin typeface="Arial" charset="0"/>
        </a:defRPr>
      </a:lvl4pPr>
      <a:lvl5pPr algn="ctr" defTabSz="4389438" rtl="0" fontAlgn="base">
        <a:spcBef>
          <a:spcPct val="0"/>
        </a:spcBef>
        <a:spcAft>
          <a:spcPct val="0"/>
        </a:spcAft>
        <a:defRPr sz="21100">
          <a:solidFill>
            <a:schemeClr val="tx2"/>
          </a:solidFill>
          <a:latin typeface="Arial" charset="0"/>
        </a:defRPr>
      </a:lvl5pPr>
      <a:lvl6pPr marL="457200" algn="ctr" defTabSz="4389438" rtl="0" fontAlgn="base">
        <a:spcBef>
          <a:spcPct val="0"/>
        </a:spcBef>
        <a:spcAft>
          <a:spcPct val="0"/>
        </a:spcAft>
        <a:defRPr sz="21100">
          <a:solidFill>
            <a:schemeClr val="tx2"/>
          </a:solidFill>
          <a:latin typeface="Arial" charset="0"/>
        </a:defRPr>
      </a:lvl6pPr>
      <a:lvl7pPr marL="914400" algn="ctr" defTabSz="4389438" rtl="0" fontAlgn="base">
        <a:spcBef>
          <a:spcPct val="0"/>
        </a:spcBef>
        <a:spcAft>
          <a:spcPct val="0"/>
        </a:spcAft>
        <a:defRPr sz="21100">
          <a:solidFill>
            <a:schemeClr val="tx2"/>
          </a:solidFill>
          <a:latin typeface="Arial" charset="0"/>
        </a:defRPr>
      </a:lvl7pPr>
      <a:lvl8pPr marL="1371600" algn="ctr" defTabSz="4389438" rtl="0" fontAlgn="base">
        <a:spcBef>
          <a:spcPct val="0"/>
        </a:spcBef>
        <a:spcAft>
          <a:spcPct val="0"/>
        </a:spcAft>
        <a:defRPr sz="21100">
          <a:solidFill>
            <a:schemeClr val="tx2"/>
          </a:solidFill>
          <a:latin typeface="Arial" charset="0"/>
        </a:defRPr>
      </a:lvl8pPr>
      <a:lvl9pPr marL="1828800" algn="ctr" defTabSz="4389438" rtl="0" fontAlgn="base">
        <a:spcBef>
          <a:spcPct val="0"/>
        </a:spcBef>
        <a:spcAft>
          <a:spcPct val="0"/>
        </a:spcAft>
        <a:defRPr sz="21100">
          <a:solidFill>
            <a:schemeClr val="tx2"/>
          </a:solidFill>
          <a:latin typeface="Arial" charset="0"/>
        </a:defRPr>
      </a:lvl9pPr>
    </p:titleStyle>
    <p:bodyStyle>
      <a:lvl1pPr marL="1646238" indent="-1646238" algn="l" defTabSz="4389438" rtl="0" fontAlgn="base">
        <a:spcBef>
          <a:spcPct val="20000"/>
        </a:spcBef>
        <a:spcAft>
          <a:spcPct val="0"/>
        </a:spcAft>
        <a:buChar char="•"/>
        <a:defRPr sz="15400">
          <a:solidFill>
            <a:schemeClr val="tx1"/>
          </a:solidFill>
          <a:latin typeface="+mn-lt"/>
          <a:ea typeface="+mn-ea"/>
          <a:cs typeface="+mn-cs"/>
        </a:defRPr>
      </a:lvl1pPr>
      <a:lvl2pPr marL="3565525" indent="-1371600" algn="l" defTabSz="4389438" rtl="0" fontAlgn="base">
        <a:spcBef>
          <a:spcPct val="20000"/>
        </a:spcBef>
        <a:spcAft>
          <a:spcPct val="0"/>
        </a:spcAft>
        <a:buChar char="–"/>
        <a:defRPr sz="13400">
          <a:solidFill>
            <a:schemeClr val="tx1"/>
          </a:solidFill>
          <a:latin typeface="+mn-lt"/>
        </a:defRPr>
      </a:lvl2pPr>
      <a:lvl3pPr marL="5486400" indent="-1096963" algn="l" defTabSz="4389438" rtl="0" fontAlgn="base">
        <a:spcBef>
          <a:spcPct val="20000"/>
        </a:spcBef>
        <a:spcAft>
          <a:spcPct val="0"/>
        </a:spcAft>
        <a:buChar char="•"/>
        <a:defRPr sz="11500">
          <a:solidFill>
            <a:schemeClr val="tx1"/>
          </a:solidFill>
          <a:latin typeface="+mn-lt"/>
        </a:defRPr>
      </a:lvl3pPr>
      <a:lvl4pPr marL="7680325" indent="-1096963" algn="l" defTabSz="4389438" rtl="0" fontAlgn="base">
        <a:spcBef>
          <a:spcPct val="20000"/>
        </a:spcBef>
        <a:spcAft>
          <a:spcPct val="0"/>
        </a:spcAft>
        <a:buChar char="–"/>
        <a:defRPr sz="9600">
          <a:solidFill>
            <a:schemeClr val="tx1"/>
          </a:solidFill>
          <a:latin typeface="+mn-lt"/>
        </a:defRPr>
      </a:lvl4pPr>
      <a:lvl5pPr marL="9875838" indent="-1096963" algn="l" defTabSz="4389438" rtl="0" fontAlgn="base">
        <a:spcBef>
          <a:spcPct val="20000"/>
        </a:spcBef>
        <a:spcAft>
          <a:spcPct val="0"/>
        </a:spcAft>
        <a:buChar char="»"/>
        <a:defRPr sz="9600">
          <a:solidFill>
            <a:schemeClr val="tx1"/>
          </a:solidFill>
          <a:latin typeface="+mn-lt"/>
        </a:defRPr>
      </a:lvl5pPr>
      <a:lvl6pPr marL="10333038" indent="-1096963" algn="l" defTabSz="4389438" rtl="0" fontAlgn="base">
        <a:spcBef>
          <a:spcPct val="20000"/>
        </a:spcBef>
        <a:spcAft>
          <a:spcPct val="0"/>
        </a:spcAft>
        <a:buChar char="»"/>
        <a:defRPr sz="9600">
          <a:solidFill>
            <a:schemeClr val="tx1"/>
          </a:solidFill>
          <a:latin typeface="+mn-lt"/>
        </a:defRPr>
      </a:lvl6pPr>
      <a:lvl7pPr marL="10790238" indent="-1096963" algn="l" defTabSz="4389438" rtl="0" fontAlgn="base">
        <a:spcBef>
          <a:spcPct val="20000"/>
        </a:spcBef>
        <a:spcAft>
          <a:spcPct val="0"/>
        </a:spcAft>
        <a:buChar char="»"/>
        <a:defRPr sz="9600">
          <a:solidFill>
            <a:schemeClr val="tx1"/>
          </a:solidFill>
          <a:latin typeface="+mn-lt"/>
        </a:defRPr>
      </a:lvl7pPr>
      <a:lvl8pPr marL="11247438" indent="-1096963" algn="l" defTabSz="4389438" rtl="0" fontAlgn="base">
        <a:spcBef>
          <a:spcPct val="20000"/>
        </a:spcBef>
        <a:spcAft>
          <a:spcPct val="0"/>
        </a:spcAft>
        <a:buChar char="»"/>
        <a:defRPr sz="9600">
          <a:solidFill>
            <a:schemeClr val="tx1"/>
          </a:solidFill>
          <a:latin typeface="+mn-lt"/>
        </a:defRPr>
      </a:lvl8pPr>
      <a:lvl9pPr marL="11704638" indent="-1096963" algn="l" defTabSz="4389438" rtl="0" fontAlgn="base">
        <a:spcBef>
          <a:spcPct val="20000"/>
        </a:spcBef>
        <a:spcAft>
          <a:spcPct val="0"/>
        </a:spcAft>
        <a:buChar char="»"/>
        <a:defRPr sz="9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link.springer.com/content/pdf/10.1007/s10464-008-9206-8.pdf" TargetMode="External"/><Relationship Id="rId1" Type="http://schemas.openxmlformats.org/officeDocument/2006/relationships/slideLayout" Target="../slideLayouts/slideLayout1.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 name="Text Box 122"/>
          <p:cNvSpPr txBox="1">
            <a:spLocks noChangeArrowheads="1"/>
          </p:cNvSpPr>
          <p:nvPr/>
        </p:nvSpPr>
        <p:spPr bwMode="auto">
          <a:xfrm>
            <a:off x="5483225" y="0"/>
            <a:ext cx="27422475" cy="2400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2880" tIns="182880" rIns="182880" bIns="182880">
            <a:spAutoFit/>
          </a:bodyPr>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pPr algn="ctr"/>
            <a:r>
              <a:rPr lang="en-US" sz="6600" b="1" dirty="0">
                <a:solidFill>
                  <a:schemeClr val="bg1"/>
                </a:solidFill>
                <a:latin typeface="Calibri" pitchFamily="34" charset="0"/>
              </a:rPr>
              <a:t>Cheerleading at a Local Vocational School:</a:t>
            </a:r>
          </a:p>
          <a:p>
            <a:pPr algn="ctr"/>
            <a:r>
              <a:rPr lang="en-US" sz="6600" b="1" dirty="0">
                <a:solidFill>
                  <a:schemeClr val="bg1"/>
                </a:solidFill>
                <a:latin typeface="Calibri" pitchFamily="34" charset="0"/>
              </a:rPr>
              <a:t>Advancing Female Students into Leadership Positions</a:t>
            </a:r>
          </a:p>
        </p:txBody>
      </p:sp>
      <p:sp>
        <p:nvSpPr>
          <p:cNvPr id="2171" name="Text Box 123"/>
          <p:cNvSpPr txBox="1">
            <a:spLocks noChangeArrowheads="1"/>
          </p:cNvSpPr>
          <p:nvPr/>
        </p:nvSpPr>
        <p:spPr bwMode="auto">
          <a:xfrm>
            <a:off x="5495925" y="2105630"/>
            <a:ext cx="27422475" cy="1522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0" tIns="457200" rIns="457200" bIns="4572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pPr algn="ctr"/>
            <a:r>
              <a:rPr lang="en-US" sz="4000" dirty="0">
                <a:solidFill>
                  <a:schemeClr val="bg1"/>
                </a:solidFill>
                <a:latin typeface="Calibri" pitchFamily="34" charset="0"/>
              </a:rPr>
              <a:t>Alexandra Gearty, M.Ed. Candidate, B.S. Mathematics</a:t>
            </a:r>
            <a:endParaRPr lang="en-US" sz="4000" baseline="30000" dirty="0">
              <a:solidFill>
                <a:schemeClr val="bg1"/>
              </a:solidFill>
              <a:latin typeface="Calibri" pitchFamily="34" charset="0"/>
            </a:endParaRPr>
          </a:p>
          <a:p>
            <a:pPr algn="ctr"/>
            <a:r>
              <a:rPr lang="en-US" sz="4000" dirty="0">
                <a:solidFill>
                  <a:schemeClr val="bg1"/>
                </a:solidFill>
                <a:latin typeface="Calibri" pitchFamily="34" charset="0"/>
              </a:rPr>
              <a:t>University of Massachusetts Amherst College of Education</a:t>
            </a:r>
          </a:p>
        </p:txBody>
      </p:sp>
      <p:sp>
        <p:nvSpPr>
          <p:cNvPr id="2178" name="Text Box 130"/>
          <p:cNvSpPr txBox="1">
            <a:spLocks noChangeArrowheads="1"/>
          </p:cNvSpPr>
          <p:nvPr/>
        </p:nvSpPr>
        <p:spPr bwMode="auto">
          <a:xfrm>
            <a:off x="6170613" y="3656013"/>
            <a:ext cx="8226425"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000" b="1" dirty="0">
                <a:latin typeface="Calibri" pitchFamily="34" charset="0"/>
              </a:rPr>
              <a:t>INTRODUCTION</a:t>
            </a:r>
          </a:p>
        </p:txBody>
      </p:sp>
      <p:sp>
        <p:nvSpPr>
          <p:cNvPr id="2179" name="Text Box 131"/>
          <p:cNvSpPr txBox="1">
            <a:spLocks noChangeArrowheads="1"/>
          </p:cNvSpPr>
          <p:nvPr/>
        </p:nvSpPr>
        <p:spPr bwMode="auto">
          <a:xfrm>
            <a:off x="6170612" y="15064505"/>
            <a:ext cx="8226425"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000" b="1" dirty="0">
                <a:latin typeface="Calibri" pitchFamily="34" charset="0"/>
              </a:rPr>
              <a:t>HABITS OF MIND</a:t>
            </a:r>
          </a:p>
        </p:txBody>
      </p:sp>
      <p:sp>
        <p:nvSpPr>
          <p:cNvPr id="2181" name="Text Box 133"/>
          <p:cNvSpPr txBox="1">
            <a:spLocks noChangeArrowheads="1"/>
          </p:cNvSpPr>
          <p:nvPr/>
        </p:nvSpPr>
        <p:spPr bwMode="auto">
          <a:xfrm>
            <a:off x="23991887" y="13946290"/>
            <a:ext cx="8226425"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000" b="1" dirty="0">
                <a:latin typeface="Calibri" pitchFamily="34" charset="0"/>
              </a:rPr>
              <a:t>CONCLUSIONS</a:t>
            </a:r>
          </a:p>
        </p:txBody>
      </p:sp>
      <p:sp>
        <p:nvSpPr>
          <p:cNvPr id="2182" name="Text Box 134"/>
          <p:cNvSpPr txBox="1">
            <a:spLocks noChangeArrowheads="1"/>
          </p:cNvSpPr>
          <p:nvPr/>
        </p:nvSpPr>
        <p:spPr bwMode="auto">
          <a:xfrm>
            <a:off x="23995063" y="3656013"/>
            <a:ext cx="8226425"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000" b="1" dirty="0">
                <a:latin typeface="Calibri" pitchFamily="34" charset="0"/>
              </a:rPr>
              <a:t>RESEARCH</a:t>
            </a:r>
          </a:p>
        </p:txBody>
      </p:sp>
      <p:sp>
        <p:nvSpPr>
          <p:cNvPr id="2183" name="Text Box 135"/>
          <p:cNvSpPr txBox="1">
            <a:spLocks noChangeArrowheads="1"/>
          </p:cNvSpPr>
          <p:nvPr/>
        </p:nvSpPr>
        <p:spPr bwMode="auto">
          <a:xfrm>
            <a:off x="15080456" y="7853574"/>
            <a:ext cx="8228012"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000" b="1" dirty="0">
                <a:latin typeface="Calibri" pitchFamily="34" charset="0"/>
              </a:rPr>
              <a:t>PROJECT BASED LEARNING</a:t>
            </a:r>
          </a:p>
        </p:txBody>
      </p:sp>
      <p:sp>
        <p:nvSpPr>
          <p:cNvPr id="2184" name="Text Box 136"/>
          <p:cNvSpPr txBox="1">
            <a:spLocks noChangeArrowheads="1"/>
          </p:cNvSpPr>
          <p:nvPr/>
        </p:nvSpPr>
        <p:spPr bwMode="auto">
          <a:xfrm>
            <a:off x="23991887" y="18060790"/>
            <a:ext cx="8226425"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000" b="1" dirty="0">
                <a:latin typeface="Calibri" pitchFamily="34" charset="0"/>
              </a:rPr>
              <a:t>REFERENCES</a:t>
            </a:r>
          </a:p>
        </p:txBody>
      </p:sp>
      <p:sp>
        <p:nvSpPr>
          <p:cNvPr id="2230" name="Text Box 182"/>
          <p:cNvSpPr txBox="1">
            <a:spLocks noChangeArrowheads="1"/>
          </p:cNvSpPr>
          <p:nvPr/>
        </p:nvSpPr>
        <p:spPr bwMode="auto">
          <a:xfrm>
            <a:off x="457200" y="3656013"/>
            <a:ext cx="45720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0"/>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000" dirty="0">
                <a:solidFill>
                  <a:schemeClr val="bg1"/>
                </a:solidFill>
                <a:latin typeface="Calibri" pitchFamily="34" charset="0"/>
              </a:rPr>
              <a:t>ABSTRACT</a:t>
            </a:r>
          </a:p>
        </p:txBody>
      </p:sp>
      <p:sp>
        <p:nvSpPr>
          <p:cNvPr id="2231" name="Text Box 183"/>
          <p:cNvSpPr txBox="1">
            <a:spLocks noChangeArrowheads="1"/>
          </p:cNvSpPr>
          <p:nvPr/>
        </p:nvSpPr>
        <p:spPr bwMode="auto">
          <a:xfrm>
            <a:off x="457200" y="17830800"/>
            <a:ext cx="45720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0"/>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000" dirty="0">
                <a:solidFill>
                  <a:schemeClr val="bg1"/>
                </a:solidFill>
                <a:latin typeface="Calibri" pitchFamily="34" charset="0"/>
              </a:rPr>
              <a:t>CONTACT</a:t>
            </a:r>
          </a:p>
        </p:txBody>
      </p:sp>
      <p:sp>
        <p:nvSpPr>
          <p:cNvPr id="2236" name="Text Box 188"/>
          <p:cNvSpPr txBox="1">
            <a:spLocks noChangeArrowheads="1"/>
          </p:cNvSpPr>
          <p:nvPr/>
        </p:nvSpPr>
        <p:spPr bwMode="auto">
          <a:xfrm>
            <a:off x="457200" y="18880138"/>
            <a:ext cx="4807744" cy="2154436"/>
          </a:xfrm>
          <a:prstGeom prst="rect">
            <a:avLst/>
          </a:prstGeom>
          <a:solidFill>
            <a:schemeClr val="accent1">
              <a:lumMod val="75000"/>
            </a:schemeClr>
          </a:solidFill>
          <a:ln>
            <a:noFill/>
          </a:ln>
          <a:effectLst/>
        </p:spPr>
        <p:txBody>
          <a:bodyPr wrap="square" lIns="228600" tIns="228600" rIns="228600" bIns="228600">
            <a:spAutoFit/>
          </a:bodyPr>
          <a:lstStyle/>
          <a:p>
            <a:r>
              <a:rPr lang="en-US" dirty="0">
                <a:solidFill>
                  <a:schemeClr val="bg1"/>
                </a:solidFill>
                <a:latin typeface="Calibri" pitchFamily="34" charset="0"/>
              </a:rPr>
              <a:t>Alexandra Gearty          </a:t>
            </a:r>
          </a:p>
          <a:p>
            <a:r>
              <a:rPr lang="en-US" dirty="0">
                <a:solidFill>
                  <a:schemeClr val="bg1"/>
                </a:solidFill>
                <a:latin typeface="Calibri" pitchFamily="34" charset="0"/>
              </a:rPr>
              <a:t>UMass Amherst, College of Education</a:t>
            </a:r>
          </a:p>
          <a:p>
            <a:r>
              <a:rPr lang="en-US" dirty="0">
                <a:solidFill>
                  <a:schemeClr val="bg1"/>
                </a:solidFill>
                <a:latin typeface="Calibri" pitchFamily="34" charset="0"/>
              </a:rPr>
              <a:t>Email:  agearty@umass.edu</a:t>
            </a:r>
          </a:p>
          <a:p>
            <a:r>
              <a:rPr lang="en-US" dirty="0">
                <a:solidFill>
                  <a:schemeClr val="bg1"/>
                </a:solidFill>
                <a:latin typeface="Calibri" pitchFamily="34" charset="0"/>
              </a:rPr>
              <a:t>Phone:  (978) 430-8939</a:t>
            </a:r>
          </a:p>
          <a:p>
            <a:endParaRPr lang="en-US" dirty="0">
              <a:solidFill>
                <a:schemeClr val="bg1"/>
              </a:solidFill>
              <a:latin typeface="Calibri" pitchFamily="34" charset="0"/>
            </a:endParaRPr>
          </a:p>
        </p:txBody>
      </p:sp>
      <p:sp>
        <p:nvSpPr>
          <p:cNvPr id="2237" name="Text Box 189"/>
          <p:cNvSpPr txBox="1">
            <a:spLocks noChangeArrowheads="1"/>
          </p:cNvSpPr>
          <p:nvPr/>
        </p:nvSpPr>
        <p:spPr bwMode="auto">
          <a:xfrm>
            <a:off x="457200" y="4572000"/>
            <a:ext cx="4572000" cy="3416320"/>
          </a:xfrm>
          <a:prstGeom prst="rect">
            <a:avLst/>
          </a:prstGeom>
          <a:solidFill>
            <a:schemeClr val="accent1">
              <a:lumMod val="75000"/>
            </a:schemeClr>
          </a:solidFill>
          <a:ln>
            <a:noFill/>
          </a:ln>
          <a:effectLst/>
        </p:spPr>
        <p:txBody>
          <a:bodyPr lIns="182880" tIns="182880" rIns="182880" bIns="182880">
            <a:spAutoFit/>
          </a:bodyPr>
          <a:lstStyle/>
          <a:p>
            <a:pPr lvl="0" defTabSz="4023067" fontAlgn="auto">
              <a:spcBef>
                <a:spcPts val="0"/>
              </a:spcBef>
              <a:spcAft>
                <a:spcPts val="0"/>
              </a:spcAft>
            </a:pPr>
            <a:r>
              <a:rPr lang="en-US" dirty="0">
                <a:solidFill>
                  <a:schemeClr val="bg1"/>
                </a:solidFill>
                <a:latin typeface="Calibri" pitchFamily="34" charset="0"/>
              </a:rPr>
              <a:t>The goal of this project is to assist students (all of whom identify as female) to achieve their goal of attaining a cheerleading team for next academic year. Underneath that substantial goal, the intention is to encourage these young women to become active leaders in their community. </a:t>
            </a:r>
          </a:p>
        </p:txBody>
      </p:sp>
      <p:sp>
        <p:nvSpPr>
          <p:cNvPr id="2238" name="Text Box 190"/>
          <p:cNvSpPr txBox="1">
            <a:spLocks noChangeArrowheads="1"/>
          </p:cNvSpPr>
          <p:nvPr/>
        </p:nvSpPr>
        <p:spPr bwMode="auto">
          <a:xfrm>
            <a:off x="15080456" y="8881036"/>
            <a:ext cx="8228012" cy="12895838"/>
          </a:xfrm>
          <a:prstGeom prst="rect">
            <a:avLst/>
          </a:prstGeom>
          <a:solidFill>
            <a:schemeClr val="bg1"/>
          </a:solidFill>
          <a:ln>
            <a:noFill/>
          </a:ln>
          <a:effectLst/>
        </p:spPr>
        <p:txBody>
          <a:bodyPr lIns="182880" tIns="182880" rIns="182880" bIns="182880">
            <a:spAutoFit/>
          </a:bodyPr>
          <a:lstStyle/>
          <a:p>
            <a:pPr lvl="0" defTabSz="4023067" fontAlgn="auto">
              <a:spcBef>
                <a:spcPts val="0"/>
              </a:spcBef>
              <a:spcAft>
                <a:spcPts val="0"/>
              </a:spcAft>
            </a:pPr>
            <a:r>
              <a:rPr lang="en-US" b="1" dirty="0">
                <a:solidFill>
                  <a:prstClr val="black"/>
                </a:solidFill>
                <a:latin typeface="Calibri" pitchFamily="34" charset="0"/>
              </a:rPr>
              <a:t>Challenging Problem or Question</a:t>
            </a:r>
            <a:endParaRPr lang="en-US" dirty="0">
              <a:solidFill>
                <a:prstClr val="black"/>
              </a:solidFill>
              <a:latin typeface="Calibri" pitchFamily="34" charset="0"/>
            </a:endParaRPr>
          </a:p>
          <a:p>
            <a:pPr marL="800100" lvl="1" indent="-342900" defTabSz="4023067" fontAlgn="auto">
              <a:spcBef>
                <a:spcPts val="0"/>
              </a:spcBef>
              <a:spcAft>
                <a:spcPts val="0"/>
              </a:spcAft>
              <a:buFont typeface="Wingdings" panose="05000000000000000000" pitchFamily="2" charset="2"/>
              <a:buChar char="Ø"/>
            </a:pPr>
            <a:r>
              <a:rPr lang="en-US" dirty="0">
                <a:solidFill>
                  <a:prstClr val="black"/>
                </a:solidFill>
                <a:latin typeface="Calibri" pitchFamily="34" charset="0"/>
              </a:rPr>
              <a:t>Students are tasked with facilitating the creating of a cheerleading team at their high school</a:t>
            </a:r>
          </a:p>
          <a:p>
            <a:pPr marL="800100" lvl="1" indent="-342900" defTabSz="4023067" fontAlgn="auto">
              <a:spcBef>
                <a:spcPts val="0"/>
              </a:spcBef>
              <a:spcAft>
                <a:spcPts val="0"/>
              </a:spcAft>
              <a:buFont typeface="Wingdings" panose="05000000000000000000" pitchFamily="2" charset="2"/>
              <a:buChar char="Ø"/>
            </a:pPr>
            <a:r>
              <a:rPr lang="en-US" dirty="0">
                <a:solidFill>
                  <a:prstClr val="black"/>
                </a:solidFill>
                <a:latin typeface="Calibri" pitchFamily="34" charset="0"/>
              </a:rPr>
              <a:t>I tasked myself with facilitating the development of leadership qualities and the “Habits of Mind” elements in the students.</a:t>
            </a:r>
          </a:p>
          <a:p>
            <a:pPr lvl="0" defTabSz="4023067" fontAlgn="auto">
              <a:spcBef>
                <a:spcPts val="0"/>
              </a:spcBef>
              <a:spcAft>
                <a:spcPts val="0"/>
              </a:spcAft>
            </a:pPr>
            <a:r>
              <a:rPr lang="en-US" b="1" dirty="0">
                <a:solidFill>
                  <a:prstClr val="black"/>
                </a:solidFill>
                <a:latin typeface="Calibri" pitchFamily="34" charset="0"/>
              </a:rPr>
              <a:t>Sustained Inquiry</a:t>
            </a:r>
            <a:endParaRPr lang="en-US" dirty="0">
              <a:solidFill>
                <a:prstClr val="black"/>
              </a:solidFill>
              <a:latin typeface="Calibri" pitchFamily="34" charset="0"/>
            </a:endParaRPr>
          </a:p>
          <a:p>
            <a:pPr marL="800100" lvl="1" indent="-342900" defTabSz="4023067" fontAlgn="auto">
              <a:spcBef>
                <a:spcPts val="0"/>
              </a:spcBef>
              <a:spcAft>
                <a:spcPts val="0"/>
              </a:spcAft>
              <a:buFont typeface="Wingdings" panose="05000000000000000000" pitchFamily="2" charset="2"/>
              <a:buChar char="Ø"/>
            </a:pPr>
            <a:r>
              <a:rPr lang="en-US" dirty="0">
                <a:solidFill>
                  <a:prstClr val="black"/>
                </a:solidFill>
                <a:latin typeface="Calibri" pitchFamily="34" charset="0"/>
              </a:rPr>
              <a:t>Athletic engagement as well as my investment in their success will build student interest as well as sustain their curiosity to see what we will end up doing next.</a:t>
            </a:r>
          </a:p>
          <a:p>
            <a:pPr lvl="0" defTabSz="4023067" fontAlgn="auto">
              <a:spcBef>
                <a:spcPts val="0"/>
              </a:spcBef>
              <a:spcAft>
                <a:spcPts val="0"/>
              </a:spcAft>
            </a:pPr>
            <a:r>
              <a:rPr lang="en-US" b="1" dirty="0">
                <a:solidFill>
                  <a:prstClr val="black"/>
                </a:solidFill>
                <a:latin typeface="Calibri" pitchFamily="34" charset="0"/>
              </a:rPr>
              <a:t>Authenticity</a:t>
            </a:r>
          </a:p>
          <a:p>
            <a:pPr marL="800100" lvl="1" indent="-342900" defTabSz="4023067" fontAlgn="auto">
              <a:spcBef>
                <a:spcPts val="0"/>
              </a:spcBef>
              <a:spcAft>
                <a:spcPts val="0"/>
              </a:spcAft>
              <a:buFont typeface="Wingdings" panose="05000000000000000000" pitchFamily="2" charset="2"/>
              <a:buChar char="Ø"/>
            </a:pPr>
            <a:r>
              <a:rPr lang="en-US" dirty="0">
                <a:solidFill>
                  <a:prstClr val="black"/>
                </a:solidFill>
                <a:latin typeface="Calibri" pitchFamily="34" charset="0"/>
              </a:rPr>
              <a:t>The vocational school where I work stresses the importance of “Employability Skills.” Cheerleading not only provides students with those built-in leadership qualities, but also with a gateway to further community outreach.</a:t>
            </a:r>
          </a:p>
          <a:p>
            <a:pPr lvl="0" defTabSz="4023067" fontAlgn="auto">
              <a:spcBef>
                <a:spcPts val="0"/>
              </a:spcBef>
              <a:spcAft>
                <a:spcPts val="0"/>
              </a:spcAft>
            </a:pPr>
            <a:r>
              <a:rPr lang="en-US" b="1" dirty="0">
                <a:solidFill>
                  <a:prstClr val="black"/>
                </a:solidFill>
                <a:latin typeface="Calibri" pitchFamily="34" charset="0"/>
              </a:rPr>
              <a:t>Student Voice &amp; Choice</a:t>
            </a:r>
          </a:p>
          <a:p>
            <a:pPr marL="800100" lvl="1" indent="-342900" defTabSz="4023067" fontAlgn="auto">
              <a:spcBef>
                <a:spcPts val="0"/>
              </a:spcBef>
              <a:spcAft>
                <a:spcPts val="0"/>
              </a:spcAft>
              <a:buFont typeface="Wingdings" panose="05000000000000000000" pitchFamily="2" charset="2"/>
              <a:buChar char="Ø"/>
            </a:pPr>
            <a:r>
              <a:rPr lang="en-US" dirty="0">
                <a:solidFill>
                  <a:prstClr val="black"/>
                </a:solidFill>
                <a:latin typeface="Calibri" pitchFamily="34" charset="0"/>
              </a:rPr>
              <a:t>Students created their own rules and expectations for the clinics and meetings and are now held to that standard.</a:t>
            </a:r>
          </a:p>
          <a:p>
            <a:pPr marL="800100" lvl="1" indent="-342900" defTabSz="4023067" fontAlgn="auto">
              <a:spcBef>
                <a:spcPts val="0"/>
              </a:spcBef>
              <a:spcAft>
                <a:spcPts val="0"/>
              </a:spcAft>
              <a:buFont typeface="Wingdings" panose="05000000000000000000" pitchFamily="2" charset="2"/>
              <a:buChar char="Ø"/>
            </a:pPr>
            <a:r>
              <a:rPr lang="en-US" dirty="0">
                <a:solidFill>
                  <a:prstClr val="black"/>
                </a:solidFill>
                <a:latin typeface="Calibri" pitchFamily="34" charset="0"/>
              </a:rPr>
              <a:t>Participants also will be able to voice what they, individually, hope to get out of the clinics.</a:t>
            </a:r>
          </a:p>
          <a:p>
            <a:pPr marL="800100" lvl="1" indent="-342900" defTabSz="4023067" fontAlgn="auto">
              <a:spcBef>
                <a:spcPts val="0"/>
              </a:spcBef>
              <a:spcAft>
                <a:spcPts val="0"/>
              </a:spcAft>
              <a:buFont typeface="Wingdings" panose="05000000000000000000" pitchFamily="2" charset="2"/>
              <a:buChar char="Ø"/>
            </a:pPr>
            <a:r>
              <a:rPr lang="en-US" dirty="0">
                <a:solidFill>
                  <a:prstClr val="black"/>
                </a:solidFill>
                <a:latin typeface="Calibri" pitchFamily="34" charset="0"/>
              </a:rPr>
              <a:t>During the clinic, I will have each student choose which positions they would like to try out and provide them with those opportunities.</a:t>
            </a:r>
          </a:p>
          <a:p>
            <a:pPr lvl="0" defTabSz="4023067" fontAlgn="auto">
              <a:spcBef>
                <a:spcPts val="0"/>
              </a:spcBef>
              <a:spcAft>
                <a:spcPts val="0"/>
              </a:spcAft>
            </a:pPr>
            <a:r>
              <a:rPr lang="en-US" b="1" dirty="0">
                <a:solidFill>
                  <a:prstClr val="black"/>
                </a:solidFill>
                <a:latin typeface="Calibri" pitchFamily="34" charset="0"/>
              </a:rPr>
              <a:t>Reflection</a:t>
            </a:r>
          </a:p>
          <a:p>
            <a:pPr marL="800100" lvl="1" indent="-342900" defTabSz="4023067" fontAlgn="auto">
              <a:spcBef>
                <a:spcPts val="0"/>
              </a:spcBef>
              <a:spcAft>
                <a:spcPts val="0"/>
              </a:spcAft>
              <a:buFont typeface="Wingdings" panose="05000000000000000000" pitchFamily="2" charset="2"/>
              <a:buChar char="Ø"/>
            </a:pPr>
            <a:r>
              <a:rPr lang="en-US" dirty="0">
                <a:solidFill>
                  <a:prstClr val="black"/>
                </a:solidFill>
                <a:latin typeface="Calibri" pitchFamily="34" charset="0"/>
              </a:rPr>
              <a:t>At the end of each meeting or clinic, I will require an aspect of reflection where each cheerleader speaks to what they enjoyed, what they didn’t, and what they would like to see the next time we meet. This allows me to have some student input when building the next meeting or clinic.</a:t>
            </a:r>
          </a:p>
          <a:p>
            <a:pPr lvl="0" defTabSz="4023067" fontAlgn="auto">
              <a:spcBef>
                <a:spcPts val="0"/>
              </a:spcBef>
              <a:spcAft>
                <a:spcPts val="0"/>
              </a:spcAft>
            </a:pPr>
            <a:r>
              <a:rPr lang="en-US" b="1" dirty="0">
                <a:solidFill>
                  <a:prstClr val="black"/>
                </a:solidFill>
                <a:latin typeface="Calibri" pitchFamily="34" charset="0"/>
              </a:rPr>
              <a:t>Critique &amp; Revision</a:t>
            </a:r>
          </a:p>
          <a:p>
            <a:pPr marL="800100" lvl="1" indent="-342900" defTabSz="4023067" fontAlgn="auto">
              <a:spcBef>
                <a:spcPts val="0"/>
              </a:spcBef>
              <a:spcAft>
                <a:spcPts val="0"/>
              </a:spcAft>
              <a:buFont typeface="Wingdings" panose="05000000000000000000" pitchFamily="2" charset="2"/>
              <a:buChar char="Ø"/>
            </a:pPr>
            <a:r>
              <a:rPr lang="en-US" dirty="0">
                <a:solidFill>
                  <a:prstClr val="black"/>
                </a:solidFill>
                <a:latin typeface="Calibri" pitchFamily="34" charset="0"/>
              </a:rPr>
              <a:t>During each clinic, students will review what we have done that day and consider what they can change for the next day.</a:t>
            </a:r>
          </a:p>
          <a:p>
            <a:pPr lvl="0" defTabSz="4023067" fontAlgn="auto">
              <a:spcBef>
                <a:spcPts val="0"/>
              </a:spcBef>
              <a:spcAft>
                <a:spcPts val="0"/>
              </a:spcAft>
            </a:pPr>
            <a:r>
              <a:rPr lang="en-US" b="1" dirty="0">
                <a:solidFill>
                  <a:prstClr val="black"/>
                </a:solidFill>
                <a:latin typeface="Calibri" pitchFamily="34" charset="0"/>
              </a:rPr>
              <a:t>Public Product</a:t>
            </a:r>
          </a:p>
          <a:p>
            <a:pPr marL="800100" lvl="1" indent="-342900" defTabSz="4023067" fontAlgn="auto">
              <a:spcBef>
                <a:spcPts val="0"/>
              </a:spcBef>
              <a:spcAft>
                <a:spcPts val="0"/>
              </a:spcAft>
              <a:buFont typeface="Wingdings" panose="05000000000000000000" pitchFamily="2" charset="2"/>
              <a:buChar char="Ø"/>
            </a:pPr>
            <a:r>
              <a:rPr lang="en-US" dirty="0">
                <a:solidFill>
                  <a:prstClr val="black"/>
                </a:solidFill>
                <a:latin typeface="Calibri" pitchFamily="34" charset="0"/>
              </a:rPr>
              <a:t>At the termination of the clinics, the end result will be a presentation to the athletic director and other faculty to show off their newly attained skills.</a:t>
            </a:r>
          </a:p>
          <a:p>
            <a:pPr marL="800100" lvl="1" indent="-342900" defTabSz="4023067" fontAlgn="auto">
              <a:spcBef>
                <a:spcPts val="0"/>
              </a:spcBef>
              <a:spcAft>
                <a:spcPts val="0"/>
              </a:spcAft>
              <a:buFont typeface="Wingdings" panose="05000000000000000000" pitchFamily="2" charset="2"/>
              <a:buChar char="Ø"/>
            </a:pPr>
            <a:r>
              <a:rPr lang="en-US" dirty="0">
                <a:solidFill>
                  <a:prstClr val="black"/>
                </a:solidFill>
                <a:latin typeface="Calibri" pitchFamily="34" charset="0"/>
              </a:rPr>
              <a:t>Cheerleaders will then schedule and have a conversation with the athletic director about the following Fall sports season.</a:t>
            </a:r>
          </a:p>
        </p:txBody>
      </p:sp>
      <p:sp>
        <p:nvSpPr>
          <p:cNvPr id="2239" name="Text Box 191"/>
          <p:cNvSpPr txBox="1">
            <a:spLocks noChangeArrowheads="1"/>
          </p:cNvSpPr>
          <p:nvPr/>
        </p:nvSpPr>
        <p:spPr bwMode="auto">
          <a:xfrm>
            <a:off x="23995063" y="4572000"/>
            <a:ext cx="8226425" cy="8156079"/>
          </a:xfrm>
          <a:prstGeom prst="rect">
            <a:avLst/>
          </a:prstGeom>
          <a:solidFill>
            <a:schemeClr val="bg1"/>
          </a:solidFill>
          <a:ln>
            <a:noFill/>
          </a:ln>
          <a:effectLst/>
        </p:spPr>
        <p:txBody>
          <a:bodyPr lIns="182880" tIns="182880" rIns="182880" bIns="182880">
            <a:spAutoFit/>
          </a:bodyPr>
          <a:lstStyle/>
          <a:p>
            <a:pPr lvl="0" defTabSz="4023067" fontAlgn="auto">
              <a:spcBef>
                <a:spcPts val="0"/>
              </a:spcBef>
              <a:spcAft>
                <a:spcPts val="0"/>
              </a:spcAft>
            </a:pPr>
            <a:r>
              <a:rPr lang="en-US" dirty="0">
                <a:solidFill>
                  <a:prstClr val="black"/>
                </a:solidFill>
                <a:latin typeface="Calibri" pitchFamily="34" charset="0"/>
              </a:rPr>
              <a:t>In order to support this goal,  I spent some time researching the impact of athletics and leadership training on young girls’ self-esteem and later academic success.   </a:t>
            </a:r>
          </a:p>
          <a:p>
            <a:pPr lvl="0" defTabSz="4023067" fontAlgn="auto">
              <a:spcBef>
                <a:spcPts val="0"/>
              </a:spcBef>
              <a:spcAft>
                <a:spcPts val="0"/>
              </a:spcAft>
            </a:pPr>
            <a:endParaRPr lang="en-US" dirty="0">
              <a:solidFill>
                <a:prstClr val="black"/>
              </a:solidFill>
              <a:latin typeface="Calibri" pitchFamily="34" charset="0"/>
            </a:endParaRPr>
          </a:p>
          <a:p>
            <a:pPr lvl="0" defTabSz="4023067" fontAlgn="auto">
              <a:spcBef>
                <a:spcPts val="0"/>
              </a:spcBef>
              <a:spcAft>
                <a:spcPts val="0"/>
              </a:spcAft>
            </a:pPr>
            <a:r>
              <a:rPr lang="en-US" dirty="0">
                <a:solidFill>
                  <a:prstClr val="black"/>
                </a:solidFill>
                <a:latin typeface="Calibri" pitchFamily="34" charset="0"/>
              </a:rPr>
              <a:t>Hart, Gary, Duhamel &amp; Homefield (2003) state that “confidence and empowerment are acquired through competitive sports </a:t>
            </a:r>
            <a:r>
              <a:rPr lang="en-US" i="1" dirty="0">
                <a:solidFill>
                  <a:prstClr val="black"/>
                </a:solidFill>
                <a:latin typeface="Calibri" pitchFamily="34" charset="0"/>
              </a:rPr>
              <a:t>and</a:t>
            </a:r>
            <a:r>
              <a:rPr lang="en-US" dirty="0">
                <a:solidFill>
                  <a:prstClr val="black"/>
                </a:solidFill>
                <a:latin typeface="Calibri" pitchFamily="34" charset="0"/>
              </a:rPr>
              <a:t> school leadership.” Cheerleading provides both the competitiveness of a sport but it also supplies athletes with an immediate position of leadership within the school.  The authors also stress that “findings are relatively consistent in demonstrating that self-esteem for athletes is higher than for non-athletes.” In terms of what I can provide these future athletes, the authors also suggest that “coaches, officials, and parent volunteers are additional role models of leadership that student athletes are exposed to…. Coaches and parent volunteers should work to develop leadership skills in adolescent girls with the support of school personnel.”</a:t>
            </a:r>
          </a:p>
          <a:p>
            <a:pPr lvl="0" defTabSz="4023067" fontAlgn="auto">
              <a:spcBef>
                <a:spcPts val="0"/>
              </a:spcBef>
              <a:spcAft>
                <a:spcPts val="0"/>
              </a:spcAft>
            </a:pPr>
            <a:endParaRPr lang="en-US" dirty="0">
              <a:solidFill>
                <a:prstClr val="black"/>
              </a:solidFill>
              <a:latin typeface="Calibri" pitchFamily="34" charset="0"/>
            </a:endParaRPr>
          </a:p>
          <a:p>
            <a:pPr lvl="0" defTabSz="4023067" fontAlgn="auto">
              <a:spcBef>
                <a:spcPts val="0"/>
              </a:spcBef>
              <a:spcAft>
                <a:spcPts val="0"/>
              </a:spcAft>
            </a:pPr>
            <a:r>
              <a:rPr lang="en-US" dirty="0">
                <a:solidFill>
                  <a:prstClr val="black"/>
                </a:solidFill>
                <a:latin typeface="Calibri" pitchFamily="34" charset="0"/>
              </a:rPr>
              <a:t>While these future leaders are warming up for their clinics we will be establishing group norms and expectations. Each student will be able to contribute to their own thoughts and opinions towards the direction of the group. Working towards a larger common goal will allow them to implement and develop skills to cooperatively achieve the set objectives.</a:t>
            </a:r>
          </a:p>
        </p:txBody>
      </p:sp>
      <p:sp>
        <p:nvSpPr>
          <p:cNvPr id="2240" name="Text Box 192"/>
          <p:cNvSpPr txBox="1">
            <a:spLocks noChangeArrowheads="1"/>
          </p:cNvSpPr>
          <p:nvPr/>
        </p:nvSpPr>
        <p:spPr bwMode="auto">
          <a:xfrm>
            <a:off x="6165848" y="16992600"/>
            <a:ext cx="8228013" cy="4770537"/>
          </a:xfrm>
          <a:prstGeom prst="rect">
            <a:avLst/>
          </a:prstGeom>
          <a:solidFill>
            <a:schemeClr val="bg1"/>
          </a:solidFill>
          <a:ln>
            <a:noFill/>
          </a:ln>
          <a:effectLst/>
        </p:spPr>
        <p:txBody>
          <a:bodyPr lIns="182880" tIns="182880" rIns="182880" bIns="182880">
            <a:spAutoFit/>
          </a:bodyPr>
          <a:lstStyle/>
          <a:p>
            <a:pPr lvl="0" defTabSz="4023067" fontAlgn="auto">
              <a:spcBef>
                <a:spcPts val="0"/>
              </a:spcBef>
              <a:spcAft>
                <a:spcPts val="0"/>
              </a:spcAft>
            </a:pPr>
            <a:r>
              <a:rPr lang="en-US" dirty="0">
                <a:solidFill>
                  <a:prstClr val="black"/>
                </a:solidFill>
                <a:latin typeface="Calibri" pitchFamily="34" charset="0"/>
              </a:rPr>
              <a:t>The leadership qualities, based on “The Habits of Mind” by Costa &amp; </a:t>
            </a:r>
            <a:r>
              <a:rPr lang="en-US" dirty="0" err="1">
                <a:solidFill>
                  <a:prstClr val="black"/>
                </a:solidFill>
                <a:latin typeface="Calibri" pitchFamily="34" charset="0"/>
              </a:rPr>
              <a:t>Kallick</a:t>
            </a:r>
            <a:r>
              <a:rPr lang="en-US" dirty="0">
                <a:solidFill>
                  <a:prstClr val="black"/>
                </a:solidFill>
                <a:latin typeface="Calibri" pitchFamily="34" charset="0"/>
              </a:rPr>
              <a:t> (2018), that I am working to instill in my cheerleaders are:</a:t>
            </a:r>
          </a:p>
          <a:p>
            <a:pPr lvl="0" defTabSz="4023067" fontAlgn="auto">
              <a:spcBef>
                <a:spcPts val="0"/>
              </a:spcBef>
              <a:spcAft>
                <a:spcPts val="0"/>
              </a:spcAft>
            </a:pPr>
            <a:endParaRPr lang="en-US" dirty="0">
              <a:solidFill>
                <a:prstClr val="black"/>
              </a:solidFill>
              <a:latin typeface="Calibri" pitchFamily="34" charset="0"/>
            </a:endParaRPr>
          </a:p>
          <a:p>
            <a:pPr marL="342900" indent="-342900" defTabSz="4023067" fontAlgn="auto">
              <a:spcBef>
                <a:spcPts val="0"/>
              </a:spcBef>
              <a:spcAft>
                <a:spcPts val="0"/>
              </a:spcAft>
              <a:buFont typeface="Wingdings" panose="05000000000000000000" pitchFamily="2" charset="2"/>
              <a:buChar char="Ø"/>
            </a:pPr>
            <a:r>
              <a:rPr lang="en-US" dirty="0">
                <a:solidFill>
                  <a:prstClr val="black"/>
                </a:solidFill>
                <a:latin typeface="Calibri" pitchFamily="34" charset="0"/>
              </a:rPr>
              <a:t>THINKING INTERDEPENDENTLY</a:t>
            </a:r>
          </a:p>
          <a:p>
            <a:pPr marL="800100" lvl="1" indent="-342900" defTabSz="4023067" fontAlgn="auto">
              <a:spcBef>
                <a:spcPts val="0"/>
              </a:spcBef>
              <a:spcAft>
                <a:spcPts val="0"/>
              </a:spcAft>
              <a:buFont typeface="Wingdings" panose="05000000000000000000" pitchFamily="2" charset="2"/>
              <a:buChar char="Ø"/>
            </a:pPr>
            <a:r>
              <a:rPr lang="en-US" dirty="0">
                <a:solidFill>
                  <a:prstClr val="black"/>
                </a:solidFill>
                <a:latin typeface="Calibri" pitchFamily="34" charset="0"/>
              </a:rPr>
              <a:t>Working together to achieve a common goal.</a:t>
            </a:r>
          </a:p>
          <a:p>
            <a:pPr marL="342900" indent="-342900" defTabSz="4023067" fontAlgn="auto">
              <a:spcBef>
                <a:spcPts val="0"/>
              </a:spcBef>
              <a:spcAft>
                <a:spcPts val="0"/>
              </a:spcAft>
              <a:buFont typeface="Wingdings" panose="05000000000000000000" pitchFamily="2" charset="2"/>
              <a:buChar char="Ø"/>
            </a:pPr>
            <a:r>
              <a:rPr lang="en-US" dirty="0">
                <a:solidFill>
                  <a:prstClr val="black"/>
                </a:solidFill>
                <a:latin typeface="Calibri" pitchFamily="34" charset="0"/>
              </a:rPr>
              <a:t>TAKING RESPONSIBLE RISKS</a:t>
            </a:r>
          </a:p>
          <a:p>
            <a:pPr marL="800100" lvl="1" indent="-342900" defTabSz="4023067" fontAlgn="auto">
              <a:spcBef>
                <a:spcPts val="0"/>
              </a:spcBef>
              <a:spcAft>
                <a:spcPts val="0"/>
              </a:spcAft>
              <a:buFont typeface="Wingdings" panose="05000000000000000000" pitchFamily="2" charset="2"/>
              <a:buChar char="Ø"/>
            </a:pPr>
            <a:r>
              <a:rPr lang="en-US" dirty="0">
                <a:solidFill>
                  <a:prstClr val="black"/>
                </a:solidFill>
                <a:latin typeface="Calibri" pitchFamily="34" charset="0"/>
              </a:rPr>
              <a:t>Safely putting yourself into a situation that is foreign to you.</a:t>
            </a:r>
          </a:p>
          <a:p>
            <a:pPr marL="342900" indent="-342900" defTabSz="4023067" fontAlgn="auto">
              <a:spcBef>
                <a:spcPts val="0"/>
              </a:spcBef>
              <a:spcAft>
                <a:spcPts val="0"/>
              </a:spcAft>
              <a:buFont typeface="Wingdings" panose="05000000000000000000" pitchFamily="2" charset="2"/>
              <a:buChar char="Ø"/>
            </a:pPr>
            <a:r>
              <a:rPr lang="en-US" dirty="0">
                <a:solidFill>
                  <a:prstClr val="black"/>
                </a:solidFill>
                <a:latin typeface="Calibri" pitchFamily="34" charset="0"/>
              </a:rPr>
              <a:t>THINKING AND COMMUNICATING WITH CLARITY AND PRECISION</a:t>
            </a:r>
          </a:p>
          <a:p>
            <a:pPr marL="800100" lvl="1" indent="-342900" defTabSz="4023067" fontAlgn="auto">
              <a:spcBef>
                <a:spcPts val="0"/>
              </a:spcBef>
              <a:spcAft>
                <a:spcPts val="0"/>
              </a:spcAft>
              <a:buFont typeface="Wingdings" panose="05000000000000000000" pitchFamily="2" charset="2"/>
              <a:buChar char="Ø"/>
            </a:pPr>
            <a:r>
              <a:rPr lang="en-US" dirty="0">
                <a:solidFill>
                  <a:prstClr val="black"/>
                </a:solidFill>
                <a:latin typeface="Calibri" pitchFamily="34" charset="0"/>
              </a:rPr>
              <a:t>Ability to express opinions and emotions clearly and effectively to achieve a common goal.</a:t>
            </a:r>
          </a:p>
          <a:p>
            <a:pPr marL="342900" indent="-342900" defTabSz="4023067" fontAlgn="auto">
              <a:spcBef>
                <a:spcPts val="0"/>
              </a:spcBef>
              <a:spcAft>
                <a:spcPts val="0"/>
              </a:spcAft>
              <a:buFont typeface="Wingdings" panose="05000000000000000000" pitchFamily="2" charset="2"/>
              <a:buChar char="Ø"/>
            </a:pPr>
            <a:r>
              <a:rPr lang="en-US" dirty="0">
                <a:solidFill>
                  <a:prstClr val="black"/>
                </a:solidFill>
                <a:latin typeface="Calibri" pitchFamily="34" charset="0"/>
              </a:rPr>
              <a:t>RESPONDING WITH WONDERMENT AND AWE</a:t>
            </a:r>
          </a:p>
          <a:p>
            <a:pPr marL="800100" lvl="1" indent="-342900" defTabSz="4023067" fontAlgn="auto">
              <a:spcBef>
                <a:spcPts val="0"/>
              </a:spcBef>
              <a:spcAft>
                <a:spcPts val="0"/>
              </a:spcAft>
              <a:buFont typeface="Wingdings" panose="05000000000000000000" pitchFamily="2" charset="2"/>
              <a:buChar char="Ø"/>
            </a:pPr>
            <a:r>
              <a:rPr lang="en-US" dirty="0">
                <a:solidFill>
                  <a:prstClr val="black"/>
                </a:solidFill>
                <a:latin typeface="Calibri" pitchFamily="34" charset="0"/>
              </a:rPr>
              <a:t>Opening yourself to the amazement that comes with new experiences.</a:t>
            </a:r>
          </a:p>
        </p:txBody>
      </p:sp>
      <p:sp>
        <p:nvSpPr>
          <p:cNvPr id="2241" name="Text Box 193"/>
          <p:cNvSpPr txBox="1">
            <a:spLocks noChangeArrowheads="1"/>
          </p:cNvSpPr>
          <p:nvPr/>
        </p:nvSpPr>
        <p:spPr bwMode="auto">
          <a:xfrm>
            <a:off x="23991887" y="14981740"/>
            <a:ext cx="8226425" cy="3077766"/>
          </a:xfrm>
          <a:prstGeom prst="rect">
            <a:avLst/>
          </a:prstGeom>
          <a:solidFill>
            <a:schemeClr val="bg1"/>
          </a:solidFill>
          <a:ln>
            <a:noFill/>
          </a:ln>
          <a:effectLst/>
        </p:spPr>
        <p:txBody>
          <a:bodyPr lIns="182880" tIns="182880" rIns="182880" bIns="182880">
            <a:spAutoFit/>
          </a:bodyPr>
          <a:lstStyle/>
          <a:p>
            <a:pPr lvl="0" defTabSz="4023067" fontAlgn="auto">
              <a:spcBef>
                <a:spcPts val="0"/>
              </a:spcBef>
              <a:spcAft>
                <a:spcPts val="0"/>
              </a:spcAft>
            </a:pPr>
            <a:r>
              <a:rPr lang="en-US" dirty="0">
                <a:solidFill>
                  <a:prstClr val="black"/>
                </a:solidFill>
                <a:latin typeface="Calibri" pitchFamily="34" charset="0"/>
              </a:rPr>
              <a:t>Cheerleading can be a huge influence on participants lives for the positive. It provides athletes with an outlet for their creativity and an opportunity to grow their leadership skills and abilities. It allows these future leaders to develop their voice and determine how they want to use that voice to attain their goals.  My hope for the termination of this project is that these young women take these skills and become strong leaders in their community on and off the field, long after I leave the school district.</a:t>
            </a:r>
          </a:p>
        </p:txBody>
      </p:sp>
      <p:sp>
        <p:nvSpPr>
          <p:cNvPr id="2242" name="Text Box 194"/>
          <p:cNvSpPr txBox="1">
            <a:spLocks noChangeArrowheads="1"/>
          </p:cNvSpPr>
          <p:nvPr/>
        </p:nvSpPr>
        <p:spPr bwMode="auto">
          <a:xfrm>
            <a:off x="6170613" y="4572000"/>
            <a:ext cx="8226425" cy="4093428"/>
          </a:xfrm>
          <a:prstGeom prst="rect">
            <a:avLst/>
          </a:prstGeom>
          <a:solidFill>
            <a:schemeClr val="bg1"/>
          </a:solidFill>
          <a:ln>
            <a:noFill/>
          </a:ln>
          <a:effectLst/>
        </p:spPr>
        <p:txBody>
          <a:bodyPr lIns="182880" tIns="182880" rIns="182880" bIns="182880">
            <a:spAutoFit/>
          </a:bodyPr>
          <a:lstStyle/>
          <a:p>
            <a:pPr lvl="0" defTabSz="4023067" fontAlgn="auto">
              <a:spcBef>
                <a:spcPts val="0"/>
              </a:spcBef>
              <a:spcAft>
                <a:spcPts val="0"/>
              </a:spcAft>
            </a:pPr>
            <a:r>
              <a:rPr lang="en-US" dirty="0">
                <a:solidFill>
                  <a:prstClr val="black"/>
                </a:solidFill>
                <a:latin typeface="Calibri"/>
              </a:rPr>
              <a:t>In a local vocational school, with a population that is comprised of only 30-35% girls there is an overwhelmingly masculine energy the minute you step foot into the school. The hope of this project is to put female students into leadership positions and provide them with the skills to actively navigate the school that they are in, to make it their own. In speaking with the athletic director at the school, there needs to be enough interest and thorough commitment to warrant hiring a cheerleading coach for the Fall football season. Cheerleading not only provides students with an athletic outlet, but it also is a creative space and a way for participants to become natural leaders in their community on the sidelines and throughout their lives.</a:t>
            </a:r>
          </a:p>
        </p:txBody>
      </p:sp>
      <p:sp>
        <p:nvSpPr>
          <p:cNvPr id="2243" name="Text Box 195"/>
          <p:cNvSpPr txBox="1">
            <a:spLocks noChangeArrowheads="1"/>
          </p:cNvSpPr>
          <p:nvPr/>
        </p:nvSpPr>
        <p:spPr bwMode="auto">
          <a:xfrm>
            <a:off x="23995063" y="18977759"/>
            <a:ext cx="8226425" cy="2785378"/>
          </a:xfrm>
          <a:prstGeom prst="rect">
            <a:avLst/>
          </a:prstGeom>
          <a:solidFill>
            <a:schemeClr val="bg1"/>
          </a:solidFill>
          <a:ln>
            <a:noFill/>
          </a:ln>
          <a:effectLst/>
        </p:spPr>
        <p:txBody>
          <a:bodyPr lIns="182880" tIns="182880" rIns="182880" bIns="182880">
            <a:spAutoFit/>
          </a:bodyPr>
          <a:lstStyle>
            <a:lvl1pPr marL="457200" indent="-457200">
              <a:defRPr>
                <a:solidFill>
                  <a:schemeClr val="tx1"/>
                </a:solidFill>
                <a:latin typeface="Arial" charset="0"/>
              </a:defRPr>
            </a:lvl1pPr>
            <a:lvl2pPr marL="914400" indent="-342900">
              <a:defRPr>
                <a:solidFill>
                  <a:schemeClr val="tx1"/>
                </a:solidFill>
                <a:latin typeface="Arial" charset="0"/>
              </a:defRPr>
            </a:lvl2pPr>
            <a:lvl3pPr marL="1371600" indent="-342900">
              <a:defRPr>
                <a:solidFill>
                  <a:schemeClr val="tx1"/>
                </a:solidFill>
                <a:latin typeface="Arial" charset="0"/>
              </a:defRPr>
            </a:lvl3pPr>
            <a:lvl4pPr marL="1828800" indent="-342900">
              <a:defRPr>
                <a:solidFill>
                  <a:schemeClr val="tx1"/>
                </a:solidFill>
                <a:latin typeface="Arial" charset="0"/>
              </a:defRPr>
            </a:lvl4pPr>
            <a:lvl5pPr marL="2286000" indent="-342900">
              <a:defRPr>
                <a:solidFill>
                  <a:schemeClr val="tx1"/>
                </a:solidFill>
                <a:latin typeface="Arial" charset="0"/>
              </a:defRPr>
            </a:lvl5pPr>
            <a:lvl6pPr marL="2743200" indent="-342900" fontAlgn="base">
              <a:spcBef>
                <a:spcPct val="0"/>
              </a:spcBef>
              <a:spcAft>
                <a:spcPct val="0"/>
              </a:spcAft>
              <a:defRPr>
                <a:solidFill>
                  <a:schemeClr val="tx1"/>
                </a:solidFill>
                <a:latin typeface="Arial" charset="0"/>
              </a:defRPr>
            </a:lvl6pPr>
            <a:lvl7pPr marL="3200400" indent="-342900" fontAlgn="base">
              <a:spcBef>
                <a:spcPct val="0"/>
              </a:spcBef>
              <a:spcAft>
                <a:spcPct val="0"/>
              </a:spcAft>
              <a:defRPr>
                <a:solidFill>
                  <a:schemeClr val="tx1"/>
                </a:solidFill>
                <a:latin typeface="Arial" charset="0"/>
              </a:defRPr>
            </a:lvl7pPr>
            <a:lvl8pPr marL="3657600" indent="-342900" fontAlgn="base">
              <a:spcBef>
                <a:spcPct val="0"/>
              </a:spcBef>
              <a:spcAft>
                <a:spcPct val="0"/>
              </a:spcAft>
              <a:defRPr>
                <a:solidFill>
                  <a:schemeClr val="tx1"/>
                </a:solidFill>
                <a:latin typeface="Arial" charset="0"/>
              </a:defRPr>
            </a:lvl8pPr>
            <a:lvl9pPr marL="4114800" indent="-342900" fontAlgn="base">
              <a:spcBef>
                <a:spcPct val="0"/>
              </a:spcBef>
              <a:spcAft>
                <a:spcPct val="0"/>
              </a:spcAft>
              <a:defRPr>
                <a:solidFill>
                  <a:schemeClr val="tx1"/>
                </a:solidFill>
                <a:latin typeface="Arial" charset="0"/>
              </a:defRPr>
            </a:lvl9pPr>
          </a:lstStyle>
          <a:p>
            <a:pPr>
              <a:spcAft>
                <a:spcPct val="50000"/>
              </a:spcAft>
              <a:buFontTx/>
              <a:buAutoNum type="arabicPeriod"/>
            </a:pPr>
            <a:r>
              <a:rPr lang="en-US" sz="1800" dirty="0">
                <a:hlinkClick r:id="rId2"/>
              </a:rPr>
              <a:t>https://link.springer.com/content/pdf/10.1007%2Fs10464-008-9206-8.pdf</a:t>
            </a:r>
            <a:endParaRPr lang="en-US" sz="1800" dirty="0"/>
          </a:p>
          <a:p>
            <a:pPr>
              <a:spcAft>
                <a:spcPct val="50000"/>
              </a:spcAft>
              <a:buFontTx/>
              <a:buAutoNum type="arabicPeriod"/>
            </a:pPr>
            <a:r>
              <a:rPr lang="en-US" sz="2000" i="1" dirty="0">
                <a:latin typeface="Calibri" pitchFamily="34" charset="0"/>
              </a:rPr>
              <a:t>Habits of Mind</a:t>
            </a:r>
            <a:r>
              <a:rPr lang="en-US" sz="2000" b="1" i="1" dirty="0">
                <a:latin typeface="Calibri" pitchFamily="34" charset="0"/>
              </a:rPr>
              <a:t>. </a:t>
            </a:r>
            <a:r>
              <a:rPr lang="en-US" sz="2000" dirty="0">
                <a:latin typeface="Calibri" pitchFamily="34" charset="0"/>
              </a:rPr>
              <a:t>Costa &amp; </a:t>
            </a:r>
            <a:r>
              <a:rPr lang="en-US" sz="2000" dirty="0" err="1">
                <a:latin typeface="Calibri" pitchFamily="34" charset="0"/>
              </a:rPr>
              <a:t>Kallick</a:t>
            </a:r>
            <a:r>
              <a:rPr lang="en-US" sz="2000" dirty="0">
                <a:latin typeface="Calibri" pitchFamily="34" charset="0"/>
              </a:rPr>
              <a:t>, 2018.</a:t>
            </a:r>
          </a:p>
          <a:p>
            <a:pPr>
              <a:spcAft>
                <a:spcPct val="50000"/>
              </a:spcAft>
              <a:buFontTx/>
              <a:buAutoNum type="arabicPeriod"/>
            </a:pPr>
            <a:r>
              <a:rPr lang="en-US" sz="2000" i="1" dirty="0">
                <a:latin typeface="Calibri" pitchFamily="34" charset="0"/>
              </a:rPr>
              <a:t>Getting Started with Project Based Learning. </a:t>
            </a:r>
            <a:r>
              <a:rPr lang="en-US" sz="2000" dirty="0" err="1">
                <a:latin typeface="Calibri" pitchFamily="34" charset="0"/>
              </a:rPr>
              <a:t>Larmer</a:t>
            </a:r>
            <a:r>
              <a:rPr lang="en-US" sz="2000" dirty="0">
                <a:latin typeface="Calibri" pitchFamily="34" charset="0"/>
              </a:rPr>
              <a:t>, 2018.</a:t>
            </a:r>
          </a:p>
          <a:p>
            <a:pPr>
              <a:spcAft>
                <a:spcPct val="50000"/>
              </a:spcAft>
              <a:buFontTx/>
              <a:buAutoNum type="arabicPeriod"/>
            </a:pPr>
            <a:r>
              <a:rPr lang="en-US" sz="2000" dirty="0">
                <a:latin typeface="Calibri" pitchFamily="34" charset="0"/>
              </a:rPr>
              <a:t>Dorrance, A. (1996). </a:t>
            </a:r>
            <a:r>
              <a:rPr lang="en-US" sz="2000" i="1" dirty="0">
                <a:latin typeface="Calibri" pitchFamily="34" charset="0"/>
              </a:rPr>
              <a:t>Training soccer champions</a:t>
            </a:r>
            <a:r>
              <a:rPr lang="en-US" sz="2000" dirty="0">
                <a:latin typeface="Calibri" pitchFamily="34" charset="0"/>
              </a:rPr>
              <a:t>. Apex, NC</a:t>
            </a:r>
          </a:p>
          <a:p>
            <a:pPr>
              <a:spcAft>
                <a:spcPct val="50000"/>
              </a:spcAft>
              <a:buFontTx/>
              <a:buAutoNum type="arabicPeriod"/>
            </a:pPr>
            <a:r>
              <a:rPr lang="en-US" sz="2000" dirty="0">
                <a:latin typeface="Calibri" pitchFamily="34" charset="0"/>
              </a:rPr>
              <a:t>Hart,  Gary, Duhamel, &amp; Homefield (2003). </a:t>
            </a:r>
            <a:r>
              <a:rPr lang="en-US" sz="2000" i="1" dirty="0">
                <a:latin typeface="Calibri" pitchFamily="34" charset="0"/>
              </a:rPr>
              <a:t>Building Leadership Skills in Middle School Girls Through Interscholastic Athletics</a:t>
            </a:r>
            <a:endParaRPr lang="en-US" sz="2000" dirty="0">
              <a:latin typeface="Calibri" pitchFamily="34" charset="0"/>
            </a:endParaRPr>
          </a:p>
        </p:txBody>
      </p:sp>
      <p:pic>
        <p:nvPicPr>
          <p:cNvPr id="1026" name="Picture 2" descr="Image result for umass logo">
            <a:extLst>
              <a:ext uri="{FF2B5EF4-FFF2-40B4-BE49-F238E27FC236}">
                <a16:creationId xmlns:a16="http://schemas.microsoft.com/office/drawing/2014/main" id="{2E9028E4-686A-444D-99EB-89BAE0EB1C1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4983" y="230107"/>
            <a:ext cx="3376433" cy="335843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cheerleader pom poms">
            <a:extLst>
              <a:ext uri="{FF2B5EF4-FFF2-40B4-BE49-F238E27FC236}">
                <a16:creationId xmlns:a16="http://schemas.microsoft.com/office/drawing/2014/main" id="{348B4DA5-843D-4EE3-9C3D-27913F9F8FD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1800" y="10716152"/>
            <a:ext cx="4386816" cy="4386816"/>
          </a:xfrm>
          <a:prstGeom prst="rect">
            <a:avLst/>
          </a:prstGeom>
          <a:noFill/>
          <a:extLst>
            <a:ext uri="{909E8E84-426E-40DD-AFC4-6F175D3DCCD1}">
              <a14:hiddenFill xmlns:a14="http://schemas.microsoft.com/office/drawing/2010/main">
                <a:solidFill>
                  <a:srgbClr val="FFFFFF"/>
                </a:solidFill>
              </a14:hiddenFill>
            </a:ext>
          </a:extLst>
        </p:spPr>
      </p:pic>
      <p:sp>
        <p:nvSpPr>
          <p:cNvPr id="33" name="Text Box 131">
            <a:extLst>
              <a:ext uri="{FF2B5EF4-FFF2-40B4-BE49-F238E27FC236}">
                <a16:creationId xmlns:a16="http://schemas.microsoft.com/office/drawing/2014/main" id="{8D10A0DE-6B36-4F64-A5C7-D4A30C261907}"/>
              </a:ext>
            </a:extLst>
          </p:cNvPr>
          <p:cNvSpPr txBox="1">
            <a:spLocks noChangeArrowheads="1"/>
          </p:cNvSpPr>
          <p:nvPr/>
        </p:nvSpPr>
        <p:spPr bwMode="auto">
          <a:xfrm>
            <a:off x="6170612" y="8752314"/>
            <a:ext cx="8226425"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000" b="1" dirty="0">
                <a:latin typeface="Calibri" pitchFamily="34" charset="0"/>
              </a:rPr>
              <a:t>HOW IT STARTED</a:t>
            </a:r>
          </a:p>
        </p:txBody>
      </p:sp>
      <p:sp>
        <p:nvSpPr>
          <p:cNvPr id="34" name="Text Box 192">
            <a:extLst>
              <a:ext uri="{FF2B5EF4-FFF2-40B4-BE49-F238E27FC236}">
                <a16:creationId xmlns:a16="http://schemas.microsoft.com/office/drawing/2014/main" id="{A79322D5-10E4-478C-8786-E2315AF7E95A}"/>
              </a:ext>
            </a:extLst>
          </p:cNvPr>
          <p:cNvSpPr txBox="1">
            <a:spLocks noChangeArrowheads="1"/>
          </p:cNvSpPr>
          <p:nvPr/>
        </p:nvSpPr>
        <p:spPr bwMode="auto">
          <a:xfrm>
            <a:off x="6169024" y="9616860"/>
            <a:ext cx="8228013" cy="5447645"/>
          </a:xfrm>
          <a:prstGeom prst="rect">
            <a:avLst/>
          </a:prstGeom>
          <a:solidFill>
            <a:schemeClr val="bg1"/>
          </a:solidFill>
          <a:ln>
            <a:noFill/>
          </a:ln>
          <a:effectLst/>
        </p:spPr>
        <p:txBody>
          <a:bodyPr lIns="182880" tIns="182880" rIns="182880" bIns="182880">
            <a:spAutoFit/>
          </a:bodyPr>
          <a:lstStyle/>
          <a:p>
            <a:pPr lvl="0" defTabSz="4023067" fontAlgn="auto">
              <a:spcBef>
                <a:spcPts val="0"/>
              </a:spcBef>
              <a:spcAft>
                <a:spcPts val="0"/>
              </a:spcAft>
            </a:pPr>
            <a:r>
              <a:rPr lang="en-US" dirty="0">
                <a:solidFill>
                  <a:prstClr val="black"/>
                </a:solidFill>
                <a:latin typeface="Calibri" pitchFamily="34" charset="0"/>
              </a:rPr>
              <a:t>This project began when I was finding points of connection with some of my freshman students. I noticed one of them had a cheerleading jacket on from middle school and mentioned it to her in passing that I had cheered for twelve years. Next thing I know, I have five freshman girls in my room asking me to help them get a cheerleading squad. I responded with: </a:t>
            </a:r>
          </a:p>
          <a:p>
            <a:pPr lvl="0" defTabSz="4023067" fontAlgn="auto">
              <a:spcBef>
                <a:spcPts val="0"/>
              </a:spcBef>
              <a:spcAft>
                <a:spcPts val="0"/>
              </a:spcAft>
            </a:pPr>
            <a:endParaRPr lang="en-US" dirty="0">
              <a:solidFill>
                <a:prstClr val="black"/>
              </a:solidFill>
              <a:latin typeface="Calibri" pitchFamily="34" charset="0"/>
            </a:endParaRPr>
          </a:p>
          <a:p>
            <a:pPr lvl="0" algn="ctr" defTabSz="4023067" fontAlgn="auto">
              <a:spcBef>
                <a:spcPts val="0"/>
              </a:spcBef>
              <a:spcAft>
                <a:spcPts val="0"/>
              </a:spcAft>
            </a:pPr>
            <a:r>
              <a:rPr lang="en-US" b="1" dirty="0">
                <a:solidFill>
                  <a:prstClr val="black"/>
                </a:solidFill>
                <a:latin typeface="Calibri" pitchFamily="34" charset="0"/>
              </a:rPr>
              <a:t>“You are going to make your own team, I will be there to support you but the responsibility is on you.”</a:t>
            </a:r>
          </a:p>
          <a:p>
            <a:pPr lvl="0" algn="ctr" defTabSz="4023067" fontAlgn="auto">
              <a:spcBef>
                <a:spcPts val="0"/>
              </a:spcBef>
              <a:spcAft>
                <a:spcPts val="0"/>
              </a:spcAft>
            </a:pPr>
            <a:endParaRPr lang="en-US" dirty="0">
              <a:solidFill>
                <a:prstClr val="black"/>
              </a:solidFill>
              <a:latin typeface="Calibri" pitchFamily="34" charset="0"/>
            </a:endParaRPr>
          </a:p>
          <a:p>
            <a:pPr defTabSz="4023067" fontAlgn="auto">
              <a:spcBef>
                <a:spcPts val="0"/>
              </a:spcBef>
              <a:spcAft>
                <a:spcPts val="0"/>
              </a:spcAft>
            </a:pPr>
            <a:r>
              <a:rPr lang="en-US" dirty="0">
                <a:solidFill>
                  <a:prstClr val="black"/>
                </a:solidFill>
                <a:latin typeface="Calibri" pitchFamily="34" charset="0"/>
              </a:rPr>
              <a:t>My squad is now comprised of eight to ten girls who are interested in starting a cheerleading team in the fall. We are meeting as a group in the hopes to gather enough interest through a series of clinics this Spring to show the Athletic Director that there is sufficient evidence to start a program and hire a professional cheerleading coach.  </a:t>
            </a:r>
          </a:p>
        </p:txBody>
      </p:sp>
      <p:sp>
        <p:nvSpPr>
          <p:cNvPr id="5" name="Rectangle 4">
            <a:extLst>
              <a:ext uri="{FF2B5EF4-FFF2-40B4-BE49-F238E27FC236}">
                <a16:creationId xmlns:a16="http://schemas.microsoft.com/office/drawing/2014/main" id="{03D023B2-9694-4224-A374-AD80E5B66692}"/>
              </a:ext>
            </a:extLst>
          </p:cNvPr>
          <p:cNvSpPr/>
          <p:nvPr/>
        </p:nvSpPr>
        <p:spPr>
          <a:xfrm>
            <a:off x="6309597" y="15819905"/>
            <a:ext cx="8084264" cy="954107"/>
          </a:xfrm>
          <a:prstGeom prst="rect">
            <a:avLst/>
          </a:prstGeom>
          <a:noFill/>
        </p:spPr>
        <p:txBody>
          <a:bodyPr wrap="none" lIns="91440" tIns="45720" rIns="91440" bIns="45720">
            <a:spAutoFit/>
          </a:bodyPr>
          <a:lstStyle/>
          <a:p>
            <a:pPr algn="ctr"/>
            <a:r>
              <a:rPr lang="en-US" sz="2800" dirty="0">
                <a:ln w="0"/>
                <a:solidFill>
                  <a:schemeClr val="accent1"/>
                </a:solidFill>
                <a:effectLst>
                  <a:outerShdw blurRad="38100" dist="25400" dir="5400000" algn="ctr" rotWithShape="0">
                    <a:srgbClr val="6E747A">
                      <a:alpha val="43000"/>
                    </a:srgbClr>
                  </a:outerShdw>
                </a:effectLst>
              </a:rPr>
              <a:t>Leadership is the capability to guide others in the </a:t>
            </a:r>
          </a:p>
          <a:p>
            <a:pPr algn="ctr"/>
            <a:r>
              <a:rPr lang="en-US" sz="2800" dirty="0">
                <a:ln w="0"/>
                <a:solidFill>
                  <a:schemeClr val="accent1"/>
                </a:solidFill>
                <a:effectLst>
                  <a:outerShdw blurRad="38100" dist="25400" dir="5400000" algn="ctr" rotWithShape="0">
                    <a:srgbClr val="6E747A">
                      <a:alpha val="43000"/>
                    </a:srgbClr>
                  </a:outerShdw>
                </a:effectLst>
              </a:rPr>
              <a:t>achievement of a common goal. </a:t>
            </a:r>
            <a:endParaRPr lang="en-US" sz="2800" b="0" cap="none" spc="0" dirty="0">
              <a:ln w="0"/>
              <a:solidFill>
                <a:schemeClr val="accent1"/>
              </a:solidFill>
              <a:effectLst>
                <a:outerShdw blurRad="38100" dist="25400" dir="5400000" algn="ctr" rotWithShape="0">
                  <a:srgbClr val="6E747A">
                    <a:alpha val="43000"/>
                  </a:srgbClr>
                </a:outerShdw>
              </a:effectLst>
            </a:endParaRPr>
          </a:p>
        </p:txBody>
      </p:sp>
      <p:sp>
        <p:nvSpPr>
          <p:cNvPr id="6" name="Rectangle 5">
            <a:extLst>
              <a:ext uri="{FF2B5EF4-FFF2-40B4-BE49-F238E27FC236}">
                <a16:creationId xmlns:a16="http://schemas.microsoft.com/office/drawing/2014/main" id="{28885477-5853-49D4-B971-BB65E677C9E9}"/>
              </a:ext>
            </a:extLst>
          </p:cNvPr>
          <p:cNvSpPr/>
          <p:nvPr/>
        </p:nvSpPr>
        <p:spPr>
          <a:xfrm>
            <a:off x="15538451" y="4570413"/>
            <a:ext cx="7770017" cy="3170099"/>
          </a:xfrm>
          <a:prstGeom prst="rect">
            <a:avLst/>
          </a:prstGeom>
          <a:noFill/>
        </p:spPr>
        <p:txBody>
          <a:bodyPr wrap="square" lIns="91440" tIns="45720" rIns="91440" bIns="45720">
            <a:spAutoFit/>
          </a:bodyPr>
          <a:lstStyle/>
          <a:p>
            <a:pPr algn="ctr"/>
            <a:r>
              <a:rPr lang="en-US" sz="5000" b="0" cap="none" spc="0" dirty="0">
                <a:ln w="0"/>
                <a:solidFill>
                  <a:schemeClr val="accent1"/>
                </a:solidFill>
                <a:effectLst>
                  <a:outerShdw blurRad="38100" dist="25400" dir="5400000" algn="ctr" rotWithShape="0">
                    <a:srgbClr val="6E747A">
                      <a:alpha val="43000"/>
                    </a:srgbClr>
                  </a:outerShdw>
                </a:effectLst>
              </a:rPr>
              <a:t>Ath</a:t>
            </a:r>
            <a:r>
              <a:rPr lang="en-US" sz="5000" dirty="0">
                <a:ln w="0"/>
                <a:solidFill>
                  <a:schemeClr val="accent1"/>
                </a:solidFill>
                <a:effectLst>
                  <a:outerShdw blurRad="38100" dist="25400" dir="5400000" algn="ctr" rotWithShape="0">
                    <a:srgbClr val="6E747A">
                      <a:alpha val="43000"/>
                    </a:srgbClr>
                  </a:outerShdw>
                </a:effectLst>
              </a:rPr>
              <a:t>letic team membership enables girls to control and shape their lives, to feel empowered. </a:t>
            </a:r>
            <a:r>
              <a:rPr lang="en-US" sz="2000" dirty="0">
                <a:ln w="0"/>
                <a:solidFill>
                  <a:schemeClr val="accent1"/>
                </a:solidFill>
                <a:effectLst>
                  <a:outerShdw blurRad="38100" dist="25400" dir="5400000" algn="ctr" rotWithShape="0">
                    <a:srgbClr val="6E747A">
                      <a:alpha val="43000"/>
                    </a:srgbClr>
                  </a:outerShdw>
                </a:effectLst>
              </a:rPr>
              <a:t>(Dorrance, 1996)</a:t>
            </a:r>
            <a:endParaRPr lang="en-US" sz="5000" b="0" cap="none" spc="0" dirty="0">
              <a:ln w="0"/>
              <a:solidFill>
                <a:schemeClr val="accent1"/>
              </a:solidFill>
              <a:effectLst>
                <a:outerShdw blurRad="38100" dist="25400" dir="5400000" algn="ctr" rotWithShape="0">
                  <a:srgbClr val="6E747A">
                    <a:alpha val="43000"/>
                  </a:srgbClr>
                </a:outerShdw>
              </a:effectLst>
            </a:endParaRPr>
          </a:p>
        </p:txBody>
      </p:sp>
      <p:sp>
        <p:nvSpPr>
          <p:cNvPr id="2" name="Rectangle 1">
            <a:extLst>
              <a:ext uri="{FF2B5EF4-FFF2-40B4-BE49-F238E27FC236}">
                <a16:creationId xmlns:a16="http://schemas.microsoft.com/office/drawing/2014/main" id="{747361B7-93ED-4F79-98B7-326622AE21D6}"/>
              </a:ext>
            </a:extLst>
          </p:cNvPr>
          <p:cNvSpPr/>
          <p:nvPr/>
        </p:nvSpPr>
        <p:spPr>
          <a:xfrm>
            <a:off x="25222200" y="12901910"/>
            <a:ext cx="5339924" cy="923330"/>
          </a:xfrm>
          <a:prstGeom prst="rect">
            <a:avLst/>
          </a:prstGeom>
          <a:noFill/>
        </p:spPr>
        <p:txBody>
          <a:bodyPr wrap="none" lIns="91440" tIns="45720" rIns="91440" bIns="45720">
            <a:spAutoFit/>
          </a:bodyPr>
          <a:lstStyle/>
          <a:p>
            <a:pPr algn="ctr"/>
            <a:r>
              <a:rPr lang="en-US" sz="5400" b="1"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cheerLEADERS</a:t>
            </a:r>
            <a:endParaRPr lang="en-US" sz="5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Tree>
  </p:cSld>
  <p:clrMapOvr>
    <a:masterClrMapping/>
  </p:clrMapOvr>
</p:sld>
</file>

<file path=ppt/theme/theme1.xml><?xml version="1.0" encoding="utf-8"?>
<a:theme xmlns:a="http://schemas.openxmlformats.org/drawingml/2006/main" name="Default Design">
  <a:themeElements>
    <a:clrScheme name="Custom 1">
      <a:dk1>
        <a:sysClr val="windowText" lastClr="000000"/>
      </a:dk1>
      <a:lt1>
        <a:sysClr val="window" lastClr="FFFFFF"/>
      </a:lt1>
      <a:dk2>
        <a:srgbClr val="505046"/>
      </a:dk2>
      <a:lt2>
        <a:srgbClr val="EEECE1"/>
      </a:lt2>
      <a:accent1>
        <a:srgbClr val="851C00"/>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2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22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6443</TotalTime>
  <Words>1240</Words>
  <Application>Microsoft Office PowerPoint</Application>
  <PresentationFormat>Custom</PresentationFormat>
  <Paragraphs>67</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Wingdings</vt:lpstr>
      <vt:lpstr>Default Design</vt:lpstr>
      <vt:lpstr>PowerPoint Presentation</vt:lpstr>
    </vt:vector>
  </TitlesOfParts>
  <Company>Genigraphics 800.790.4001</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Genigraphics Research Poster Template 24x36</dc:title>
  <dc:creator>Genigraphics 800.790.4001</dc:creator>
  <dc:description>To order poster prints visit us at www.genigraphics.com</dc:description>
  <cp:lastModifiedBy>Alex Gearty</cp:lastModifiedBy>
  <cp:revision>95</cp:revision>
  <dcterms:created xsi:type="dcterms:W3CDTF">2008-05-03T03:01:56Z</dcterms:created>
  <dcterms:modified xsi:type="dcterms:W3CDTF">2019-04-14T18:52:17Z</dcterms:modified>
</cp:coreProperties>
</file>