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sldIdLst>
    <p:sldId id="256" r:id="rId5"/>
    <p:sldId id="257" r:id="rId6"/>
    <p:sldId id="258" r:id="rId7"/>
    <p:sldId id="259" r:id="rId8"/>
    <p:sldId id="265" r:id="rId9"/>
    <p:sldId id="262" r:id="rId10"/>
    <p:sldId id="266" r:id="rId11"/>
    <p:sldId id="263" r:id="rId12"/>
    <p:sldId id="264" r:id="rId13"/>
    <p:sldId id="260" r:id="rId14"/>
    <p:sldId id="261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5039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1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2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98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40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1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4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4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48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2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5/23/2021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30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4143F2-FD28-4419-8E0E-F0CAA090E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900" y="1079500"/>
            <a:ext cx="6119131" cy="2138400"/>
          </a:xfrm>
        </p:spPr>
        <p:txBody>
          <a:bodyPr>
            <a:normAutofit/>
          </a:bodyPr>
          <a:lstStyle/>
          <a:p>
            <a:r>
              <a:rPr lang="en-US" dirty="0"/>
              <a:t>One from the Many: Creating an Instruction Program with a Diverse Group of Librarians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3CBC2-74B8-4BEA-9A28-BD193FDBC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0779" y="4113213"/>
            <a:ext cx="6125372" cy="165576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US" sz="2200"/>
              <a:t>Jennifer Snow, Librarian for Anthropology, Sociology, and WGSS; Program Director for Instruction at the Marx Library</a:t>
            </a:r>
          </a:p>
          <a:p>
            <a:pPr>
              <a:lnSpc>
                <a:spcPct val="115000"/>
              </a:lnSpc>
            </a:pPr>
            <a:r>
              <a:rPr lang="en-US" sz="2200"/>
              <a:t>Yale University</a:t>
            </a:r>
          </a:p>
        </p:txBody>
      </p:sp>
      <p:pic>
        <p:nvPicPr>
          <p:cNvPr id="4" name="Picture 3" descr="Colourful strings being woven togehter">
            <a:extLst>
              <a:ext uri="{FF2B5EF4-FFF2-40B4-BE49-F238E27FC236}">
                <a16:creationId xmlns:a16="http://schemas.microsoft.com/office/drawing/2014/main" id="{EF927A1A-F52F-4D0A-8196-1345C42176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99" r="21492" b="-1"/>
          <a:stretch/>
        </p:blipFill>
        <p:spPr>
          <a:xfrm>
            <a:off x="20" y="10"/>
            <a:ext cx="3863955" cy="685798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73465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29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839BE-7CC8-46EA-AF92-3CCF360E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D3217-40F5-4686-BCE9-82B544873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So, is this approach working, and how can we tell?</a:t>
            </a:r>
          </a:p>
        </p:txBody>
      </p:sp>
    </p:spTree>
    <p:extLst>
      <p:ext uri="{BB962C8B-B14F-4D97-AF65-F5344CB8AC3E}">
        <p14:creationId xmlns:p14="http://schemas.microsoft.com/office/powerpoint/2010/main" val="314423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FBB49-F22B-4CAF-B244-5B5F5E8F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BD6CE-AAC2-42CA-8090-050A48519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LibInsights</a:t>
            </a:r>
            <a:r>
              <a:rPr lang="en-US" sz="2400" dirty="0"/>
              <a:t> tracks our statistics: each semester, I pull our statistics and put together a presentation for Marx and other units within YUL</a:t>
            </a:r>
          </a:p>
          <a:p>
            <a:r>
              <a:rPr lang="en-US" sz="2400" dirty="0"/>
              <a:t>Graduate students are our largest audience</a:t>
            </a:r>
          </a:p>
          <a:p>
            <a:r>
              <a:rPr lang="en-US" sz="2400" dirty="0"/>
              <a:t>StatLab, GIS, citation management remain popular year-round</a:t>
            </a:r>
          </a:p>
          <a:p>
            <a:r>
              <a:rPr lang="en-US" sz="2400" dirty="0"/>
              <a:t>The new, scaffolded workshops and the bite-size lightning rounds have increased attendance</a:t>
            </a:r>
          </a:p>
          <a:p>
            <a:r>
              <a:rPr lang="en-US" sz="2400" dirty="0"/>
              <a:t>Assessment survey is sent to workshop attendees</a:t>
            </a:r>
          </a:p>
        </p:txBody>
      </p:sp>
    </p:spTree>
    <p:extLst>
      <p:ext uri="{BB962C8B-B14F-4D97-AF65-F5344CB8AC3E}">
        <p14:creationId xmlns:p14="http://schemas.microsoft.com/office/powerpoint/2010/main" val="1366143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5FA6D-287E-4E46-8AED-CC7C05792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9E9EC-85E3-478F-808E-48859DF3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Everyone has their own approach to instruction</a:t>
            </a:r>
          </a:p>
          <a:p>
            <a:r>
              <a:rPr lang="en-US" sz="2800" dirty="0"/>
              <a:t>This is peer-to-peer coordination; I am not the supervisor</a:t>
            </a:r>
          </a:p>
          <a:p>
            <a:r>
              <a:rPr lang="en-US" sz="2800" dirty="0"/>
              <a:t>I still have my subject specialist duties on top of coordinating instruction</a:t>
            </a:r>
          </a:p>
          <a:p>
            <a:r>
              <a:rPr lang="en-US" sz="2800" dirty="0"/>
              <a:t>Marx is a mix of subject specialists and DGS (data, GIS, and statistics) librarians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409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F52D-F759-4456-B18C-68A6F81F1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2D635-9060-490D-8059-8754296A8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Creating a community of practice and learning from each other</a:t>
            </a:r>
          </a:p>
          <a:p>
            <a:r>
              <a:rPr lang="en-US" sz="2800" dirty="0"/>
              <a:t>An opportunity to collaborate with colleagues you may not normally</a:t>
            </a:r>
          </a:p>
          <a:p>
            <a:r>
              <a:rPr lang="en-US" sz="2800" dirty="0"/>
              <a:t>Increase in attendance to workshops</a:t>
            </a:r>
          </a:p>
          <a:p>
            <a:r>
              <a:rPr lang="en-US" sz="2800" dirty="0"/>
              <a:t>Ability to offer series of workshops instead of just a one-off</a:t>
            </a:r>
          </a:p>
        </p:txBody>
      </p:sp>
    </p:spTree>
    <p:extLst>
      <p:ext uri="{BB962C8B-B14F-4D97-AF65-F5344CB8AC3E}">
        <p14:creationId xmlns:p14="http://schemas.microsoft.com/office/powerpoint/2010/main" val="1640939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E7AA0-946F-4BF6-B427-DC238DFB4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3D265-C63D-487E-8522-3D5FD9190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Hybrid approach to teaching will continue: virtual and in-person options</a:t>
            </a:r>
          </a:p>
          <a:p>
            <a:r>
              <a:rPr lang="en-US" sz="2400" dirty="0"/>
              <a:t>More workshop series to come in Fall: Research Lifecycle; Economic Statistics </a:t>
            </a:r>
          </a:p>
          <a:p>
            <a:r>
              <a:rPr lang="en-US" sz="2400" dirty="0"/>
              <a:t>More scaffolding and bite-size workshops in Fall</a:t>
            </a:r>
          </a:p>
          <a:p>
            <a:r>
              <a:rPr lang="en-US" sz="2400" dirty="0"/>
              <a:t>Assessment will become more robust: new survey for attendees; more holistic approach throughout Marx activities</a:t>
            </a:r>
          </a:p>
          <a:p>
            <a:r>
              <a:rPr lang="en-US" sz="2400" dirty="0"/>
              <a:t>Work more closely with other programs and initiatives within YUL</a:t>
            </a:r>
          </a:p>
        </p:txBody>
      </p:sp>
    </p:spTree>
    <p:extLst>
      <p:ext uri="{BB962C8B-B14F-4D97-AF65-F5344CB8AC3E}">
        <p14:creationId xmlns:p14="http://schemas.microsoft.com/office/powerpoint/2010/main" val="2055886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1C0CAB-6A03-4C6A-9FAA-219847753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82E0B2-AA9C-441C-A08E-A9DF9CF12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>
                <a:cxnSpLocks/>
              </p:cNvCxn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F4CD6D0-88B6-45F4-AC60-54587D3C9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FB1734-3213-498F-A98F-AD9640495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7" b="13669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A079D24-860A-4799-B3AE-658D4F136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76325"/>
            <a:ext cx="12191999" cy="4705352"/>
          </a:xfrm>
          <a:prstGeom prst="rect">
            <a:avLst/>
          </a:prstGeom>
          <a:gradFill flip="none" rotWithShape="1">
            <a:gsLst>
              <a:gs pos="45000">
                <a:srgbClr val="000000">
                  <a:alpha val="35000"/>
                </a:srgbClr>
              </a:gs>
              <a:gs pos="55000">
                <a:srgbClr val="000000">
                  <a:alpha val="35000"/>
                </a:srgbClr>
              </a:gs>
              <a:gs pos="25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  <a:gs pos="75000">
                <a:srgbClr val="000000">
                  <a:alpha val="2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47710A-41F3-4BB7-9F04-4099271E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52" y="2252663"/>
            <a:ext cx="10020298" cy="965237"/>
          </a:xfrm>
        </p:spPr>
        <p:txBody>
          <a:bodyPr vert="horz" lIns="0" tIns="0" rIns="0" bIns="0" rtlCol="0" anchor="b" anchorCtr="0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Questions/comments?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68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FAB0C-1EF5-488A-B6C8-3198C14D5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Marx science &amp; social science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FE3D6-A3B7-4212-B0AB-F3501DA55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9 subject specialist librarians</a:t>
            </a:r>
          </a:p>
          <a:p>
            <a:r>
              <a:rPr lang="en-US" sz="2800" dirty="0"/>
              <a:t>1 GIS librarian</a:t>
            </a:r>
          </a:p>
          <a:p>
            <a:r>
              <a:rPr lang="en-US" sz="2800" dirty="0"/>
              <a:t>1 Data librarian</a:t>
            </a:r>
          </a:p>
          <a:p>
            <a:r>
              <a:rPr lang="en-US" sz="2800" dirty="0"/>
              <a:t>1 Manager of StatLab</a:t>
            </a:r>
          </a:p>
        </p:txBody>
      </p:sp>
    </p:spTree>
    <p:extLst>
      <p:ext uri="{BB962C8B-B14F-4D97-AF65-F5344CB8AC3E}">
        <p14:creationId xmlns:p14="http://schemas.microsoft.com/office/powerpoint/2010/main" val="348406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74FC9-CFEC-44E7-8DE4-3DEA42339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824C0-ECA7-489F-953F-04C714585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Previously, each librarian was responsibility for their own instruction offerings: course-integrated sessions, workshops, consultations, etc.</a:t>
            </a:r>
          </a:p>
          <a:p>
            <a:r>
              <a:rPr lang="en-US" sz="2800" dirty="0"/>
              <a:t>Summer 2019: reorganization of Marx (then called CSSSI); need for coordinators of certain functions were identified</a:t>
            </a:r>
          </a:p>
          <a:p>
            <a:r>
              <a:rPr lang="en-US" sz="2800" dirty="0"/>
              <a:t>August 2019: Program Director of Instruction named and given responsibility for creating a cohesive approach to instruction</a:t>
            </a:r>
          </a:p>
        </p:txBody>
      </p:sp>
    </p:spTree>
    <p:extLst>
      <p:ext uri="{BB962C8B-B14F-4D97-AF65-F5344CB8AC3E}">
        <p14:creationId xmlns:p14="http://schemas.microsoft.com/office/powerpoint/2010/main" val="393775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61A88-844E-4117-B233-08F2D45FE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C0A5B-5EB5-4B04-85CD-DDA9E4520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Using a post-it note activity, we have created groups for specific tasks within instruction</a:t>
            </a:r>
          </a:p>
          <a:p>
            <a:r>
              <a:rPr lang="en-US" sz="2800" dirty="0"/>
              <a:t>In 2020, this was repeated virtually using Mural</a:t>
            </a:r>
          </a:p>
          <a:p>
            <a:r>
              <a:rPr lang="en-US" sz="2800" dirty="0"/>
              <a:t>After each semester, I solicit feedback from the librarians to see what is working, what needs tweaking, what questions and/or concerns people have; Padlet has been very helpful for the feedback sessions</a:t>
            </a:r>
          </a:p>
        </p:txBody>
      </p:sp>
    </p:spTree>
    <p:extLst>
      <p:ext uri="{BB962C8B-B14F-4D97-AF65-F5344CB8AC3E}">
        <p14:creationId xmlns:p14="http://schemas.microsoft.com/office/powerpoint/2010/main" val="3858720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676B1-40EA-49D0-A8B4-9B4688D5D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C9073-63F4-41CA-97B0-E1D6A7AF0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Best Practices, Learning Objects, Instruction Menu were identified for 2019/2020</a:t>
            </a:r>
          </a:p>
          <a:p>
            <a:r>
              <a:rPr lang="en-US" sz="2400" dirty="0"/>
              <a:t>Best Practices group allowed us to create common language and learning objectives for workshops taught by multiple librarians</a:t>
            </a:r>
          </a:p>
          <a:p>
            <a:r>
              <a:rPr lang="en-US" sz="2400" dirty="0"/>
              <a:t>Learning Objects group started working on best practices for video creation, and this group has continued into 2020/2021</a:t>
            </a:r>
          </a:p>
          <a:p>
            <a:r>
              <a:rPr lang="en-US" sz="2400" dirty="0"/>
              <a:t>Instruction Menu group created a menu for faculty to choose from to develop a customized workshop (the launch of this has been delayed due to wider library initiatives) </a:t>
            </a:r>
          </a:p>
        </p:txBody>
      </p:sp>
    </p:spTree>
    <p:extLst>
      <p:ext uri="{BB962C8B-B14F-4D97-AF65-F5344CB8AC3E}">
        <p14:creationId xmlns:p14="http://schemas.microsoft.com/office/powerpoint/2010/main" val="2105054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C3800-9B82-4B22-8930-224010532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675" y="1258040"/>
            <a:ext cx="10026650" cy="3978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7200" b="1" dirty="0"/>
          </a:p>
          <a:p>
            <a:pPr marL="0" indent="0" algn="ctr">
              <a:buNone/>
            </a:pPr>
            <a:r>
              <a:rPr lang="en-US" sz="7200" b="1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898871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20C6F-5E3E-4CF4-86CA-224E1F19F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groups for 2020/2021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8E79C-9CA8-4071-A121-330EBD9D7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Assessment, Unmediated Instruction (Learning Objects), Video, Asynchronous Instruction</a:t>
            </a:r>
          </a:p>
          <a:p>
            <a:r>
              <a:rPr lang="en-US" sz="2800" dirty="0"/>
              <a:t>These were created by recreating our Post-It activity using the Mural platform</a:t>
            </a:r>
          </a:p>
        </p:txBody>
      </p:sp>
    </p:spTree>
    <p:extLst>
      <p:ext uri="{BB962C8B-B14F-4D97-AF65-F5344CB8AC3E}">
        <p14:creationId xmlns:p14="http://schemas.microsoft.com/office/powerpoint/2010/main" val="3537051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59CE7-BEDE-44E4-8B3E-3333B08C2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test in flexibility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DEBED-D7E0-4AA7-B1C8-3F9F19253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All instruction groups still managed to reach many of their goals they had set in Fall 2019</a:t>
            </a:r>
          </a:p>
          <a:p>
            <a:r>
              <a:rPr lang="en-US" sz="2800" dirty="0"/>
              <a:t>Workshops saw a large increase over Summer and early Fall 2020</a:t>
            </a:r>
          </a:p>
          <a:p>
            <a:r>
              <a:rPr lang="en-US" sz="2800" dirty="0"/>
              <a:t>I assisted individual librarians with the move to virtual instruction as needed</a:t>
            </a:r>
          </a:p>
          <a:p>
            <a:r>
              <a:rPr lang="en-US" sz="2800" dirty="0"/>
              <a:t>Workshops started to see less attendance toward the end of Fall 2020</a:t>
            </a:r>
          </a:p>
        </p:txBody>
      </p:sp>
    </p:spTree>
    <p:extLst>
      <p:ext uri="{BB962C8B-B14F-4D97-AF65-F5344CB8AC3E}">
        <p14:creationId xmlns:p14="http://schemas.microsoft.com/office/powerpoint/2010/main" val="25063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63053-BDFA-4E46-8A72-D08D5F7D9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approach for spring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2B742-C500-4D23-B783-195E150B6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Scaffold some of our workshops: Zotero, Google Scholar</a:t>
            </a:r>
          </a:p>
          <a:p>
            <a:r>
              <a:rPr lang="en-US" sz="2800" dirty="0"/>
              <a:t>Lightning round workshops: task-focused, 15 minutes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76331"/>
      </p:ext>
    </p:extLst>
  </p:cSld>
  <p:clrMapOvr>
    <a:masterClrMapping/>
  </p:clrMapOvr>
</p:sld>
</file>

<file path=ppt/theme/theme1.xml><?xml version="1.0" encoding="utf-8"?>
<a:theme xmlns:a="http://schemas.openxmlformats.org/drawingml/2006/main" name="LeafVTI">
  <a:themeElements>
    <a:clrScheme name="AnalogousFromLightSeedRightStep">
      <a:dk1>
        <a:srgbClr val="000000"/>
      </a:dk1>
      <a:lt1>
        <a:srgbClr val="FFFFFF"/>
      </a:lt1>
      <a:dk2>
        <a:srgbClr val="412440"/>
      </a:dk2>
      <a:lt2>
        <a:srgbClr val="E3E8E2"/>
      </a:lt2>
      <a:accent1>
        <a:srgbClr val="D56EEE"/>
      </a:accent1>
      <a:accent2>
        <a:srgbClr val="EB4EC8"/>
      </a:accent2>
      <a:accent3>
        <a:srgbClr val="EE6E9C"/>
      </a:accent3>
      <a:accent4>
        <a:srgbClr val="EB564E"/>
      </a:accent4>
      <a:accent5>
        <a:srgbClr val="E98E3C"/>
      </a:accent5>
      <a:accent6>
        <a:srgbClr val="B2A53B"/>
      </a:accent6>
      <a:hlink>
        <a:srgbClr val="628F57"/>
      </a:hlink>
      <a:folHlink>
        <a:srgbClr val="7F7F7F"/>
      </a:folHlink>
    </a:clrScheme>
    <a:fontScheme name="Leaf">
      <a:majorFont>
        <a:latin typeface="Rockwell Nova Light"/>
        <a:ea typeface=""/>
        <a:cs typeface=""/>
      </a:majorFont>
      <a:minorFont>
        <a:latin typeface="Avenir Next LT Pro Light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th_Settings xmlns="00322280-27d9-4892-9707-e858f27931da" xsi:nil="true"/>
    <Members xmlns="00322280-27d9-4892-9707-e858f27931da">
      <UserInfo>
        <DisplayName/>
        <AccountId xsi:nil="true"/>
        <AccountType/>
      </UserInfo>
    </Members>
    <Teachers xmlns="00322280-27d9-4892-9707-e858f27931da">
      <UserInfo>
        <DisplayName/>
        <AccountId xsi:nil="true"/>
        <AccountType/>
      </UserInfo>
    </Teachers>
    <Distribution_Groups xmlns="00322280-27d9-4892-9707-e858f27931da" xsi:nil="true"/>
    <Is_Collaboration_Space_Locked xmlns="00322280-27d9-4892-9707-e858f27931da" xsi:nil="true"/>
    <NotebookType xmlns="00322280-27d9-4892-9707-e858f27931da" xsi:nil="true"/>
    <IsNotebookLocked xmlns="00322280-27d9-4892-9707-e858f27931da" xsi:nil="true"/>
    <Invited_Leaders xmlns="00322280-27d9-4892-9707-e858f27931da" xsi:nil="true"/>
    <FolderType xmlns="00322280-27d9-4892-9707-e858f27931da" xsi:nil="true"/>
    <Owner xmlns="00322280-27d9-4892-9707-e858f27931da">
      <UserInfo>
        <DisplayName/>
        <AccountId xsi:nil="true"/>
        <AccountType/>
      </UserInfo>
    </Owner>
    <Students xmlns="00322280-27d9-4892-9707-e858f27931da">
      <UserInfo>
        <DisplayName/>
        <AccountId xsi:nil="true"/>
        <AccountType/>
      </UserInfo>
    </Students>
    <Leaders xmlns="00322280-27d9-4892-9707-e858f27931da">
      <UserInfo>
        <DisplayName/>
        <AccountId xsi:nil="true"/>
        <AccountType/>
      </UserInfo>
    </Leaders>
    <TeamsChannelId xmlns="00322280-27d9-4892-9707-e858f27931da" xsi:nil="true"/>
    <Has_Leaders_Only_SectionGroup xmlns="00322280-27d9-4892-9707-e858f27931da" xsi:nil="true"/>
    <Student_Groups xmlns="00322280-27d9-4892-9707-e858f27931da">
      <UserInfo>
        <DisplayName/>
        <AccountId xsi:nil="true"/>
        <AccountType/>
      </UserInfo>
    </Student_Groups>
    <LMS_Mappings xmlns="00322280-27d9-4892-9707-e858f27931da" xsi:nil="true"/>
    <Invited_Teachers xmlns="00322280-27d9-4892-9707-e858f27931da" xsi:nil="true"/>
    <Templates xmlns="00322280-27d9-4892-9707-e858f27931da" xsi:nil="true"/>
    <Self_Registration_Enabled xmlns="00322280-27d9-4892-9707-e858f27931da" xsi:nil="true"/>
    <Has_Teacher_Only_SectionGroup xmlns="00322280-27d9-4892-9707-e858f27931da" xsi:nil="true"/>
    <Member_Groups xmlns="00322280-27d9-4892-9707-e858f27931da">
      <UserInfo>
        <DisplayName/>
        <AccountId xsi:nil="true"/>
        <AccountType/>
      </UserInfo>
    </Member_Groups>
    <CultureName xmlns="00322280-27d9-4892-9707-e858f27931da" xsi:nil="true"/>
    <AppVersion xmlns="00322280-27d9-4892-9707-e858f27931da" xsi:nil="true"/>
    <Invited_Students xmlns="00322280-27d9-4892-9707-e858f27931da" xsi:nil="true"/>
    <DefaultSectionNames xmlns="00322280-27d9-4892-9707-e858f27931da" xsi:nil="true"/>
    <Invited_Members xmlns="00322280-27d9-4892-9707-e858f27931d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20F3F959F7B54FA7FCE30722B1B6F8" ma:contentTypeVersion="37" ma:contentTypeDescription="Create a new document." ma:contentTypeScope="" ma:versionID="10454af3c4f98972f310a64fb1f7b40b">
  <xsd:schema xmlns:xsd="http://www.w3.org/2001/XMLSchema" xmlns:xs="http://www.w3.org/2001/XMLSchema" xmlns:p="http://schemas.microsoft.com/office/2006/metadata/properties" xmlns:ns3="00322280-27d9-4892-9707-e858f27931da" xmlns:ns4="4124543b-e07d-400f-a499-8fba9214acb0" targetNamespace="http://schemas.microsoft.com/office/2006/metadata/properties" ma:root="true" ma:fieldsID="3c7db8c82f9feccfd938d85d9f6cb8f0" ns3:_="" ns4:_="">
    <xsd:import namespace="00322280-27d9-4892-9707-e858f27931da"/>
    <xsd:import namespace="4124543b-e07d-400f-a499-8fba9214acb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Leaders" minOccurs="0"/>
                <xsd:element ref="ns3:Members" minOccurs="0"/>
                <xsd:element ref="ns3:Member_Groups" minOccurs="0"/>
                <xsd:element ref="ns3:Invited_Leaders" minOccurs="0"/>
                <xsd:element ref="ns3:Invited_Members" minOccurs="0"/>
                <xsd:element ref="ns3:Has_Leaders_Only_SectionGroup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322280-27d9-4892-9707-e858f27931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msChannelId" ma:index="14" nillable="true" ma:displayName="Teams Channel Id" ma:internalName="TeamsChannelId">
      <xsd:simpleType>
        <xsd:restriction base="dms:Text"/>
      </xsd:simpleType>
    </xsd:element>
    <xsd:element name="Owner" ma:index="15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6" nillable="true" ma:displayName="Math Settings" ma:internalName="Math_Settings">
      <xsd:simpleType>
        <xsd:restriction base="dms:Text"/>
      </xsd:simpleType>
    </xsd:element>
    <xsd:element name="DefaultSectionNames" ma:index="17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8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9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0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1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2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3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4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5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6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IsNotebookLocked" ma:index="29" nillable="true" ma:displayName="Is Notebook Locked" ma:internalName="IsNotebookLocked">
      <xsd:simpleType>
        <xsd:restriction base="dms:Boolean"/>
      </xsd:simpleType>
    </xsd:element>
    <xsd:element name="Leaders" ma:index="33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4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5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3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3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38" nillable="true" ma:displayName="Has Leaders Only SectionGroup" ma:internalName="Has_Leaders_Only_SectionGroup">
      <xsd:simpleType>
        <xsd:restriction base="dms:Boolean"/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4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42" nillable="true" ma:displayName="Tags" ma:internalName="MediaServiceAutoTags" ma:readOnly="true">
      <xsd:simpleType>
        <xsd:restriction base="dms:Text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24543b-e07d-400f-a499-8fba9214acb0" elementFormDefault="qualified">
    <xsd:import namespace="http://schemas.microsoft.com/office/2006/documentManagement/types"/>
    <xsd:import namespace="http://schemas.microsoft.com/office/infopath/2007/PartnerControls"/>
    <xsd:element name="SharedWithUsers" ma:index="3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986BD2-8E2A-48A0-B9BC-BE512F47B09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4124543b-e07d-400f-a499-8fba9214acb0"/>
    <ds:schemaRef ds:uri="http://schemas.microsoft.com/office/infopath/2007/PartnerControls"/>
    <ds:schemaRef ds:uri="00322280-27d9-4892-9707-e858f27931d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8E1DAF9-3082-47B7-A56D-5EB266753C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8D212C-B928-4226-9E7F-17AED46474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322280-27d9-4892-9707-e858f27931da"/>
    <ds:schemaRef ds:uri="4124543b-e07d-400f-a499-8fba9214ac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594</Words>
  <Application>Microsoft Office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Avenir Next LT Pro Light</vt:lpstr>
      <vt:lpstr>Rockwell Nova Light</vt:lpstr>
      <vt:lpstr>Wingdings</vt:lpstr>
      <vt:lpstr>LeafVTI</vt:lpstr>
      <vt:lpstr>One from the Many: Creating an Instruction Program with a Diverse Group of Librarians</vt:lpstr>
      <vt:lpstr>Marx science &amp; social science library</vt:lpstr>
      <vt:lpstr>How it started</vt:lpstr>
      <vt:lpstr>Instruction groups</vt:lpstr>
      <vt:lpstr>Instruction groups</vt:lpstr>
      <vt:lpstr>PowerPoint Presentation</vt:lpstr>
      <vt:lpstr>Instruction groups for 2020/2021</vt:lpstr>
      <vt:lpstr>a test in flexibility</vt:lpstr>
      <vt:lpstr>New approach for spring 2021</vt:lpstr>
      <vt:lpstr>Assessment</vt:lpstr>
      <vt:lpstr>assessment</vt:lpstr>
      <vt:lpstr>challenges</vt:lpstr>
      <vt:lpstr>benefits</vt:lpstr>
      <vt:lpstr>Next steps</vt:lpstr>
      <vt:lpstr>Questions/comments?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from the Many: Creating an Instruction Program with a Diverse Group of Librarians</dc:title>
  <dc:creator>Snow, Jennifer</dc:creator>
  <cp:lastModifiedBy>Snow, Jennifer</cp:lastModifiedBy>
  <cp:revision>7</cp:revision>
  <dcterms:created xsi:type="dcterms:W3CDTF">2021-05-23T18:15:03Z</dcterms:created>
  <dcterms:modified xsi:type="dcterms:W3CDTF">2021-05-23T19:18:21Z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0x0101003120F3F959F7B54FA7FCE30722B1B6F8</vt:lpwstr>
  </property>
</Properties>
</file>