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72" r:id="rId2"/>
  </p:sldMasterIdLst>
  <p:notesMasterIdLst>
    <p:notesMasterId r:id="rId28"/>
  </p:notesMasterIdLst>
  <p:sldIdLst>
    <p:sldId id="295" r:id="rId3"/>
    <p:sldId id="296" r:id="rId4"/>
    <p:sldId id="264" r:id="rId5"/>
    <p:sldId id="265" r:id="rId6"/>
    <p:sldId id="306" r:id="rId7"/>
    <p:sldId id="316" r:id="rId8"/>
    <p:sldId id="262" r:id="rId9"/>
    <p:sldId id="288" r:id="rId10"/>
    <p:sldId id="289" r:id="rId11"/>
    <p:sldId id="305" r:id="rId12"/>
    <p:sldId id="290" r:id="rId13"/>
    <p:sldId id="308" r:id="rId14"/>
    <p:sldId id="309" r:id="rId15"/>
    <p:sldId id="310" r:id="rId16"/>
    <p:sldId id="270" r:id="rId17"/>
    <p:sldId id="260" r:id="rId18"/>
    <p:sldId id="293" r:id="rId19"/>
    <p:sldId id="311" r:id="rId20"/>
    <p:sldId id="312" r:id="rId21"/>
    <p:sldId id="298" r:id="rId22"/>
    <p:sldId id="303" r:id="rId23"/>
    <p:sldId id="301" r:id="rId24"/>
    <p:sldId id="317" r:id="rId25"/>
    <p:sldId id="313" r:id="rId26"/>
    <p:sldId id="315" r:id="rId2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vertBarState="maximized">
    <p:restoredLeft sz="15620"/>
    <p:restoredTop sz="84038" autoAdjust="0"/>
  </p:normalViewPr>
  <p:slideViewPr>
    <p:cSldViewPr>
      <p:cViewPr varScale="1">
        <p:scale>
          <a:sx n="56" d="100"/>
          <a:sy n="56" d="100"/>
        </p:scale>
        <p:origin x="-468"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tableStyles" Target="tableStyle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notesMaster" Target="notesMasters/notesMaster1.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theme" Target="theme/theme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E6D4EBF-BDAE-4763-B85E-93059586ED24}" type="datetimeFigureOut">
              <a:rPr lang="en-US" smtClean="0"/>
              <a:t>1/15/2013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CB77EDE-8CB5-42B2-8EC9-5DF57E680CBC}" type="slidenum">
              <a:rPr lang="en-US" smtClean="0"/>
              <a:t>‹#›</a:t>
            </a:fld>
            <a:endParaRPr lang="en-US"/>
          </a:p>
        </p:txBody>
      </p:sp>
    </p:spTree>
    <p:extLst>
      <p:ext uri="{BB962C8B-B14F-4D97-AF65-F5344CB8AC3E}">
        <p14:creationId xmlns:p14="http://schemas.microsoft.com/office/powerpoint/2010/main" val="230404214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PARTICIPANTS</a:t>
            </a:r>
            <a:r>
              <a:rPr lang="en-US" baseline="0" dirty="0" smtClean="0"/>
              <a:t> CREATE SAFETY THROUGH TRUST AND RECOGNITION OF MUTUAL BENEFIT</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6</a:t>
            </a:fld>
            <a:endParaRPr lang="en-US"/>
          </a:p>
        </p:txBody>
      </p:sp>
    </p:spTree>
    <p:extLst>
      <p:ext uri="{BB962C8B-B14F-4D97-AF65-F5344CB8AC3E}">
        <p14:creationId xmlns:p14="http://schemas.microsoft.com/office/powerpoint/2010/main" val="193428552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CHANGED </a:t>
            </a:r>
            <a:r>
              <a:rPr lang="en-US" baseline="0" dirty="0" smtClean="0"/>
              <a:t>– OBJECTIVE IN OUR CASE, START WITH “WHAT IS THE PROBLEM”?</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16</a:t>
            </a:fld>
            <a:endParaRPr lang="en-US"/>
          </a:p>
        </p:txBody>
      </p:sp>
    </p:spTree>
    <p:extLst>
      <p:ext uri="{BB962C8B-B14F-4D97-AF65-F5344CB8AC3E}">
        <p14:creationId xmlns:p14="http://schemas.microsoft.com/office/powerpoint/2010/main" val="184565185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ASK ONE PARTICIPANT TO READ OUT LOUD</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17</a:t>
            </a:fld>
            <a:endParaRPr lang="en-US"/>
          </a:p>
        </p:txBody>
      </p:sp>
    </p:spTree>
    <p:extLst>
      <p:ext uri="{BB962C8B-B14F-4D97-AF65-F5344CB8AC3E}">
        <p14:creationId xmlns:p14="http://schemas.microsoft.com/office/powerpoint/2010/main" val="91004540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POST-IT NOTES </a:t>
            </a:r>
            <a:r>
              <a:rPr lang="en-US" dirty="0" smtClean="0">
                <a:sym typeface="Wingdings" pitchFamily="2" charset="2"/>
              </a:rPr>
              <a:t> AFFINITY DIAGRAM if time.</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24</a:t>
            </a:fld>
            <a:endParaRPr lang="en-US"/>
          </a:p>
        </p:txBody>
      </p:sp>
    </p:spTree>
    <p:extLst>
      <p:ext uri="{BB962C8B-B14F-4D97-AF65-F5344CB8AC3E}">
        <p14:creationId xmlns:p14="http://schemas.microsoft.com/office/powerpoint/2010/main" val="35535463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TRUST – “I surely won’t share if I think you will laugh at me.”</a:t>
            </a:r>
          </a:p>
          <a:p>
            <a:r>
              <a:rPr lang="en-US" dirty="0" smtClean="0"/>
              <a:t>EVERYBODY BRINGS SOMETHING:</a:t>
            </a:r>
            <a:r>
              <a:rPr lang="en-US" baseline="0" dirty="0" smtClean="0"/>
              <a:t> a particular expertise, a special skill, an experience, a set of questions…..</a:t>
            </a:r>
          </a:p>
          <a:p>
            <a:r>
              <a:rPr lang="en-US" baseline="0" dirty="0" smtClean="0"/>
              <a:t>CRITICAL FRIENDS</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7</a:t>
            </a:fld>
            <a:endParaRPr lang="en-US"/>
          </a:p>
        </p:txBody>
      </p:sp>
    </p:spTree>
    <p:extLst>
      <p:ext uri="{BB962C8B-B14F-4D97-AF65-F5344CB8AC3E}">
        <p14:creationId xmlns:p14="http://schemas.microsoft.com/office/powerpoint/2010/main" val="21859306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Changed a bit</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8</a:t>
            </a:fld>
            <a:endParaRPr lang="en-US"/>
          </a:p>
        </p:txBody>
      </p:sp>
    </p:spTree>
    <p:extLst>
      <p:ext uri="{BB962C8B-B14F-4D97-AF65-F5344CB8AC3E}">
        <p14:creationId xmlns:p14="http://schemas.microsoft.com/office/powerpoint/2010/main" val="119093222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Either</a:t>
            </a:r>
            <a:r>
              <a:rPr lang="en-US" baseline="0" dirty="0" smtClean="0"/>
              <a:t> informal or formal meetings.  Some meet over coffee.</a:t>
            </a:r>
          </a:p>
        </p:txBody>
      </p:sp>
      <p:sp>
        <p:nvSpPr>
          <p:cNvPr id="4" name="Slide Number Placeholder 3"/>
          <p:cNvSpPr>
            <a:spLocks noGrp="1"/>
          </p:cNvSpPr>
          <p:nvPr>
            <p:ph type="sldNum" sz="quarter" idx="10"/>
          </p:nvPr>
        </p:nvSpPr>
        <p:spPr/>
        <p:txBody>
          <a:bodyPr/>
          <a:lstStyle/>
          <a:p>
            <a:fld id="{5CB77EDE-8CB5-42B2-8EC9-5DF57E680CBC}" type="slidenum">
              <a:rPr lang="en-US" smtClean="0"/>
              <a:t>9</a:t>
            </a:fld>
            <a:endParaRPr lang="en-US"/>
          </a:p>
        </p:txBody>
      </p:sp>
    </p:spTree>
    <p:extLst>
      <p:ext uri="{BB962C8B-B14F-4D97-AF65-F5344CB8AC3E}">
        <p14:creationId xmlns:p14="http://schemas.microsoft.com/office/powerpoint/2010/main" val="313097001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See page 18 in the Action Research Package</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10</a:t>
            </a:fld>
            <a:endParaRPr lang="en-US"/>
          </a:p>
        </p:txBody>
      </p:sp>
    </p:spTree>
    <p:extLst>
      <p:ext uri="{BB962C8B-B14F-4D97-AF65-F5344CB8AC3E}">
        <p14:creationId xmlns:p14="http://schemas.microsoft.com/office/powerpoint/2010/main" val="194543780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BUILD TRUST.</a:t>
            </a:r>
          </a:p>
          <a:p>
            <a:r>
              <a:rPr lang="en-US" dirty="0" smtClean="0"/>
              <a:t>Are there any others that are important to add?</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11</a:t>
            </a:fld>
            <a:endParaRPr lang="en-US"/>
          </a:p>
        </p:txBody>
      </p:sp>
    </p:spTree>
    <p:extLst>
      <p:ext uri="{BB962C8B-B14F-4D97-AF65-F5344CB8AC3E}">
        <p14:creationId xmlns:p14="http://schemas.microsoft.com/office/powerpoint/2010/main" val="56283555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What is this?</a:t>
            </a:r>
          </a:p>
          <a:p>
            <a:r>
              <a:rPr lang="en-US" dirty="0" smtClean="0"/>
              <a:t>What do you as an individual know about it?</a:t>
            </a:r>
          </a:p>
          <a:p>
            <a:endParaRPr lang="en-US" dirty="0" smtClean="0"/>
          </a:p>
          <a:p>
            <a:r>
              <a:rPr lang="en-US" dirty="0" smtClean="0"/>
              <a:t>Write down and share.</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12</a:t>
            </a:fld>
            <a:endParaRPr lang="en-US"/>
          </a:p>
        </p:txBody>
      </p:sp>
    </p:spTree>
    <p:extLst>
      <p:ext uri="{BB962C8B-B14F-4D97-AF65-F5344CB8AC3E}">
        <p14:creationId xmlns:p14="http://schemas.microsoft.com/office/powerpoint/2010/main" val="303766640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Good professionals do this naturally.</a:t>
            </a:r>
          </a:p>
          <a:p>
            <a:r>
              <a:rPr lang="en-US" dirty="0" smtClean="0"/>
              <a:t>Theoretical</a:t>
            </a:r>
            <a:r>
              <a:rPr lang="en-US" baseline="0" dirty="0" smtClean="0"/>
              <a:t> roots are not academic. AR comes from analyses of practice and social change.</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14</a:t>
            </a:fld>
            <a:endParaRPr lang="en-US"/>
          </a:p>
        </p:txBody>
      </p:sp>
    </p:spTree>
    <p:extLst>
      <p:ext uri="{BB962C8B-B14F-4D97-AF65-F5344CB8AC3E}">
        <p14:creationId xmlns:p14="http://schemas.microsoft.com/office/powerpoint/2010/main" val="40875508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CHANGED - Reflection = thinking and action planning</a:t>
            </a:r>
            <a:endParaRPr lang="en-US" dirty="0"/>
          </a:p>
        </p:txBody>
      </p:sp>
      <p:sp>
        <p:nvSpPr>
          <p:cNvPr id="4" name="Slide Number Placeholder 3"/>
          <p:cNvSpPr>
            <a:spLocks noGrp="1"/>
          </p:cNvSpPr>
          <p:nvPr>
            <p:ph type="sldNum" sz="quarter" idx="10"/>
          </p:nvPr>
        </p:nvSpPr>
        <p:spPr/>
        <p:txBody>
          <a:bodyPr/>
          <a:lstStyle/>
          <a:p>
            <a:fld id="{5CB77EDE-8CB5-42B2-8EC9-5DF57E680CBC}" type="slidenum">
              <a:rPr lang="en-US" smtClean="0"/>
              <a:t>15</a:t>
            </a:fld>
            <a:endParaRPr lang="en-US"/>
          </a:p>
        </p:txBody>
      </p:sp>
    </p:spTree>
    <p:extLst>
      <p:ext uri="{BB962C8B-B14F-4D97-AF65-F5344CB8AC3E}">
        <p14:creationId xmlns:p14="http://schemas.microsoft.com/office/powerpoint/2010/main" val="345272548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16B800C5-0538-4EFD-BAB2-773F0C91F791}"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24DABCD6-70DF-4A0D-9419-BE5FC68EDECF}"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263136512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7D608C2B-30C8-4456-8EB4-EDD087151065}"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91043568-EB8B-427D-811F-4537150D91E5}"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418077827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C4FC8A97-1043-48A1-B345-C2496C49939B}"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B5B61EF0-BB61-4458-82B5-0BFB2082F382}"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79236516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16B800C5-0538-4EFD-BAB2-773F0C91F791}"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24DABCD6-70DF-4A0D-9419-BE5FC68EDECF}"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171255159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7B5CF9C6-6BAF-4E84-B272-2AC3630A3655}"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4199554D-54A3-4BB0-9B8A-4F842C3B2291}"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182894688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9AD19F8A-A6D3-4DE4-B65E-A13F6D2E313B}"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60C724DA-FDA4-4252-8883-01E520EB36E1}"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73841095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FCB534EF-E3C0-40B4-BDDF-BCC10BCD8283}" type="datetimeFigureOut">
              <a:rPr lang="en-US">
                <a:solidFill>
                  <a:prstClr val="black">
                    <a:tint val="75000"/>
                  </a:prstClr>
                </a:solidFill>
              </a:rPr>
              <a:pPr>
                <a:defRPr/>
              </a:pPr>
              <a:t>1/15/2013</a:t>
            </a:fld>
            <a:endParaRPr lang="en-US">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164E80BF-AA64-4E05-A85A-187D1FF6BB4B}"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257004378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D6194676-68F9-4FE3-9326-266B4C18CA2C}" type="datetimeFigureOut">
              <a:rPr lang="en-US">
                <a:solidFill>
                  <a:prstClr val="black">
                    <a:tint val="75000"/>
                  </a:prstClr>
                </a:solidFill>
              </a:rPr>
              <a:pPr>
                <a:defRPr/>
              </a:pPr>
              <a:t>1/15/2013</a:t>
            </a:fld>
            <a:endParaRPr lang="en-US">
              <a:solidFill>
                <a:prstClr val="black">
                  <a:tint val="75000"/>
                </a:prstClr>
              </a:solidFill>
            </a:endParaRPr>
          </a:p>
        </p:txBody>
      </p:sp>
      <p:sp>
        <p:nvSpPr>
          <p:cNvPr id="8"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9" name="Slide Number Placeholder 5"/>
          <p:cNvSpPr>
            <a:spLocks noGrp="1"/>
          </p:cNvSpPr>
          <p:nvPr>
            <p:ph type="sldNum" sz="quarter" idx="12"/>
          </p:nvPr>
        </p:nvSpPr>
        <p:spPr/>
        <p:txBody>
          <a:bodyPr/>
          <a:lstStyle>
            <a:lvl1pPr>
              <a:defRPr/>
            </a:lvl1pPr>
          </a:lstStyle>
          <a:p>
            <a:pPr>
              <a:defRPr/>
            </a:pPr>
            <a:fld id="{5D999496-75F8-4F91-93B3-099B36895F8F}"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371122400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B93D69F8-DB9B-426E-8E69-A680BD70846B}" type="datetimeFigureOut">
              <a:rPr lang="en-US">
                <a:solidFill>
                  <a:prstClr val="black">
                    <a:tint val="75000"/>
                  </a:prstClr>
                </a:solidFill>
              </a:rPr>
              <a:pPr>
                <a:defRPr/>
              </a:pPr>
              <a:t>1/15/2013</a:t>
            </a:fld>
            <a:endParaRPr lang="en-US">
              <a:solidFill>
                <a:prstClr val="black">
                  <a:tint val="75000"/>
                </a:prstClr>
              </a:solidFill>
            </a:endParaRPr>
          </a:p>
        </p:txBody>
      </p:sp>
      <p:sp>
        <p:nvSpPr>
          <p:cNvPr id="4"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5" name="Slide Number Placeholder 5"/>
          <p:cNvSpPr>
            <a:spLocks noGrp="1"/>
          </p:cNvSpPr>
          <p:nvPr>
            <p:ph type="sldNum" sz="quarter" idx="12"/>
          </p:nvPr>
        </p:nvSpPr>
        <p:spPr/>
        <p:txBody>
          <a:bodyPr/>
          <a:lstStyle>
            <a:lvl1pPr>
              <a:defRPr/>
            </a:lvl1pPr>
          </a:lstStyle>
          <a:p>
            <a:pPr>
              <a:defRPr/>
            </a:pPr>
            <a:fld id="{071E6AA7-13E7-4704-AC69-F94B382621C8}"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14833342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A688F34F-2940-45AF-B28F-745BD5D27ACF}" type="datetimeFigureOut">
              <a:rPr lang="en-US">
                <a:solidFill>
                  <a:prstClr val="black">
                    <a:tint val="75000"/>
                  </a:prstClr>
                </a:solidFill>
              </a:rPr>
              <a:pPr>
                <a:defRPr/>
              </a:pPr>
              <a:t>1/15/2013</a:t>
            </a:fld>
            <a:endParaRPr lang="en-US">
              <a:solidFill>
                <a:prstClr val="black">
                  <a:tint val="75000"/>
                </a:prstClr>
              </a:solidFill>
            </a:endParaRPr>
          </a:p>
        </p:txBody>
      </p:sp>
      <p:sp>
        <p:nvSpPr>
          <p:cNvPr id="3"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4" name="Slide Number Placeholder 5"/>
          <p:cNvSpPr>
            <a:spLocks noGrp="1"/>
          </p:cNvSpPr>
          <p:nvPr>
            <p:ph type="sldNum" sz="quarter" idx="12"/>
          </p:nvPr>
        </p:nvSpPr>
        <p:spPr/>
        <p:txBody>
          <a:bodyPr/>
          <a:lstStyle>
            <a:lvl1pPr>
              <a:defRPr/>
            </a:lvl1pPr>
          </a:lstStyle>
          <a:p>
            <a:pPr>
              <a:defRPr/>
            </a:pPr>
            <a:fld id="{7DBC926F-BD15-4C7D-8D50-2208D0C74959}"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188637937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66757D8E-9439-4DC5-9B5E-E6028169DF9F}" type="datetimeFigureOut">
              <a:rPr lang="en-US">
                <a:solidFill>
                  <a:prstClr val="black">
                    <a:tint val="75000"/>
                  </a:prstClr>
                </a:solidFill>
              </a:rPr>
              <a:pPr>
                <a:defRPr/>
              </a:pPr>
              <a:t>1/15/2013</a:t>
            </a:fld>
            <a:endParaRPr lang="en-US">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FD2FA6A0-86F2-44D5-BB7A-96E3FCFA7DC2}"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2432876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7B5CF9C6-6BAF-4E84-B272-2AC3630A3655}"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4199554D-54A3-4BB0-9B8A-4F842C3B2291}"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333058792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16183729-49AE-47BE-80D0-1846191E1864}" type="datetimeFigureOut">
              <a:rPr lang="en-US">
                <a:solidFill>
                  <a:prstClr val="black">
                    <a:tint val="75000"/>
                  </a:prstClr>
                </a:solidFill>
              </a:rPr>
              <a:pPr>
                <a:defRPr/>
              </a:pPr>
              <a:t>1/15/2013</a:t>
            </a:fld>
            <a:endParaRPr lang="en-US">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75FE39B4-EC9F-4E8C-99DB-4A6F8C2FD61E}"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1985804036"/>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7D608C2B-30C8-4456-8EB4-EDD087151065}"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91043568-EB8B-427D-811F-4537150D91E5}"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255835652"/>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C4FC8A97-1043-48A1-B345-C2496C49939B}"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B5B61EF0-BB61-4458-82B5-0BFB2082F382}"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4776824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9AD19F8A-A6D3-4DE4-B65E-A13F6D2E313B}"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60C724DA-FDA4-4252-8883-01E520EB36E1}"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134551075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FCB534EF-E3C0-40B4-BDDF-BCC10BCD8283}" type="datetimeFigureOut">
              <a:rPr lang="en-US">
                <a:solidFill>
                  <a:prstClr val="black">
                    <a:tint val="75000"/>
                  </a:prstClr>
                </a:solidFill>
              </a:rPr>
              <a:pPr>
                <a:defRPr/>
              </a:pPr>
              <a:t>1/15/2013</a:t>
            </a:fld>
            <a:endParaRPr lang="en-US">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164E80BF-AA64-4E05-A85A-187D1FF6BB4B}"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1569699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D6194676-68F9-4FE3-9326-266B4C18CA2C}" type="datetimeFigureOut">
              <a:rPr lang="en-US">
                <a:solidFill>
                  <a:prstClr val="black">
                    <a:tint val="75000"/>
                  </a:prstClr>
                </a:solidFill>
              </a:rPr>
              <a:pPr>
                <a:defRPr/>
              </a:pPr>
              <a:t>1/15/2013</a:t>
            </a:fld>
            <a:endParaRPr lang="en-US">
              <a:solidFill>
                <a:prstClr val="black">
                  <a:tint val="75000"/>
                </a:prstClr>
              </a:solidFill>
            </a:endParaRPr>
          </a:p>
        </p:txBody>
      </p:sp>
      <p:sp>
        <p:nvSpPr>
          <p:cNvPr id="8"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9" name="Slide Number Placeholder 5"/>
          <p:cNvSpPr>
            <a:spLocks noGrp="1"/>
          </p:cNvSpPr>
          <p:nvPr>
            <p:ph type="sldNum" sz="quarter" idx="12"/>
          </p:nvPr>
        </p:nvSpPr>
        <p:spPr/>
        <p:txBody>
          <a:bodyPr/>
          <a:lstStyle>
            <a:lvl1pPr>
              <a:defRPr/>
            </a:lvl1pPr>
          </a:lstStyle>
          <a:p>
            <a:pPr>
              <a:defRPr/>
            </a:pPr>
            <a:fld id="{5D999496-75F8-4F91-93B3-099B36895F8F}"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130841354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B93D69F8-DB9B-426E-8E69-A680BD70846B}" type="datetimeFigureOut">
              <a:rPr lang="en-US">
                <a:solidFill>
                  <a:prstClr val="black">
                    <a:tint val="75000"/>
                  </a:prstClr>
                </a:solidFill>
              </a:rPr>
              <a:pPr>
                <a:defRPr/>
              </a:pPr>
              <a:t>1/15/2013</a:t>
            </a:fld>
            <a:endParaRPr lang="en-US">
              <a:solidFill>
                <a:prstClr val="black">
                  <a:tint val="75000"/>
                </a:prstClr>
              </a:solidFill>
            </a:endParaRPr>
          </a:p>
        </p:txBody>
      </p:sp>
      <p:sp>
        <p:nvSpPr>
          <p:cNvPr id="4"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5" name="Slide Number Placeholder 5"/>
          <p:cNvSpPr>
            <a:spLocks noGrp="1"/>
          </p:cNvSpPr>
          <p:nvPr>
            <p:ph type="sldNum" sz="quarter" idx="12"/>
          </p:nvPr>
        </p:nvSpPr>
        <p:spPr/>
        <p:txBody>
          <a:bodyPr/>
          <a:lstStyle>
            <a:lvl1pPr>
              <a:defRPr/>
            </a:lvl1pPr>
          </a:lstStyle>
          <a:p>
            <a:pPr>
              <a:defRPr/>
            </a:pPr>
            <a:fld id="{071E6AA7-13E7-4704-AC69-F94B382621C8}"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365092251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A688F34F-2940-45AF-B28F-745BD5D27ACF}" type="datetimeFigureOut">
              <a:rPr lang="en-US">
                <a:solidFill>
                  <a:prstClr val="black">
                    <a:tint val="75000"/>
                  </a:prstClr>
                </a:solidFill>
              </a:rPr>
              <a:pPr>
                <a:defRPr/>
              </a:pPr>
              <a:t>1/15/2013</a:t>
            </a:fld>
            <a:endParaRPr lang="en-US">
              <a:solidFill>
                <a:prstClr val="black">
                  <a:tint val="75000"/>
                </a:prstClr>
              </a:solidFill>
            </a:endParaRPr>
          </a:p>
        </p:txBody>
      </p:sp>
      <p:sp>
        <p:nvSpPr>
          <p:cNvPr id="3"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4" name="Slide Number Placeholder 5"/>
          <p:cNvSpPr>
            <a:spLocks noGrp="1"/>
          </p:cNvSpPr>
          <p:nvPr>
            <p:ph type="sldNum" sz="quarter" idx="12"/>
          </p:nvPr>
        </p:nvSpPr>
        <p:spPr/>
        <p:txBody>
          <a:bodyPr/>
          <a:lstStyle>
            <a:lvl1pPr>
              <a:defRPr/>
            </a:lvl1pPr>
          </a:lstStyle>
          <a:p>
            <a:pPr>
              <a:defRPr/>
            </a:pPr>
            <a:fld id="{7DBC926F-BD15-4C7D-8D50-2208D0C74959}"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26515552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66757D8E-9439-4DC5-9B5E-E6028169DF9F}" type="datetimeFigureOut">
              <a:rPr lang="en-US">
                <a:solidFill>
                  <a:prstClr val="black">
                    <a:tint val="75000"/>
                  </a:prstClr>
                </a:solidFill>
              </a:rPr>
              <a:pPr>
                <a:defRPr/>
              </a:pPr>
              <a:t>1/15/2013</a:t>
            </a:fld>
            <a:endParaRPr lang="en-US">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FD2FA6A0-86F2-44D5-BB7A-96E3FCFA7DC2}"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28199369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16183729-49AE-47BE-80D0-1846191E1864}" type="datetimeFigureOut">
              <a:rPr lang="en-US">
                <a:solidFill>
                  <a:prstClr val="black">
                    <a:tint val="75000"/>
                  </a:prstClr>
                </a:solidFill>
              </a:rPr>
              <a:pPr>
                <a:defRPr/>
              </a:pPr>
              <a:t>1/15/2013</a:t>
            </a:fld>
            <a:endParaRPr lang="en-US">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75FE39B4-EC9F-4E8C-99DB-4A6F8C2FD61E}"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29001303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B0F9C2CE-9DEB-488F-A249-A5F48923D432}"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600B0444-0C27-47D8-825E-7A30EC7CF5B4}"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320429983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B0F9C2CE-9DEB-488F-A249-A5F48923D432}" type="datetimeFigureOut">
              <a:rPr lang="en-US">
                <a:solidFill>
                  <a:prstClr val="black">
                    <a:tint val="75000"/>
                  </a:prstClr>
                </a:solidFill>
              </a:rPr>
              <a:pPr>
                <a:defRPr/>
              </a:pPr>
              <a:t>1/15/2013</a:t>
            </a:fld>
            <a:endParaRPr lang="en-US">
              <a:solidFill>
                <a:prstClr val="black">
                  <a:tint val="75000"/>
                </a:prstClr>
              </a:solidFill>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600B0444-0C27-47D8-825E-7A30EC7CF5B4}"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2514737971"/>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4.xml"/><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274638"/>
            <a:ext cx="8153400" cy="1401762"/>
          </a:xfrm>
        </p:spPr>
        <p:txBody>
          <a:bodyPr/>
          <a:lstStyle/>
          <a:p>
            <a:r>
              <a:rPr lang="en-US" b="1" dirty="0" smtClean="0"/>
              <a:t>LEADERSHIP &amp; TEACHER DEVELOPMENT</a:t>
            </a:r>
            <a:endParaRPr lang="en-US" b="1" dirty="0"/>
          </a:p>
        </p:txBody>
      </p:sp>
      <p:sp>
        <p:nvSpPr>
          <p:cNvPr id="3" name="Content Placeholder 2"/>
          <p:cNvSpPr>
            <a:spLocks noGrp="1"/>
          </p:cNvSpPr>
          <p:nvPr>
            <p:ph idx="1"/>
          </p:nvPr>
        </p:nvSpPr>
        <p:spPr/>
        <p:txBody>
          <a:bodyPr/>
          <a:lstStyle/>
          <a:p>
            <a:pPr marL="0" indent="0" algn="ctr">
              <a:buNone/>
            </a:pPr>
            <a:endParaRPr lang="en-US" dirty="0" smtClean="0"/>
          </a:p>
          <a:p>
            <a:pPr marL="0" indent="0" algn="ctr">
              <a:buNone/>
            </a:pPr>
            <a:r>
              <a:rPr lang="en-US" b="1" dirty="0" smtClean="0"/>
              <a:t>Teacher Educator Enhancement Program</a:t>
            </a:r>
          </a:p>
          <a:p>
            <a:pPr marL="0" indent="0" algn="ctr">
              <a:buNone/>
            </a:pPr>
            <a:r>
              <a:rPr lang="en-US" dirty="0" smtClean="0"/>
              <a:t>Workshop 1</a:t>
            </a:r>
          </a:p>
          <a:p>
            <a:pPr marL="0" indent="0" algn="ctr">
              <a:buNone/>
            </a:pPr>
            <a:endParaRPr lang="en-US" dirty="0" smtClean="0"/>
          </a:p>
          <a:p>
            <a:pPr marL="0" indent="0" algn="ctr">
              <a:buNone/>
            </a:pPr>
            <a:r>
              <a:rPr lang="en-US" sz="2000" i="1" dirty="0" smtClean="0"/>
              <a:t>Facilitators:</a:t>
            </a:r>
          </a:p>
          <a:p>
            <a:pPr marL="0" indent="0" algn="ctr">
              <a:buNone/>
            </a:pPr>
            <a:r>
              <a:rPr lang="en-US" sz="2000" dirty="0" smtClean="0"/>
              <a:t>Professor Sharon F. Rallis</a:t>
            </a:r>
          </a:p>
          <a:p>
            <a:pPr marL="0" indent="0" algn="ctr">
              <a:buNone/>
            </a:pPr>
            <a:r>
              <a:rPr lang="en-US" sz="2000" dirty="0" smtClean="0"/>
              <a:t>Professor Gretchen B. </a:t>
            </a:r>
            <a:r>
              <a:rPr lang="en-US" sz="2000" dirty="0" err="1" smtClean="0"/>
              <a:t>Rossman</a:t>
            </a:r>
            <a:endParaRPr lang="en-US" sz="2000" dirty="0" smtClean="0"/>
          </a:p>
          <a:p>
            <a:pPr marL="0" indent="0" algn="ctr">
              <a:buNone/>
            </a:pPr>
            <a:r>
              <a:rPr lang="en-US" sz="2000" dirty="0"/>
              <a:t>Center for International Education</a:t>
            </a:r>
          </a:p>
          <a:p>
            <a:pPr marL="0" indent="0" algn="ctr">
              <a:buNone/>
            </a:pPr>
            <a:r>
              <a:rPr lang="en-US" sz="2000" dirty="0" smtClean="0"/>
              <a:t>University of Massachusetts Amherst</a:t>
            </a:r>
          </a:p>
        </p:txBody>
      </p:sp>
    </p:spTree>
    <p:extLst>
      <p:ext uri="{BB962C8B-B14F-4D97-AF65-F5344CB8AC3E}">
        <p14:creationId xmlns:p14="http://schemas.microsoft.com/office/powerpoint/2010/main" val="215941325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L="0" marR="0">
              <a:spcBef>
                <a:spcPts val="0"/>
              </a:spcBef>
              <a:spcAft>
                <a:spcPts val="0"/>
              </a:spcAft>
            </a:pPr>
            <a:r>
              <a:rPr lang="en-US" b="1" i="1" dirty="0" smtClean="0">
                <a:ea typeface="MS Mincho"/>
                <a:cs typeface="Calibri"/>
              </a:rPr>
              <a:t/>
            </a:r>
            <a:br>
              <a:rPr lang="en-US" b="1" i="1" dirty="0" smtClean="0">
                <a:ea typeface="MS Mincho"/>
                <a:cs typeface="Calibri"/>
              </a:rPr>
            </a:br>
            <a:r>
              <a:rPr lang="en-US" sz="3600" b="1" i="1" dirty="0" smtClean="0">
                <a:ea typeface="MS Mincho"/>
                <a:cs typeface="Calibri"/>
              </a:rPr>
              <a:t>Who </a:t>
            </a:r>
            <a:r>
              <a:rPr lang="en-US" sz="3600" b="1" i="1" dirty="0">
                <a:ea typeface="MS Mincho"/>
                <a:cs typeface="Calibri"/>
              </a:rPr>
              <a:t>will participate in LCs?</a:t>
            </a:r>
            <a:r>
              <a:rPr lang="en-US" sz="3600" dirty="0">
                <a:latin typeface="Cambria"/>
                <a:ea typeface="MS Mincho"/>
                <a:cs typeface="Times New Roman"/>
              </a:rPr>
              <a:t/>
            </a:r>
            <a:br>
              <a:rPr lang="en-US" sz="3600" dirty="0">
                <a:latin typeface="Cambria"/>
                <a:ea typeface="MS Mincho"/>
                <a:cs typeface="Times New Roman"/>
              </a:rPr>
            </a:br>
            <a:endParaRPr lang="en-US" sz="3600" dirty="0"/>
          </a:p>
        </p:txBody>
      </p:sp>
      <p:sp>
        <p:nvSpPr>
          <p:cNvPr id="3" name="Content Placeholder 2"/>
          <p:cNvSpPr>
            <a:spLocks noGrp="1"/>
          </p:cNvSpPr>
          <p:nvPr>
            <p:ph idx="1"/>
          </p:nvPr>
        </p:nvSpPr>
        <p:spPr/>
        <p:txBody>
          <a:bodyPr/>
          <a:lstStyle/>
          <a:p>
            <a:r>
              <a:rPr lang="en-US" dirty="0" smtClean="0"/>
              <a:t>Me and my colleagues</a:t>
            </a:r>
          </a:p>
          <a:p>
            <a:r>
              <a:rPr lang="en-US" dirty="0" smtClean="0"/>
              <a:t>Me, my colleagues, and a facilitator</a:t>
            </a:r>
          </a:p>
          <a:p>
            <a:r>
              <a:rPr lang="en-US" dirty="0" smtClean="0"/>
              <a:t>Me, my colleagues, a facilitator, and invited guests:</a:t>
            </a:r>
          </a:p>
          <a:p>
            <a:pPr lvl="1"/>
            <a:r>
              <a:rPr lang="en-US" dirty="0" smtClean="0"/>
              <a:t>Subject experts</a:t>
            </a:r>
          </a:p>
          <a:p>
            <a:pPr lvl="1"/>
            <a:r>
              <a:rPr lang="en-US" dirty="0" smtClean="0"/>
              <a:t>My principal</a:t>
            </a:r>
          </a:p>
          <a:p>
            <a:pPr lvl="1"/>
            <a:r>
              <a:rPr lang="en-US" dirty="0" smtClean="0"/>
              <a:t>My supervisor</a:t>
            </a:r>
          </a:p>
          <a:p>
            <a:pPr lvl="1"/>
            <a:r>
              <a:rPr lang="en-US" dirty="0" smtClean="0"/>
              <a:t>Teacher educators</a:t>
            </a:r>
          </a:p>
          <a:p>
            <a:pPr marL="914400" lvl="2" indent="0">
              <a:buNone/>
            </a:pPr>
            <a:endParaRPr lang="en-US" dirty="0"/>
          </a:p>
        </p:txBody>
      </p:sp>
    </p:spTree>
    <p:extLst>
      <p:ext uri="{BB962C8B-B14F-4D97-AF65-F5344CB8AC3E}">
        <p14:creationId xmlns:p14="http://schemas.microsoft.com/office/powerpoint/2010/main" val="28862349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b="1" i="1" dirty="0" smtClean="0"/>
              <a:t/>
            </a:r>
            <a:br>
              <a:rPr lang="en-US" sz="3200" b="1" i="1" dirty="0" smtClean="0"/>
            </a:br>
            <a:r>
              <a:rPr lang="en-US" sz="3600" b="1" i="1" dirty="0" smtClean="0"/>
              <a:t>What are my responsibilities?</a:t>
            </a:r>
            <a:br>
              <a:rPr lang="en-US" sz="3600" b="1" i="1" dirty="0" smtClean="0"/>
            </a:br>
            <a:endParaRPr lang="en-US" sz="3600" b="1" i="1" dirty="0"/>
          </a:p>
        </p:txBody>
      </p:sp>
      <p:sp>
        <p:nvSpPr>
          <p:cNvPr id="3" name="Content Placeholder 2"/>
          <p:cNvSpPr>
            <a:spLocks noGrp="1"/>
          </p:cNvSpPr>
          <p:nvPr>
            <p:ph idx="1"/>
          </p:nvPr>
        </p:nvSpPr>
        <p:spPr/>
        <p:txBody>
          <a:bodyPr/>
          <a:lstStyle/>
          <a:p>
            <a:pPr lvl="0">
              <a:spcBef>
                <a:spcPts val="0"/>
              </a:spcBef>
              <a:spcAft>
                <a:spcPts val="0"/>
              </a:spcAft>
              <a:buFont typeface="Calibri"/>
              <a:buChar char="•"/>
            </a:pPr>
            <a:r>
              <a:rPr lang="en-US" sz="2400" b="1" dirty="0">
                <a:ea typeface="MS Mincho"/>
                <a:cs typeface="Calibri"/>
              </a:rPr>
              <a:t>Listen carefully to others. </a:t>
            </a:r>
            <a:r>
              <a:rPr lang="en-US" sz="2400" dirty="0">
                <a:ea typeface="MS Mincho"/>
                <a:cs typeface="Calibri"/>
              </a:rPr>
              <a:t> </a:t>
            </a:r>
            <a:endParaRPr lang="en-US" sz="2400" dirty="0">
              <a:latin typeface="Cambria"/>
              <a:ea typeface="MS Mincho"/>
              <a:cs typeface="Times New Roman"/>
            </a:endParaRPr>
          </a:p>
          <a:p>
            <a:pPr lvl="0">
              <a:spcBef>
                <a:spcPts val="0"/>
              </a:spcBef>
              <a:spcAft>
                <a:spcPts val="0"/>
              </a:spcAft>
              <a:buFont typeface="Calibri"/>
              <a:buChar char="•"/>
            </a:pPr>
            <a:r>
              <a:rPr lang="en-US" sz="2400" b="1" dirty="0">
                <a:ea typeface="MS Mincho"/>
                <a:cs typeface="Calibri"/>
              </a:rPr>
              <a:t>Maintain an open mind. </a:t>
            </a:r>
            <a:r>
              <a:rPr lang="en-US" sz="2400" dirty="0">
                <a:ea typeface="MS Mincho"/>
                <a:cs typeface="Calibri"/>
              </a:rPr>
              <a:t> </a:t>
            </a:r>
            <a:endParaRPr lang="en-US" sz="2400" dirty="0">
              <a:latin typeface="Cambria"/>
              <a:ea typeface="MS Mincho"/>
              <a:cs typeface="Times New Roman"/>
            </a:endParaRPr>
          </a:p>
          <a:p>
            <a:pPr>
              <a:spcBef>
                <a:spcPts val="0"/>
              </a:spcBef>
              <a:spcAft>
                <a:spcPts val="0"/>
              </a:spcAft>
              <a:buFont typeface="Calibri"/>
              <a:buChar char="•"/>
            </a:pPr>
            <a:r>
              <a:rPr lang="en-US" sz="2400" b="1" dirty="0">
                <a:ea typeface="MS Mincho"/>
                <a:cs typeface="Calibri"/>
              </a:rPr>
              <a:t>Engage in friendly disagreement. </a:t>
            </a:r>
            <a:endParaRPr lang="en-US" sz="2400" dirty="0">
              <a:latin typeface="Cambria"/>
              <a:ea typeface="MS Mincho"/>
              <a:cs typeface="Calibri"/>
            </a:endParaRPr>
          </a:p>
          <a:p>
            <a:pPr lvl="0">
              <a:spcBef>
                <a:spcPts val="0"/>
              </a:spcBef>
              <a:spcAft>
                <a:spcPts val="0"/>
              </a:spcAft>
              <a:buFont typeface="Calibri"/>
              <a:buChar char="•"/>
            </a:pPr>
            <a:r>
              <a:rPr lang="en-US" sz="2400" b="1" dirty="0" smtClean="0">
                <a:ea typeface="MS Mincho"/>
                <a:cs typeface="Calibri"/>
              </a:rPr>
              <a:t>Strive </a:t>
            </a:r>
            <a:r>
              <a:rPr lang="en-US" sz="2400" b="1" dirty="0">
                <a:ea typeface="MS Mincho"/>
                <a:cs typeface="Calibri"/>
              </a:rPr>
              <a:t>to understand the position of those who disagree </a:t>
            </a:r>
            <a:r>
              <a:rPr lang="en-US" sz="2400" b="1" dirty="0" smtClean="0">
                <a:ea typeface="MS Mincho"/>
                <a:cs typeface="Calibri"/>
              </a:rPr>
              <a:t>with </a:t>
            </a:r>
            <a:r>
              <a:rPr lang="en-US" sz="2400" b="1" dirty="0">
                <a:ea typeface="MS Mincho"/>
                <a:cs typeface="Calibri"/>
              </a:rPr>
              <a:t>you. </a:t>
            </a:r>
            <a:r>
              <a:rPr lang="en-US" sz="2400" dirty="0">
                <a:ea typeface="MS Mincho"/>
                <a:cs typeface="Calibri"/>
              </a:rPr>
              <a:t> </a:t>
            </a:r>
            <a:endParaRPr lang="en-US" sz="2400" dirty="0">
              <a:latin typeface="Cambria"/>
              <a:ea typeface="MS Mincho"/>
              <a:cs typeface="Times New Roman"/>
            </a:endParaRPr>
          </a:p>
          <a:p>
            <a:pPr lvl="0">
              <a:spcBef>
                <a:spcPts val="0"/>
              </a:spcBef>
              <a:spcAft>
                <a:spcPts val="0"/>
              </a:spcAft>
              <a:buFont typeface="Calibri"/>
              <a:buChar char="•"/>
            </a:pPr>
            <a:r>
              <a:rPr lang="en-US" sz="2400" b="1" dirty="0" smtClean="0">
                <a:ea typeface="MS Mincho"/>
                <a:cs typeface="Calibri"/>
              </a:rPr>
              <a:t>Help </a:t>
            </a:r>
            <a:r>
              <a:rPr lang="en-US" sz="2400" b="1" dirty="0">
                <a:ea typeface="MS Mincho"/>
                <a:cs typeface="Calibri"/>
              </a:rPr>
              <a:t>keep the discussion on track. </a:t>
            </a:r>
            <a:endParaRPr lang="en-US" sz="2400" dirty="0">
              <a:latin typeface="Cambria"/>
              <a:ea typeface="MS Mincho"/>
              <a:cs typeface="Times New Roman"/>
            </a:endParaRPr>
          </a:p>
          <a:p>
            <a:pPr lvl="0">
              <a:spcBef>
                <a:spcPts val="0"/>
              </a:spcBef>
              <a:spcAft>
                <a:spcPts val="0"/>
              </a:spcAft>
              <a:buFont typeface="Calibri"/>
              <a:buChar char="•"/>
            </a:pPr>
            <a:r>
              <a:rPr lang="en-US" sz="2400" b="1" dirty="0">
                <a:ea typeface="MS Mincho"/>
                <a:cs typeface="Calibri"/>
              </a:rPr>
              <a:t>Speak your mind freely, but don't monopolize the discussion.  </a:t>
            </a:r>
            <a:endParaRPr lang="en-US" sz="2400" dirty="0">
              <a:latin typeface="Cambria"/>
              <a:ea typeface="MS Mincho"/>
              <a:cs typeface="Times New Roman"/>
            </a:endParaRPr>
          </a:p>
          <a:p>
            <a:pPr lvl="0">
              <a:spcBef>
                <a:spcPts val="0"/>
              </a:spcBef>
              <a:spcAft>
                <a:spcPts val="0"/>
              </a:spcAft>
              <a:buFont typeface="Calibri"/>
              <a:buChar char="•"/>
            </a:pPr>
            <a:r>
              <a:rPr lang="en-US" sz="2400" b="1" dirty="0">
                <a:ea typeface="MS Mincho"/>
                <a:cs typeface="Calibri"/>
              </a:rPr>
              <a:t>Address your remarks to </a:t>
            </a:r>
            <a:r>
              <a:rPr lang="en-US" sz="2400" b="1" dirty="0" smtClean="0">
                <a:ea typeface="MS Mincho"/>
                <a:cs typeface="Calibri"/>
              </a:rPr>
              <a:t>group </a:t>
            </a:r>
            <a:r>
              <a:rPr lang="en-US" sz="2400" b="1" dirty="0">
                <a:ea typeface="MS Mincho"/>
                <a:cs typeface="Calibri"/>
              </a:rPr>
              <a:t>members rather than the facilitator. </a:t>
            </a:r>
            <a:r>
              <a:rPr lang="en-US" sz="2400" dirty="0">
                <a:ea typeface="MS Mincho"/>
                <a:cs typeface="Calibri"/>
              </a:rPr>
              <a:t> </a:t>
            </a:r>
            <a:endParaRPr lang="en-US" sz="2400" dirty="0">
              <a:latin typeface="Cambria"/>
              <a:ea typeface="MS Mincho"/>
              <a:cs typeface="Times New Roman"/>
            </a:endParaRPr>
          </a:p>
          <a:p>
            <a:pPr lvl="0">
              <a:spcBef>
                <a:spcPts val="0"/>
              </a:spcBef>
              <a:spcAft>
                <a:spcPts val="0"/>
              </a:spcAft>
              <a:buFont typeface="Calibri"/>
              <a:buChar char="•"/>
            </a:pPr>
            <a:r>
              <a:rPr lang="en-US" sz="2400" b="1" dirty="0">
                <a:ea typeface="MS Mincho"/>
                <a:cs typeface="Calibri"/>
              </a:rPr>
              <a:t>Communicate your needs to the facilitator. </a:t>
            </a:r>
            <a:r>
              <a:rPr lang="en-US" sz="2400" dirty="0">
                <a:ea typeface="MS Mincho"/>
                <a:cs typeface="Calibri"/>
              </a:rPr>
              <a:t> </a:t>
            </a:r>
            <a:endParaRPr lang="en-US" sz="2400" dirty="0">
              <a:latin typeface="Cambria"/>
              <a:ea typeface="MS Mincho"/>
              <a:cs typeface="Times New Roman"/>
            </a:endParaRPr>
          </a:p>
          <a:p>
            <a:pPr lvl="0">
              <a:spcBef>
                <a:spcPts val="0"/>
              </a:spcBef>
              <a:spcAft>
                <a:spcPts val="0"/>
              </a:spcAft>
              <a:buFont typeface="Calibri"/>
              <a:buChar char="•"/>
            </a:pPr>
            <a:r>
              <a:rPr lang="en-US" sz="2400" b="1" dirty="0">
                <a:ea typeface="MS Mincho"/>
                <a:cs typeface="Calibri"/>
              </a:rPr>
              <a:t>Value your own experience and opinions. </a:t>
            </a:r>
            <a:r>
              <a:rPr lang="en-US" sz="2400" dirty="0">
                <a:ea typeface="MS Mincho"/>
                <a:cs typeface="Calibri"/>
              </a:rPr>
              <a:t> </a:t>
            </a:r>
            <a:endParaRPr lang="en-US" sz="2400" dirty="0">
              <a:latin typeface="Cambria"/>
              <a:ea typeface="MS Mincho"/>
              <a:cs typeface="Times New Roman"/>
            </a:endParaRPr>
          </a:p>
          <a:p>
            <a:endParaRPr lang="en-US" dirty="0"/>
          </a:p>
        </p:txBody>
      </p:sp>
    </p:spTree>
    <p:extLst>
      <p:ext uri="{BB962C8B-B14F-4D97-AF65-F5344CB8AC3E}">
        <p14:creationId xmlns:p14="http://schemas.microsoft.com/office/powerpoint/2010/main" val="3852326092"/>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sz="6600" b="1" i="1" dirty="0" smtClean="0"/>
              <a:t>What is this object?</a:t>
            </a:r>
            <a:endParaRPr lang="en-US" sz="6600" b="1" i="1"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3369590036"/>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sz="5400" b="1" i="1" dirty="0" smtClean="0"/>
              <a:t>BREAK – 15 minutes ONLY</a:t>
            </a:r>
            <a:endParaRPr lang="en-US" sz="5400" b="1" i="1" dirty="0"/>
          </a:p>
        </p:txBody>
      </p:sp>
    </p:spTree>
    <p:extLst>
      <p:ext uri="{BB962C8B-B14F-4D97-AF65-F5344CB8AC3E}">
        <p14:creationId xmlns:p14="http://schemas.microsoft.com/office/powerpoint/2010/main" val="127150744"/>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smtClean="0"/>
              <a:t>WHAT IS ACTION RESEARCH?</a:t>
            </a:r>
            <a:endParaRPr lang="en-US" sz="3600" b="1" dirty="0"/>
          </a:p>
        </p:txBody>
      </p:sp>
      <p:sp>
        <p:nvSpPr>
          <p:cNvPr id="3" name="Content Placeholder 2"/>
          <p:cNvSpPr>
            <a:spLocks noGrp="1"/>
          </p:cNvSpPr>
          <p:nvPr>
            <p:ph idx="1"/>
          </p:nvPr>
        </p:nvSpPr>
        <p:spPr/>
        <p:txBody>
          <a:bodyPr/>
          <a:lstStyle/>
          <a:p>
            <a:r>
              <a:rPr lang="en-US" sz="4000" dirty="0"/>
              <a:t>a </a:t>
            </a:r>
            <a:r>
              <a:rPr lang="en-US" sz="4000" dirty="0" smtClean="0"/>
              <a:t>reflective process of problem solving and small-scale experimentation</a:t>
            </a:r>
          </a:p>
          <a:p>
            <a:r>
              <a:rPr lang="en-US" sz="4000" dirty="0"/>
              <a:t>c</a:t>
            </a:r>
            <a:r>
              <a:rPr lang="en-US" sz="4000" dirty="0" smtClean="0"/>
              <a:t>onducted by </a:t>
            </a:r>
            <a:r>
              <a:rPr lang="en-US" sz="4000" dirty="0"/>
              <a:t>individuals working </a:t>
            </a:r>
            <a:r>
              <a:rPr lang="en-US" sz="4000" dirty="0" smtClean="0"/>
              <a:t>in </a:t>
            </a:r>
            <a:r>
              <a:rPr lang="en-US" sz="4000" dirty="0"/>
              <a:t>teams </a:t>
            </a:r>
            <a:endParaRPr lang="en-US" sz="4000" dirty="0" smtClean="0"/>
          </a:p>
          <a:p>
            <a:r>
              <a:rPr lang="en-US" sz="4000" dirty="0" smtClean="0"/>
              <a:t>to </a:t>
            </a:r>
            <a:r>
              <a:rPr lang="en-US" sz="4000" dirty="0"/>
              <a:t>improve </a:t>
            </a:r>
            <a:r>
              <a:rPr lang="en-US" sz="4000" dirty="0" smtClean="0"/>
              <a:t>their practice</a:t>
            </a:r>
            <a:endParaRPr lang="en-US" sz="4000" dirty="0"/>
          </a:p>
        </p:txBody>
      </p:sp>
    </p:spTree>
    <p:extLst>
      <p:ext uri="{BB962C8B-B14F-4D97-AF65-F5344CB8AC3E}">
        <p14:creationId xmlns:p14="http://schemas.microsoft.com/office/powerpoint/2010/main" val="830292404"/>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09600"/>
            <a:ext cx="8229600" cy="5516563"/>
          </a:xfrm>
        </p:spPr>
        <p:txBody>
          <a:bodyPr/>
          <a:lstStyle/>
          <a:p>
            <a:endParaRPr lang="en-US" dirty="0"/>
          </a:p>
        </p:txBody>
      </p:sp>
      <p:grpSp>
        <p:nvGrpSpPr>
          <p:cNvPr id="4" name="Group 7"/>
          <p:cNvGrpSpPr>
            <a:grpSpLocks/>
          </p:cNvGrpSpPr>
          <p:nvPr/>
        </p:nvGrpSpPr>
        <p:grpSpPr bwMode="auto">
          <a:xfrm>
            <a:off x="1143000" y="685802"/>
            <a:ext cx="7467600" cy="4939918"/>
            <a:chOff x="2286000" y="446967"/>
            <a:chExt cx="4536440" cy="3397817"/>
          </a:xfrm>
        </p:grpSpPr>
        <p:sp>
          <p:nvSpPr>
            <p:cNvPr id="5" name="TextBox 4"/>
            <p:cNvSpPr txBox="1"/>
            <p:nvPr/>
          </p:nvSpPr>
          <p:spPr>
            <a:xfrm>
              <a:off x="2286000" y="838679"/>
              <a:ext cx="4536440" cy="300610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defRPr/>
              </a:pPr>
              <a:endParaRPr lang="en-US" dirty="0"/>
            </a:p>
            <a:p>
              <a:pPr>
                <a:defRPr/>
              </a:pPr>
              <a:endParaRPr lang="en-US" dirty="0"/>
            </a:p>
            <a:p>
              <a:pPr>
                <a:defRPr/>
              </a:pPr>
              <a:endParaRPr lang="en-US" dirty="0"/>
            </a:p>
            <a:p>
              <a:pPr>
                <a:defRPr/>
              </a:pPr>
              <a:endParaRPr lang="en-US" dirty="0"/>
            </a:p>
            <a:p>
              <a:pPr>
                <a:defRPr/>
              </a:pPr>
              <a:endParaRPr lang="en-US" dirty="0"/>
            </a:p>
            <a:p>
              <a:pPr>
                <a:defRPr/>
              </a:pPr>
              <a:endParaRPr lang="en-US" dirty="0"/>
            </a:p>
            <a:p>
              <a:pPr>
                <a:defRPr/>
              </a:pPr>
              <a:endParaRPr lang="en-US" dirty="0"/>
            </a:p>
            <a:p>
              <a:pPr>
                <a:defRPr/>
              </a:pPr>
              <a:endParaRPr lang="en-US" dirty="0"/>
            </a:p>
            <a:p>
              <a:pPr>
                <a:defRPr/>
              </a:pPr>
              <a:endParaRPr lang="en-US" dirty="0"/>
            </a:p>
            <a:p>
              <a:pPr>
                <a:defRPr/>
              </a:pPr>
              <a:endParaRPr lang="en-US" dirty="0"/>
            </a:p>
            <a:p>
              <a:pPr>
                <a:defRPr/>
              </a:pPr>
              <a:endParaRPr lang="en-US" sz="1200" dirty="0"/>
            </a:p>
            <a:p>
              <a:pPr algn="ctr">
                <a:defRPr/>
              </a:pPr>
              <a:endParaRPr lang="en-US" b="1" dirty="0" smtClean="0">
                <a:solidFill>
                  <a:schemeClr val="tx1"/>
                </a:solidFill>
              </a:endParaRPr>
            </a:p>
            <a:p>
              <a:pPr algn="ctr">
                <a:defRPr/>
              </a:pPr>
              <a:endParaRPr lang="en-US" sz="2000" b="1" dirty="0" smtClean="0">
                <a:solidFill>
                  <a:schemeClr val="tx1"/>
                </a:solidFill>
              </a:endParaRPr>
            </a:p>
            <a:p>
              <a:pPr algn="ctr">
                <a:defRPr/>
              </a:pPr>
              <a:r>
                <a:rPr lang="en-US" sz="2400" b="1" dirty="0" smtClean="0">
                  <a:solidFill>
                    <a:schemeClr val="tx1"/>
                  </a:solidFill>
                </a:rPr>
                <a:t> </a:t>
              </a:r>
            </a:p>
            <a:p>
              <a:pPr algn="ctr">
                <a:defRPr/>
              </a:pPr>
              <a:endParaRPr lang="en-US" sz="2400" b="1" dirty="0" smtClean="0">
                <a:solidFill>
                  <a:schemeClr val="tx1"/>
                </a:solidFill>
              </a:endParaRPr>
            </a:p>
          </p:txBody>
        </p:sp>
        <p:sp>
          <p:nvSpPr>
            <p:cNvPr id="6" name="Oval 5"/>
            <p:cNvSpPr/>
            <p:nvPr/>
          </p:nvSpPr>
          <p:spPr>
            <a:xfrm>
              <a:off x="2590800" y="1219549"/>
              <a:ext cx="3733800" cy="2513733"/>
            </a:xfrm>
            <a:prstGeom prst="ellipse">
              <a:avLst/>
            </a:prstGeom>
          </p:spPr>
          <p:style>
            <a:lnRef idx="2">
              <a:schemeClr val="accent1"/>
            </a:lnRef>
            <a:fillRef idx="1">
              <a:schemeClr val="lt1"/>
            </a:fillRef>
            <a:effectRef idx="0">
              <a:schemeClr val="accent1"/>
            </a:effectRef>
            <a:fontRef idx="minor">
              <a:schemeClr val="dk1"/>
            </a:fontRef>
          </p:style>
          <p:txBody>
            <a:bodyPr anchor="ctr"/>
            <a:lstStyle/>
            <a:p>
              <a:pPr algn="ctr">
                <a:defRPr/>
              </a:pPr>
              <a:endParaRPr lang="en-US" b="1" dirty="0">
                <a:solidFill>
                  <a:schemeClr val="tx1"/>
                </a:solidFill>
              </a:endParaRPr>
            </a:p>
            <a:p>
              <a:pPr algn="ctr">
                <a:buFont typeface="Arial" pitchFamily="34" charset="0"/>
                <a:buChar char="•"/>
                <a:defRPr/>
              </a:pPr>
              <a:endParaRPr lang="en-US" sz="2800" b="1" dirty="0" smtClean="0">
                <a:solidFill>
                  <a:schemeClr val="tx1"/>
                </a:solidFill>
              </a:endParaRPr>
            </a:p>
            <a:p>
              <a:pPr algn="ctr">
                <a:buFont typeface="Arial" pitchFamily="34" charset="0"/>
                <a:buChar char="•"/>
                <a:defRPr/>
              </a:pPr>
              <a:r>
                <a:rPr lang="en-US" sz="2800" b="1" dirty="0" smtClean="0">
                  <a:solidFill>
                    <a:schemeClr val="tx1"/>
                  </a:solidFill>
                </a:rPr>
                <a:t> Problematize</a:t>
              </a:r>
              <a:r>
                <a:rPr lang="en-US" sz="2800" b="1" dirty="0">
                  <a:solidFill>
                    <a:schemeClr val="tx1"/>
                  </a:solidFill>
                </a:rPr>
                <a:t>, </a:t>
              </a:r>
            </a:p>
            <a:p>
              <a:pPr algn="ctr">
                <a:buFont typeface="Arial" pitchFamily="34" charset="0"/>
                <a:buChar char="•"/>
                <a:defRPr/>
              </a:pPr>
              <a:r>
                <a:rPr lang="en-US" sz="2800" b="1" dirty="0" smtClean="0">
                  <a:solidFill>
                    <a:schemeClr val="tx1"/>
                  </a:solidFill>
                </a:rPr>
                <a:t> </a:t>
              </a:r>
              <a:r>
                <a:rPr lang="en-US" sz="2800" b="1" dirty="0">
                  <a:solidFill>
                    <a:schemeClr val="tx1"/>
                  </a:solidFill>
                </a:rPr>
                <a:t>Collect  </a:t>
              </a:r>
              <a:r>
                <a:rPr lang="en-US" sz="2800" b="1" dirty="0" smtClean="0">
                  <a:solidFill>
                    <a:schemeClr val="tx1"/>
                  </a:solidFill>
                </a:rPr>
                <a:t>data about,</a:t>
              </a:r>
            </a:p>
            <a:p>
              <a:pPr algn="ctr">
                <a:buFont typeface="Arial" pitchFamily="34" charset="0"/>
                <a:buChar char="•"/>
                <a:defRPr/>
              </a:pPr>
              <a:r>
                <a:rPr lang="en-US" sz="2800" b="1" dirty="0" smtClean="0">
                  <a:solidFill>
                    <a:schemeClr val="tx1"/>
                  </a:solidFill>
                </a:rPr>
                <a:t> Reflect upon, and</a:t>
              </a:r>
            </a:p>
            <a:p>
              <a:pPr algn="ctr">
                <a:buFont typeface="Arial" pitchFamily="34" charset="0"/>
                <a:buChar char="•"/>
                <a:defRPr/>
              </a:pPr>
              <a:r>
                <a:rPr lang="en-US" sz="2800" b="1" dirty="0" smtClean="0">
                  <a:solidFill>
                    <a:schemeClr val="tx1"/>
                  </a:solidFill>
                </a:rPr>
                <a:t> Take action to improve </a:t>
              </a:r>
              <a:r>
                <a:rPr lang="en-US" sz="2800" b="1" dirty="0">
                  <a:solidFill>
                    <a:schemeClr val="tx1"/>
                  </a:solidFill>
                </a:rPr>
                <a:t>… </a:t>
              </a:r>
              <a:r>
                <a:rPr lang="en-US" sz="3600" b="1" dirty="0">
                  <a:solidFill>
                    <a:schemeClr val="tx1"/>
                  </a:solidFill>
                </a:rPr>
                <a:t>my practice.</a:t>
              </a:r>
            </a:p>
            <a:p>
              <a:pPr algn="ctr">
                <a:buFont typeface="Arial" pitchFamily="34" charset="0"/>
                <a:buChar char="•"/>
                <a:defRPr/>
              </a:pPr>
              <a:endParaRPr lang="en-US" sz="2800" b="1" dirty="0">
                <a:solidFill>
                  <a:schemeClr val="tx1"/>
                </a:solidFill>
              </a:endParaRPr>
            </a:p>
          </p:txBody>
        </p:sp>
        <p:sp>
          <p:nvSpPr>
            <p:cNvPr id="7" name="TextBox 6"/>
            <p:cNvSpPr txBox="1"/>
            <p:nvPr/>
          </p:nvSpPr>
          <p:spPr>
            <a:xfrm>
              <a:off x="2831867" y="446967"/>
              <a:ext cx="3444707" cy="1121997"/>
            </a:xfrm>
            <a:prstGeom prst="rect">
              <a:avLst/>
            </a:prstGeom>
            <a:solidFill>
              <a:schemeClr val="tx1"/>
            </a:solidFill>
          </p:spPr>
          <p:style>
            <a:lnRef idx="2">
              <a:schemeClr val="dk1"/>
            </a:lnRef>
            <a:fillRef idx="1">
              <a:schemeClr val="lt1"/>
            </a:fillRef>
            <a:effectRef idx="0">
              <a:schemeClr val="dk1"/>
            </a:effectRef>
            <a:fontRef idx="minor">
              <a:schemeClr val="dk1"/>
            </a:fontRef>
          </p:style>
          <p:txBody>
            <a:bodyPr wrap="square">
              <a:spAutoFit/>
            </a:bodyPr>
            <a:lstStyle/>
            <a:p>
              <a:pPr>
                <a:defRPr/>
              </a:pPr>
              <a:endParaRPr lang="en-US" dirty="0">
                <a:solidFill>
                  <a:schemeClr val="bg1"/>
                </a:solidFill>
              </a:endParaRPr>
            </a:p>
            <a:p>
              <a:pPr algn="ctr">
                <a:defRPr/>
              </a:pPr>
              <a:r>
                <a:rPr lang="en-US" sz="3200" b="1" dirty="0">
                  <a:solidFill>
                    <a:schemeClr val="bg1"/>
                  </a:solidFill>
                </a:rPr>
                <a:t>Action </a:t>
              </a:r>
              <a:r>
                <a:rPr lang="en-US" sz="3200" b="1" dirty="0" smtClean="0">
                  <a:solidFill>
                    <a:schemeClr val="bg1"/>
                  </a:solidFill>
                </a:rPr>
                <a:t>Research </a:t>
              </a:r>
              <a:r>
                <a:rPr lang="en-US" sz="3200" b="1" dirty="0">
                  <a:solidFill>
                    <a:schemeClr val="bg1"/>
                  </a:solidFill>
                </a:rPr>
                <a:t>is a </a:t>
              </a:r>
              <a:r>
                <a:rPr lang="en-US" sz="3200" b="1" dirty="0" smtClean="0">
                  <a:solidFill>
                    <a:schemeClr val="bg1"/>
                  </a:solidFill>
                </a:rPr>
                <a:t>method to help me to</a:t>
              </a:r>
              <a:r>
                <a:rPr lang="en-US" sz="3200" b="1" dirty="0">
                  <a:solidFill>
                    <a:schemeClr val="bg1"/>
                  </a:solidFill>
                </a:rPr>
                <a:t>:</a:t>
              </a:r>
            </a:p>
            <a:p>
              <a:pPr>
                <a:defRPr/>
              </a:pPr>
              <a:endParaRPr lang="en-US" dirty="0"/>
            </a:p>
          </p:txBody>
        </p:sp>
      </p:grpSp>
    </p:spTree>
    <p:extLst>
      <p:ext uri="{BB962C8B-B14F-4D97-AF65-F5344CB8AC3E}">
        <p14:creationId xmlns:p14="http://schemas.microsoft.com/office/powerpoint/2010/main" val="566256291"/>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Circular Arrow 49"/>
          <p:cNvSpPr/>
          <p:nvPr/>
        </p:nvSpPr>
        <p:spPr>
          <a:xfrm rot="10800000">
            <a:off x="4339394" y="4309554"/>
            <a:ext cx="3437011" cy="1971103"/>
          </a:xfrm>
          <a:prstGeom prst="circularArrow">
            <a:avLst>
              <a:gd name="adj1" fmla="val 12500"/>
              <a:gd name="adj2" fmla="val 359722"/>
              <a:gd name="adj3" fmla="val 20457681"/>
              <a:gd name="adj4" fmla="val 10707138"/>
              <a:gd name="adj5" fmla="val 20881"/>
            </a:avLst>
          </a:prstGeom>
        </p:spPr>
        <p:style>
          <a:lnRef idx="0">
            <a:schemeClr val="accent1"/>
          </a:lnRef>
          <a:fillRef idx="3">
            <a:schemeClr val="accent1"/>
          </a:fillRef>
          <a:effectRef idx="3">
            <a:schemeClr val="accent1"/>
          </a:effectRef>
          <a:fontRef idx="minor">
            <a:schemeClr val="lt1"/>
          </a:fontRef>
        </p:style>
        <p:txBody>
          <a:bodyPr anchor="ctr"/>
          <a:lstStyle/>
          <a:p>
            <a:pPr algn="ctr">
              <a:defRPr/>
            </a:pPr>
            <a:endParaRPr lang="en-US">
              <a:solidFill>
                <a:prstClr val="black"/>
              </a:solidFill>
            </a:endParaRPr>
          </a:p>
        </p:txBody>
      </p:sp>
      <p:sp>
        <p:nvSpPr>
          <p:cNvPr id="7" name="Rectangle 6"/>
          <p:cNvSpPr/>
          <p:nvPr/>
        </p:nvSpPr>
        <p:spPr>
          <a:xfrm>
            <a:off x="4724400" y="990600"/>
            <a:ext cx="2819400" cy="1333500"/>
          </a:xfrm>
          <a:prstGeom prst="rect">
            <a:avLst/>
          </a:prstGeom>
          <a:effectLst>
            <a:outerShdw blurRad="50800" dist="127000" dir="18900000" algn="bl" rotWithShape="0">
              <a:prstClr val="black">
                <a:alpha val="40000"/>
              </a:prstClr>
            </a:outerShdw>
          </a:effectLst>
        </p:spPr>
        <p:style>
          <a:lnRef idx="0">
            <a:schemeClr val="accent1"/>
          </a:lnRef>
          <a:fillRef idx="3">
            <a:schemeClr val="accent1"/>
          </a:fillRef>
          <a:effectRef idx="3">
            <a:schemeClr val="accent1"/>
          </a:effectRef>
          <a:fontRef idx="minor">
            <a:schemeClr val="lt1"/>
          </a:fontRef>
        </p:style>
        <p:txBody>
          <a:bodyPr anchor="ctr"/>
          <a:lstStyle/>
          <a:p>
            <a:pPr algn="ctr">
              <a:defRPr/>
            </a:pPr>
            <a:r>
              <a:rPr lang="en-US" b="1" i="1" dirty="0">
                <a:solidFill>
                  <a:prstClr val="white"/>
                </a:solidFill>
              </a:rPr>
              <a:t>What instructional strategies will I use to facilitate this learning?</a:t>
            </a:r>
          </a:p>
        </p:txBody>
      </p:sp>
      <p:sp>
        <p:nvSpPr>
          <p:cNvPr id="9" name="Rectangle 8"/>
          <p:cNvSpPr/>
          <p:nvPr/>
        </p:nvSpPr>
        <p:spPr>
          <a:xfrm>
            <a:off x="5562600" y="2667000"/>
            <a:ext cx="2895600" cy="990600"/>
          </a:xfrm>
          <a:prstGeom prst="rect">
            <a:avLst/>
          </a:prstGeom>
          <a:effectLst>
            <a:outerShdw blurRad="50800" dist="101600" algn="l" rotWithShape="0">
              <a:prstClr val="black">
                <a:alpha val="40000"/>
              </a:prstClr>
            </a:outerShdw>
          </a:effectLst>
        </p:spPr>
        <p:style>
          <a:lnRef idx="0">
            <a:schemeClr val="accent1"/>
          </a:lnRef>
          <a:fillRef idx="3">
            <a:schemeClr val="accent1"/>
          </a:fillRef>
          <a:effectRef idx="3">
            <a:schemeClr val="accent1"/>
          </a:effectRef>
          <a:fontRef idx="minor">
            <a:schemeClr val="lt1"/>
          </a:fontRef>
        </p:style>
        <p:txBody>
          <a:bodyPr anchor="ctr"/>
          <a:lstStyle/>
          <a:p>
            <a:pPr algn="ctr">
              <a:defRPr/>
            </a:pPr>
            <a:r>
              <a:rPr lang="en-US" b="1" i="1" dirty="0">
                <a:solidFill>
                  <a:prstClr val="white"/>
                </a:solidFill>
              </a:rPr>
              <a:t>What happens in the class?</a:t>
            </a:r>
          </a:p>
          <a:p>
            <a:pPr algn="ctr">
              <a:defRPr/>
            </a:pPr>
            <a:r>
              <a:rPr lang="en-US" b="1" i="1" dirty="0" smtClean="0">
                <a:solidFill>
                  <a:prstClr val="white"/>
                </a:solidFill>
              </a:rPr>
              <a:t>(collect data</a:t>
            </a:r>
            <a:r>
              <a:rPr lang="en-US" dirty="0" smtClean="0">
                <a:solidFill>
                  <a:prstClr val="white"/>
                </a:solidFill>
              </a:rPr>
              <a:t>)</a:t>
            </a:r>
            <a:endParaRPr lang="en-US" dirty="0">
              <a:solidFill>
                <a:prstClr val="white"/>
              </a:solidFill>
            </a:endParaRPr>
          </a:p>
        </p:txBody>
      </p:sp>
      <p:sp>
        <p:nvSpPr>
          <p:cNvPr id="10" name="Rectangle 9"/>
          <p:cNvSpPr/>
          <p:nvPr/>
        </p:nvSpPr>
        <p:spPr>
          <a:xfrm>
            <a:off x="5372100" y="3962400"/>
            <a:ext cx="3086100" cy="1332706"/>
          </a:xfrm>
          <a:prstGeom prst="rect">
            <a:avLst/>
          </a:prstGeom>
          <a:effectLst>
            <a:outerShdw blurRad="50800" dist="101600" algn="l" rotWithShape="0">
              <a:prstClr val="black">
                <a:alpha val="40000"/>
              </a:prstClr>
            </a:outerShdw>
          </a:effectLst>
        </p:spPr>
        <p:style>
          <a:lnRef idx="0">
            <a:schemeClr val="accent1"/>
          </a:lnRef>
          <a:fillRef idx="3">
            <a:schemeClr val="accent1"/>
          </a:fillRef>
          <a:effectRef idx="3">
            <a:schemeClr val="accent1"/>
          </a:effectRef>
          <a:fontRef idx="minor">
            <a:schemeClr val="lt1"/>
          </a:fontRef>
        </p:style>
        <p:txBody>
          <a:bodyPr anchor="ctr"/>
          <a:lstStyle/>
          <a:p>
            <a:pPr algn="ctr">
              <a:defRPr/>
            </a:pPr>
            <a:r>
              <a:rPr lang="en-US" b="1" i="1" dirty="0">
                <a:solidFill>
                  <a:prstClr val="white"/>
                </a:solidFill>
              </a:rPr>
              <a:t>What do </a:t>
            </a:r>
            <a:r>
              <a:rPr lang="en-US" b="1" i="1" dirty="0" smtClean="0">
                <a:solidFill>
                  <a:prstClr val="white"/>
                </a:solidFill>
              </a:rPr>
              <a:t>students </a:t>
            </a:r>
            <a:r>
              <a:rPr lang="en-US" b="1" i="1" dirty="0">
                <a:solidFill>
                  <a:prstClr val="white"/>
                </a:solidFill>
              </a:rPr>
              <a:t>learn?</a:t>
            </a:r>
          </a:p>
          <a:p>
            <a:pPr algn="ctr">
              <a:defRPr/>
            </a:pPr>
            <a:r>
              <a:rPr lang="en-US" b="1" i="1" dirty="0">
                <a:solidFill>
                  <a:prstClr val="white"/>
                </a:solidFill>
              </a:rPr>
              <a:t>How do I know</a:t>
            </a:r>
            <a:r>
              <a:rPr lang="en-US" b="1" i="1" dirty="0" smtClean="0">
                <a:solidFill>
                  <a:prstClr val="white"/>
                </a:solidFill>
              </a:rPr>
              <a:t>?</a:t>
            </a:r>
          </a:p>
          <a:p>
            <a:pPr algn="ctr">
              <a:defRPr/>
            </a:pPr>
            <a:r>
              <a:rPr lang="en-US" b="1" i="1" dirty="0" smtClean="0">
                <a:solidFill>
                  <a:prstClr val="white"/>
                </a:solidFill>
              </a:rPr>
              <a:t>(collect data)</a:t>
            </a:r>
            <a:endParaRPr lang="en-US" i="1" dirty="0">
              <a:solidFill>
                <a:prstClr val="white"/>
              </a:solidFill>
            </a:endParaRPr>
          </a:p>
        </p:txBody>
      </p:sp>
      <p:cxnSp>
        <p:nvCxnSpPr>
          <p:cNvPr id="15" name="Straight Arrow Connector 14"/>
          <p:cNvCxnSpPr/>
          <p:nvPr/>
        </p:nvCxnSpPr>
        <p:spPr>
          <a:xfrm>
            <a:off x="7137400" y="2324100"/>
            <a:ext cx="254000" cy="342900"/>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cxnSp>
        <p:nvCxnSpPr>
          <p:cNvPr id="16" name="Straight Arrow Connector 15"/>
          <p:cNvCxnSpPr/>
          <p:nvPr/>
        </p:nvCxnSpPr>
        <p:spPr>
          <a:xfrm flipH="1">
            <a:off x="7848600" y="3657600"/>
            <a:ext cx="114300" cy="304800"/>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sp>
        <p:nvSpPr>
          <p:cNvPr id="49" name="Circular Arrow 48"/>
          <p:cNvSpPr/>
          <p:nvPr/>
        </p:nvSpPr>
        <p:spPr>
          <a:xfrm rot="19690382">
            <a:off x="2990469" y="1000027"/>
            <a:ext cx="1902737" cy="1480262"/>
          </a:xfrm>
          <a:prstGeom prst="circularArrow">
            <a:avLst>
              <a:gd name="adj1" fmla="val 12500"/>
              <a:gd name="adj2" fmla="val 1142319"/>
              <a:gd name="adj3" fmla="val 20457681"/>
              <a:gd name="adj4" fmla="val 12947793"/>
              <a:gd name="adj5" fmla="val 12500"/>
            </a:avLst>
          </a:prstGeom>
        </p:spPr>
        <p:style>
          <a:lnRef idx="0">
            <a:schemeClr val="accent1"/>
          </a:lnRef>
          <a:fillRef idx="3">
            <a:schemeClr val="accent1"/>
          </a:fillRef>
          <a:effectRef idx="3">
            <a:schemeClr val="accent1"/>
          </a:effectRef>
          <a:fontRef idx="minor">
            <a:schemeClr val="lt1"/>
          </a:fontRef>
        </p:style>
        <p:txBody>
          <a:bodyPr anchor="ctr"/>
          <a:lstStyle/>
          <a:p>
            <a:pPr algn="ctr">
              <a:defRPr/>
            </a:pPr>
            <a:endParaRPr lang="en-US">
              <a:solidFill>
                <a:prstClr val="black"/>
              </a:solidFill>
            </a:endParaRPr>
          </a:p>
        </p:txBody>
      </p:sp>
      <p:sp>
        <p:nvSpPr>
          <p:cNvPr id="5" name="Rounded Rectangle 4"/>
          <p:cNvSpPr/>
          <p:nvPr/>
        </p:nvSpPr>
        <p:spPr>
          <a:xfrm>
            <a:off x="533400" y="1219200"/>
            <a:ext cx="3048000" cy="2209800"/>
          </a:xfrm>
          <a:prstGeom prst="roundRect">
            <a:avLst/>
          </a:prstGeom>
          <a:effectLst>
            <a:outerShdw blurRad="50800" dist="152400" dir="13500000" algn="br" rotWithShape="0">
              <a:prstClr val="black">
                <a:alpha val="40000"/>
              </a:prstClr>
            </a:outerShdw>
          </a:effectLst>
        </p:spPr>
        <p:style>
          <a:lnRef idx="0">
            <a:schemeClr val="accent1"/>
          </a:lnRef>
          <a:fillRef idx="3">
            <a:schemeClr val="accent1"/>
          </a:fillRef>
          <a:effectRef idx="3">
            <a:schemeClr val="accent1"/>
          </a:effectRef>
          <a:fontRef idx="minor">
            <a:schemeClr val="lt1"/>
          </a:fontRef>
        </p:style>
        <p:txBody>
          <a:bodyPr anchor="ctr"/>
          <a:lstStyle/>
          <a:p>
            <a:pPr algn="ctr">
              <a:defRPr/>
            </a:pPr>
            <a:r>
              <a:rPr lang="en-US" sz="2800" b="1" i="1" dirty="0">
                <a:solidFill>
                  <a:prstClr val="white"/>
                </a:solidFill>
              </a:rPr>
              <a:t>What do I want my </a:t>
            </a:r>
            <a:r>
              <a:rPr lang="en-US" sz="2800" b="1" i="1" dirty="0" smtClean="0">
                <a:solidFill>
                  <a:prstClr val="white"/>
                </a:solidFill>
              </a:rPr>
              <a:t>students </a:t>
            </a:r>
            <a:r>
              <a:rPr lang="en-US" sz="2800" b="1" i="1" dirty="0">
                <a:solidFill>
                  <a:prstClr val="white"/>
                </a:solidFill>
              </a:rPr>
              <a:t>to learn?</a:t>
            </a:r>
            <a:endParaRPr lang="en-US" sz="1100" b="1" i="1" dirty="0">
              <a:solidFill>
                <a:prstClr val="white"/>
              </a:solidFill>
            </a:endParaRPr>
          </a:p>
        </p:txBody>
      </p:sp>
      <p:sp>
        <p:nvSpPr>
          <p:cNvPr id="6" name="Rounded Rectangle 5"/>
          <p:cNvSpPr/>
          <p:nvPr/>
        </p:nvSpPr>
        <p:spPr>
          <a:xfrm>
            <a:off x="2650247" y="4915534"/>
            <a:ext cx="2583180" cy="1325055"/>
          </a:xfrm>
          <a:prstGeom prst="roundRect">
            <a:avLst/>
          </a:prstGeom>
          <a:effectLst>
            <a:outerShdw blurRad="50800" dist="152400" dir="8100000" algn="tr" rotWithShape="0">
              <a:prstClr val="black">
                <a:alpha val="40000"/>
              </a:prstClr>
            </a:outerShdw>
          </a:effectLst>
        </p:spPr>
        <p:style>
          <a:lnRef idx="0">
            <a:schemeClr val="accent1"/>
          </a:lnRef>
          <a:fillRef idx="3">
            <a:schemeClr val="accent1"/>
          </a:fillRef>
          <a:effectRef idx="3">
            <a:schemeClr val="accent1"/>
          </a:effectRef>
          <a:fontRef idx="minor">
            <a:schemeClr val="lt1"/>
          </a:fontRef>
        </p:style>
        <p:txBody>
          <a:bodyPr anchor="ctr"/>
          <a:lstStyle/>
          <a:p>
            <a:pPr algn="ctr">
              <a:defRPr/>
            </a:pPr>
            <a:r>
              <a:rPr lang="en-US" sz="2400" b="1" i="1" dirty="0">
                <a:solidFill>
                  <a:prstClr val="white"/>
                </a:solidFill>
              </a:rPr>
              <a:t>What did I learn? </a:t>
            </a:r>
            <a:r>
              <a:rPr lang="en-US" b="1" i="1" dirty="0" smtClean="0">
                <a:solidFill>
                  <a:prstClr val="white"/>
                </a:solidFill>
              </a:rPr>
              <a:t>(reflect and interpret)</a:t>
            </a:r>
          </a:p>
          <a:p>
            <a:pPr algn="ctr">
              <a:defRPr/>
            </a:pPr>
            <a:endParaRPr lang="en-US" i="1" dirty="0">
              <a:solidFill>
                <a:prstClr val="white"/>
              </a:solidFill>
            </a:endParaRPr>
          </a:p>
        </p:txBody>
      </p:sp>
      <p:sp>
        <p:nvSpPr>
          <p:cNvPr id="3" name="Oval 2"/>
          <p:cNvSpPr/>
          <p:nvPr/>
        </p:nvSpPr>
        <p:spPr>
          <a:xfrm>
            <a:off x="2286000" y="2971800"/>
            <a:ext cx="1600200" cy="914400"/>
          </a:xfrm>
          <a:prstGeom prst="ellipse">
            <a:avLst/>
          </a:prstGeom>
        </p:spPr>
        <p:style>
          <a:lnRef idx="1">
            <a:schemeClr val="accent1"/>
          </a:lnRef>
          <a:fillRef idx="3">
            <a:schemeClr val="accent1"/>
          </a:fillRef>
          <a:effectRef idx="2">
            <a:schemeClr val="accent1"/>
          </a:effectRef>
          <a:fontRef idx="minor">
            <a:schemeClr val="lt1"/>
          </a:fontRef>
        </p:style>
        <p:txBody>
          <a:bodyPr anchor="ctr"/>
          <a:lstStyle/>
          <a:p>
            <a:pPr algn="ctr">
              <a:defRPr/>
            </a:pPr>
            <a:r>
              <a:rPr lang="en-US" dirty="0">
                <a:solidFill>
                  <a:prstClr val="white"/>
                </a:solidFill>
              </a:rPr>
              <a:t>How will I know?</a:t>
            </a:r>
          </a:p>
        </p:txBody>
      </p:sp>
      <p:sp>
        <p:nvSpPr>
          <p:cNvPr id="21" name="Trapezoid 20"/>
          <p:cNvSpPr/>
          <p:nvPr/>
        </p:nvSpPr>
        <p:spPr>
          <a:xfrm>
            <a:off x="533400" y="3825240"/>
            <a:ext cx="1752600" cy="1889760"/>
          </a:xfrm>
          <a:prstGeom prst="trapezoid">
            <a:avLst/>
          </a:prstGeom>
          <a:ln/>
        </p:spPr>
        <p:style>
          <a:lnRef idx="1">
            <a:schemeClr val="accent1"/>
          </a:lnRef>
          <a:fillRef idx="3">
            <a:schemeClr val="accent1"/>
          </a:fillRef>
          <a:effectRef idx="2">
            <a:schemeClr val="accent1"/>
          </a:effectRef>
          <a:fontRef idx="minor">
            <a:schemeClr val="lt1"/>
          </a:fontRef>
        </p:style>
        <p:txBody>
          <a:bodyPr/>
          <a:lstStyle/>
          <a:p>
            <a:pPr>
              <a:defRPr/>
            </a:pPr>
            <a:r>
              <a:rPr lang="en-US" sz="1600" b="1" i="1" dirty="0" smtClean="0">
                <a:solidFill>
                  <a:prstClr val="white"/>
                </a:solidFill>
              </a:rPr>
              <a:t> </a:t>
            </a:r>
            <a:r>
              <a:rPr lang="en-US" sz="2000" b="1" i="1" dirty="0">
                <a:solidFill>
                  <a:prstClr val="white"/>
                </a:solidFill>
              </a:rPr>
              <a:t>What do I do next? </a:t>
            </a:r>
            <a:r>
              <a:rPr lang="en-US" i="1" dirty="0">
                <a:solidFill>
                  <a:prstClr val="white"/>
                </a:solidFill>
              </a:rPr>
              <a:t>(action planning</a:t>
            </a:r>
            <a:r>
              <a:rPr lang="en-US" dirty="0">
                <a:solidFill>
                  <a:prstClr val="white"/>
                </a:solidFill>
              </a:rPr>
              <a:t>)</a:t>
            </a:r>
          </a:p>
        </p:txBody>
      </p:sp>
      <p:sp>
        <p:nvSpPr>
          <p:cNvPr id="20" name="TextBox 19"/>
          <p:cNvSpPr txBox="1"/>
          <p:nvPr/>
        </p:nvSpPr>
        <p:spPr>
          <a:xfrm>
            <a:off x="228600" y="1066800"/>
            <a:ext cx="1524000" cy="407988"/>
          </a:xfrm>
          <a:prstGeom prst="roundRect">
            <a:avLst/>
          </a:prstGeom>
          <a:solidFill>
            <a:schemeClr val="accent2">
              <a:lumMod val="40000"/>
              <a:lumOff val="60000"/>
            </a:schemeClr>
          </a:solidFill>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dirty="0" smtClean="0">
                <a:solidFill>
                  <a:prstClr val="black"/>
                </a:solidFill>
              </a:rPr>
              <a:t>OBJECTIVE</a:t>
            </a:r>
            <a:endParaRPr lang="en-US" dirty="0">
              <a:solidFill>
                <a:prstClr val="black"/>
              </a:solidFill>
            </a:endParaRPr>
          </a:p>
        </p:txBody>
      </p:sp>
      <p:sp>
        <p:nvSpPr>
          <p:cNvPr id="23" name="TextBox 22"/>
          <p:cNvSpPr txBox="1"/>
          <p:nvPr/>
        </p:nvSpPr>
        <p:spPr>
          <a:xfrm>
            <a:off x="5029200" y="2438400"/>
            <a:ext cx="2057400" cy="407988"/>
          </a:xfrm>
          <a:prstGeom prst="roundRect">
            <a:avLst/>
          </a:prstGeom>
          <a:solidFill>
            <a:schemeClr val="accent2">
              <a:lumMod val="40000"/>
              <a:lumOff val="60000"/>
            </a:schemeClr>
          </a:solidFill>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dirty="0" smtClean="0">
                <a:solidFill>
                  <a:prstClr val="black"/>
                </a:solidFill>
              </a:rPr>
              <a:t>IMPLEMENT</a:t>
            </a:r>
            <a:endParaRPr lang="en-US" dirty="0">
              <a:solidFill>
                <a:prstClr val="black"/>
              </a:solidFill>
            </a:endParaRPr>
          </a:p>
        </p:txBody>
      </p:sp>
      <p:sp>
        <p:nvSpPr>
          <p:cNvPr id="24" name="TextBox 23"/>
          <p:cNvSpPr txBox="1"/>
          <p:nvPr/>
        </p:nvSpPr>
        <p:spPr>
          <a:xfrm>
            <a:off x="5181600" y="3758406"/>
            <a:ext cx="1447800" cy="407987"/>
          </a:xfrm>
          <a:prstGeom prst="roundRect">
            <a:avLst/>
          </a:prstGeom>
          <a:solidFill>
            <a:schemeClr val="accent2">
              <a:lumMod val="40000"/>
              <a:lumOff val="60000"/>
            </a:schemeClr>
          </a:solidFill>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dirty="0">
                <a:solidFill>
                  <a:prstClr val="black"/>
                </a:solidFill>
              </a:rPr>
              <a:t>ASSESS</a:t>
            </a:r>
          </a:p>
        </p:txBody>
      </p:sp>
      <p:sp>
        <p:nvSpPr>
          <p:cNvPr id="26" name="TextBox 25"/>
          <p:cNvSpPr txBox="1"/>
          <p:nvPr/>
        </p:nvSpPr>
        <p:spPr>
          <a:xfrm>
            <a:off x="3162300" y="4495800"/>
            <a:ext cx="1447800" cy="407987"/>
          </a:xfrm>
          <a:prstGeom prst="roundRect">
            <a:avLst/>
          </a:prstGeom>
          <a:solidFill>
            <a:schemeClr val="accent2">
              <a:lumMod val="40000"/>
              <a:lumOff val="60000"/>
            </a:schemeClr>
          </a:solidFill>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dirty="0">
                <a:solidFill>
                  <a:prstClr val="black"/>
                </a:solidFill>
              </a:rPr>
              <a:t>EVALUATE</a:t>
            </a:r>
          </a:p>
        </p:txBody>
      </p:sp>
      <p:sp>
        <p:nvSpPr>
          <p:cNvPr id="22" name="TextBox 21"/>
          <p:cNvSpPr txBox="1"/>
          <p:nvPr/>
        </p:nvSpPr>
        <p:spPr>
          <a:xfrm>
            <a:off x="4648200" y="762000"/>
            <a:ext cx="1828800" cy="407988"/>
          </a:xfrm>
          <a:prstGeom prst="roundRect">
            <a:avLst/>
          </a:prstGeom>
          <a:solidFill>
            <a:schemeClr val="accent2">
              <a:lumMod val="40000"/>
              <a:lumOff val="60000"/>
            </a:schemeClr>
          </a:solidFill>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dirty="0" smtClean="0">
                <a:solidFill>
                  <a:prstClr val="black"/>
                </a:solidFill>
              </a:rPr>
              <a:t>PLAN</a:t>
            </a:r>
            <a:endParaRPr lang="en-US" dirty="0">
              <a:solidFill>
                <a:prstClr val="black"/>
              </a:solidFill>
            </a:endParaRPr>
          </a:p>
        </p:txBody>
      </p:sp>
      <p:sp>
        <p:nvSpPr>
          <p:cNvPr id="30" name="TextBox 29"/>
          <p:cNvSpPr txBox="1"/>
          <p:nvPr/>
        </p:nvSpPr>
        <p:spPr>
          <a:xfrm>
            <a:off x="685800" y="3620928"/>
            <a:ext cx="1524000" cy="408623"/>
          </a:xfrm>
          <a:prstGeom prst="roundRect">
            <a:avLst/>
          </a:prstGeom>
          <a:solidFill>
            <a:schemeClr val="accent2">
              <a:lumMod val="40000"/>
              <a:lumOff val="60000"/>
            </a:schemeClr>
          </a:solidFill>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dirty="0" smtClean="0">
                <a:solidFill>
                  <a:prstClr val="black"/>
                </a:solidFill>
              </a:rPr>
              <a:t>NEXT STEPS</a:t>
            </a:r>
            <a:endParaRPr lang="en-US" dirty="0">
              <a:solidFill>
                <a:prstClr val="black"/>
              </a:solidFill>
            </a:endParaRPr>
          </a:p>
        </p:txBody>
      </p:sp>
    </p:spTree>
    <p:extLst>
      <p:ext uri="{BB962C8B-B14F-4D97-AF65-F5344CB8AC3E}">
        <p14:creationId xmlns:p14="http://schemas.microsoft.com/office/powerpoint/2010/main" val="2257706082"/>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smtClean="0"/>
              <a:t>A COMMON PROBLEM OF PRACTICE</a:t>
            </a:r>
            <a:endParaRPr lang="en-US" sz="3600" b="1" dirty="0"/>
          </a:p>
        </p:txBody>
      </p:sp>
      <p:sp>
        <p:nvSpPr>
          <p:cNvPr id="3" name="Content Placeholder 2"/>
          <p:cNvSpPr>
            <a:spLocks noGrp="1"/>
          </p:cNvSpPr>
          <p:nvPr>
            <p:ph idx="1"/>
          </p:nvPr>
        </p:nvSpPr>
        <p:spPr>
          <a:xfrm>
            <a:off x="457200" y="1600200"/>
            <a:ext cx="8229600" cy="4724400"/>
          </a:xfrm>
        </p:spPr>
        <p:txBody>
          <a:bodyPr/>
          <a:lstStyle/>
          <a:p>
            <a:pPr marL="0" marR="0" indent="0">
              <a:lnSpc>
                <a:spcPct val="115000"/>
              </a:lnSpc>
              <a:spcBef>
                <a:spcPts val="0"/>
              </a:spcBef>
              <a:spcAft>
                <a:spcPts val="1000"/>
              </a:spcAft>
              <a:buNone/>
            </a:pPr>
            <a:r>
              <a:rPr lang="en-US" sz="2400" dirty="0">
                <a:ea typeface="Calibri"/>
                <a:cs typeface="Times New Roman"/>
              </a:rPr>
              <a:t>Mr. </a:t>
            </a:r>
            <a:r>
              <a:rPr lang="en-US" sz="2400" dirty="0" err="1">
                <a:ea typeface="Calibri"/>
                <a:cs typeface="Times New Roman"/>
              </a:rPr>
              <a:t>Khalifah</a:t>
            </a:r>
            <a:r>
              <a:rPr lang="en-US" sz="2400" dirty="0">
                <a:ea typeface="Calibri"/>
                <a:cs typeface="Times New Roman"/>
              </a:rPr>
              <a:t> is trying to teach his class about subject-verb agreement in English.  He is explaining the concept to the whole class, using examples from the textbook.  Several students begin talking to each other.  Mr. </a:t>
            </a:r>
            <a:r>
              <a:rPr lang="en-US" sz="2400" dirty="0" err="1">
                <a:ea typeface="Calibri"/>
                <a:cs typeface="Times New Roman"/>
              </a:rPr>
              <a:t>Khalifah</a:t>
            </a:r>
            <a:r>
              <a:rPr lang="en-US" sz="2400" dirty="0">
                <a:ea typeface="Calibri"/>
                <a:cs typeface="Times New Roman"/>
              </a:rPr>
              <a:t> tries to ignore this and go on with his presentation, but a moment later even more students begin to talk.  Mr. </a:t>
            </a:r>
            <a:r>
              <a:rPr lang="en-US" sz="2400" dirty="0" err="1">
                <a:ea typeface="Calibri"/>
                <a:cs typeface="Times New Roman"/>
              </a:rPr>
              <a:t>Khalifah</a:t>
            </a:r>
            <a:r>
              <a:rPr lang="en-US" sz="2400" dirty="0">
                <a:ea typeface="Calibri"/>
                <a:cs typeface="Times New Roman"/>
              </a:rPr>
              <a:t> says, 'Would everyone please be quiet and listen.  You're going to be doing some exercises and, if you don't listen, you won't know what to do.'  The class becomes quiet, and Mr. </a:t>
            </a:r>
            <a:r>
              <a:rPr lang="en-US" sz="2400" dirty="0" err="1">
                <a:ea typeface="Calibri"/>
                <a:cs typeface="Times New Roman"/>
              </a:rPr>
              <a:t>Khalifah</a:t>
            </a:r>
            <a:r>
              <a:rPr lang="en-US" sz="2400" dirty="0">
                <a:ea typeface="Calibri"/>
                <a:cs typeface="Times New Roman"/>
              </a:rPr>
              <a:t> continues his explanation.  Within two minutes, the noise level begins to rise again, and Mr. </a:t>
            </a:r>
            <a:r>
              <a:rPr lang="en-US" sz="2400" dirty="0" err="1">
                <a:ea typeface="Calibri"/>
                <a:cs typeface="Times New Roman"/>
              </a:rPr>
              <a:t>Khalifah</a:t>
            </a:r>
            <a:r>
              <a:rPr lang="en-US" sz="2400" dirty="0">
                <a:ea typeface="Calibri"/>
                <a:cs typeface="Times New Roman"/>
              </a:rPr>
              <a:t> reminds the class to be quiet.</a:t>
            </a:r>
          </a:p>
          <a:p>
            <a:endParaRPr lang="en-US" dirty="0"/>
          </a:p>
        </p:txBody>
      </p:sp>
    </p:spTree>
    <p:extLst>
      <p:ext uri="{BB962C8B-B14F-4D97-AF65-F5344CB8AC3E}">
        <p14:creationId xmlns:p14="http://schemas.microsoft.com/office/powerpoint/2010/main" val="116680972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eaLnBrk="1" fontAlgn="auto" hangingPunct="1">
              <a:lnSpc>
                <a:spcPct val="115000"/>
              </a:lnSpc>
              <a:spcBef>
                <a:spcPts val="0"/>
              </a:spcBef>
              <a:spcAft>
                <a:spcPts val="0"/>
              </a:spcAft>
            </a:pPr>
            <a:r>
              <a:rPr lang="en-US" sz="3200" b="1" dirty="0" smtClean="0">
                <a:solidFill>
                  <a:prstClr val="black"/>
                </a:solidFill>
                <a:ea typeface="Calibri"/>
                <a:cs typeface="Times New Roman"/>
              </a:rPr>
              <a:t/>
            </a:r>
            <a:br>
              <a:rPr lang="en-US" sz="3200" b="1" dirty="0" smtClean="0">
                <a:solidFill>
                  <a:prstClr val="black"/>
                </a:solidFill>
                <a:ea typeface="Calibri"/>
                <a:cs typeface="Times New Roman"/>
              </a:rPr>
            </a:br>
            <a:r>
              <a:rPr lang="en-US" sz="3200" b="1" dirty="0" smtClean="0">
                <a:solidFill>
                  <a:prstClr val="black"/>
                </a:solidFill>
                <a:ea typeface="Calibri"/>
                <a:cs typeface="Times New Roman"/>
              </a:rPr>
              <a:t>REVIEW THE EXAMPLE AND RESPOND TO THE FOLLOWING QUESTIONS</a:t>
            </a:r>
            <a:r>
              <a:rPr lang="en-US" sz="3200" dirty="0" smtClean="0">
                <a:solidFill>
                  <a:prstClr val="black"/>
                </a:solidFill>
                <a:ea typeface="Calibri"/>
                <a:cs typeface="Times New Roman"/>
              </a:rPr>
              <a:t/>
            </a:r>
            <a:br>
              <a:rPr lang="en-US" sz="3200" dirty="0" smtClean="0">
                <a:solidFill>
                  <a:prstClr val="black"/>
                </a:solidFill>
                <a:ea typeface="Calibri"/>
                <a:cs typeface="Times New Roman"/>
              </a:rPr>
            </a:br>
            <a:endParaRPr lang="en-US" dirty="0"/>
          </a:p>
        </p:txBody>
      </p:sp>
      <p:sp>
        <p:nvSpPr>
          <p:cNvPr id="3" name="Content Placeholder 2"/>
          <p:cNvSpPr>
            <a:spLocks noGrp="1"/>
          </p:cNvSpPr>
          <p:nvPr>
            <p:ph idx="1"/>
          </p:nvPr>
        </p:nvSpPr>
        <p:spPr>
          <a:xfrm>
            <a:off x="457200" y="1600200"/>
            <a:ext cx="8382000" cy="4876800"/>
          </a:xfrm>
        </p:spPr>
        <p:txBody>
          <a:bodyPr/>
          <a:lstStyle/>
          <a:p>
            <a:pPr lvl="0" eaLnBrk="1" fontAlgn="auto" hangingPunct="1">
              <a:lnSpc>
                <a:spcPct val="115000"/>
              </a:lnSpc>
              <a:spcBef>
                <a:spcPts val="0"/>
              </a:spcBef>
              <a:spcAft>
                <a:spcPts val="0"/>
              </a:spcAft>
              <a:buFont typeface="Symbol"/>
              <a:buChar char=""/>
            </a:pPr>
            <a:r>
              <a:rPr lang="en-US" sz="2400" dirty="0">
                <a:solidFill>
                  <a:prstClr val="black"/>
                </a:solidFill>
                <a:ea typeface="Calibri"/>
                <a:cs typeface="Times New Roman"/>
              </a:rPr>
              <a:t>What is the teacher trying to do?</a:t>
            </a:r>
          </a:p>
          <a:p>
            <a:pPr lvl="0" eaLnBrk="1" fontAlgn="auto" hangingPunct="1">
              <a:lnSpc>
                <a:spcPct val="115000"/>
              </a:lnSpc>
              <a:spcBef>
                <a:spcPts val="0"/>
              </a:spcBef>
              <a:spcAft>
                <a:spcPts val="0"/>
              </a:spcAft>
              <a:buFont typeface="Symbol"/>
              <a:buChar char=""/>
            </a:pPr>
            <a:r>
              <a:rPr lang="en-US" sz="2400" dirty="0">
                <a:solidFill>
                  <a:prstClr val="black"/>
                </a:solidFill>
                <a:ea typeface="Calibri"/>
                <a:cs typeface="Times New Roman"/>
              </a:rPr>
              <a:t>What is the problem?</a:t>
            </a:r>
          </a:p>
          <a:p>
            <a:pPr lvl="0" eaLnBrk="1" fontAlgn="auto" hangingPunct="1">
              <a:lnSpc>
                <a:spcPct val="115000"/>
              </a:lnSpc>
              <a:spcBef>
                <a:spcPts val="0"/>
              </a:spcBef>
              <a:spcAft>
                <a:spcPts val="0"/>
              </a:spcAft>
              <a:buFont typeface="Symbol"/>
              <a:buChar char=""/>
            </a:pPr>
            <a:r>
              <a:rPr lang="en-US" sz="2400" dirty="0">
                <a:solidFill>
                  <a:prstClr val="black"/>
                </a:solidFill>
                <a:ea typeface="Calibri"/>
                <a:cs typeface="Times New Roman"/>
              </a:rPr>
              <a:t>What additional information does Mr. </a:t>
            </a:r>
            <a:r>
              <a:rPr lang="en-US" sz="2400" dirty="0" err="1">
                <a:solidFill>
                  <a:prstClr val="black"/>
                </a:solidFill>
                <a:ea typeface="Calibri"/>
                <a:cs typeface="Times New Roman"/>
              </a:rPr>
              <a:t>Khalifah</a:t>
            </a:r>
            <a:r>
              <a:rPr lang="en-US" sz="2400" dirty="0">
                <a:solidFill>
                  <a:prstClr val="black"/>
                </a:solidFill>
                <a:ea typeface="Calibri"/>
                <a:cs typeface="Times New Roman"/>
              </a:rPr>
              <a:t> need to help him plan?</a:t>
            </a:r>
          </a:p>
          <a:p>
            <a:pPr lvl="0" eaLnBrk="1" fontAlgn="auto" hangingPunct="1">
              <a:lnSpc>
                <a:spcPct val="115000"/>
              </a:lnSpc>
              <a:spcBef>
                <a:spcPts val="0"/>
              </a:spcBef>
              <a:spcAft>
                <a:spcPts val="0"/>
              </a:spcAft>
              <a:buFont typeface="Symbol"/>
              <a:buChar char=""/>
            </a:pPr>
            <a:r>
              <a:rPr lang="en-US" sz="2400" dirty="0">
                <a:solidFill>
                  <a:prstClr val="black"/>
                </a:solidFill>
                <a:ea typeface="Calibri"/>
                <a:cs typeface="Times New Roman"/>
              </a:rPr>
              <a:t>How will he collect it?</a:t>
            </a:r>
          </a:p>
          <a:p>
            <a:pPr lvl="0" eaLnBrk="1" fontAlgn="auto" hangingPunct="1">
              <a:lnSpc>
                <a:spcPct val="115000"/>
              </a:lnSpc>
              <a:spcBef>
                <a:spcPts val="0"/>
              </a:spcBef>
              <a:spcAft>
                <a:spcPts val="0"/>
              </a:spcAft>
              <a:buFont typeface="Symbol"/>
              <a:buChar char=""/>
            </a:pPr>
            <a:r>
              <a:rPr lang="en-US" sz="2400" dirty="0">
                <a:solidFill>
                  <a:prstClr val="black"/>
                </a:solidFill>
                <a:ea typeface="Calibri"/>
                <a:cs typeface="Times New Roman"/>
              </a:rPr>
              <a:t>What will he do with it?</a:t>
            </a:r>
          </a:p>
          <a:p>
            <a:pPr lvl="0" eaLnBrk="1" fontAlgn="auto" hangingPunct="1">
              <a:lnSpc>
                <a:spcPct val="115000"/>
              </a:lnSpc>
              <a:spcBef>
                <a:spcPts val="0"/>
              </a:spcBef>
              <a:spcAft>
                <a:spcPts val="0"/>
              </a:spcAft>
              <a:buFont typeface="Symbol"/>
              <a:buChar char=""/>
            </a:pPr>
            <a:r>
              <a:rPr lang="en-US" sz="2400" dirty="0">
                <a:solidFill>
                  <a:prstClr val="black"/>
                </a:solidFill>
                <a:ea typeface="Calibri"/>
                <a:cs typeface="Times New Roman"/>
              </a:rPr>
              <a:t>What approach will he develop to try out?</a:t>
            </a:r>
          </a:p>
          <a:p>
            <a:pPr lvl="0" eaLnBrk="1" fontAlgn="auto" hangingPunct="1">
              <a:lnSpc>
                <a:spcPct val="115000"/>
              </a:lnSpc>
              <a:spcBef>
                <a:spcPts val="0"/>
              </a:spcBef>
              <a:spcAft>
                <a:spcPts val="0"/>
              </a:spcAft>
              <a:buFont typeface="Symbol"/>
              <a:buChar char=""/>
            </a:pPr>
            <a:r>
              <a:rPr lang="en-US" sz="2400" dirty="0">
                <a:solidFill>
                  <a:prstClr val="black"/>
                </a:solidFill>
                <a:ea typeface="Calibri"/>
                <a:cs typeface="Times New Roman"/>
              </a:rPr>
              <a:t>What data will he gather as he tries this new approach?  Will he need a ‘critical friend’?</a:t>
            </a:r>
          </a:p>
          <a:p>
            <a:pPr lvl="0" eaLnBrk="1" fontAlgn="auto" hangingPunct="1">
              <a:lnSpc>
                <a:spcPct val="115000"/>
              </a:lnSpc>
              <a:spcBef>
                <a:spcPts val="0"/>
              </a:spcBef>
              <a:spcAft>
                <a:spcPts val="0"/>
              </a:spcAft>
              <a:buFont typeface="Symbol"/>
              <a:buChar char=""/>
            </a:pPr>
            <a:r>
              <a:rPr lang="en-US" sz="2400" dirty="0">
                <a:solidFill>
                  <a:prstClr val="black"/>
                </a:solidFill>
                <a:ea typeface="Calibri"/>
                <a:cs typeface="Times New Roman"/>
              </a:rPr>
              <a:t>What does he learn?</a:t>
            </a:r>
          </a:p>
          <a:p>
            <a:pPr lvl="0" eaLnBrk="1" fontAlgn="auto" hangingPunct="1">
              <a:lnSpc>
                <a:spcPct val="115000"/>
              </a:lnSpc>
              <a:spcBef>
                <a:spcPts val="0"/>
              </a:spcBef>
              <a:spcAft>
                <a:spcPts val="0"/>
              </a:spcAft>
              <a:buFont typeface="Symbol"/>
              <a:buChar char=""/>
            </a:pPr>
            <a:r>
              <a:rPr lang="en-US" sz="2400" dirty="0">
                <a:solidFill>
                  <a:prstClr val="black"/>
                </a:solidFill>
                <a:ea typeface="Calibri"/>
                <a:cs typeface="Times New Roman"/>
              </a:rPr>
              <a:t>What will be his next steps?</a:t>
            </a:r>
          </a:p>
          <a:p>
            <a:endParaRPr lang="en-US" dirty="0"/>
          </a:p>
        </p:txBody>
      </p:sp>
    </p:spTree>
    <p:extLst>
      <p:ext uri="{BB962C8B-B14F-4D97-AF65-F5344CB8AC3E}">
        <p14:creationId xmlns:p14="http://schemas.microsoft.com/office/powerpoint/2010/main" val="2408655164"/>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sz="5400" b="1" i="1" dirty="0" smtClean="0"/>
              <a:t>LUNCH BREAK – 45 </a:t>
            </a:r>
            <a:r>
              <a:rPr lang="en-US" sz="5400" b="1" i="1" dirty="0" err="1" smtClean="0"/>
              <a:t>mins</a:t>
            </a:r>
            <a:endParaRPr lang="en-US" sz="5400" b="1" i="1" dirty="0"/>
          </a:p>
        </p:txBody>
      </p:sp>
    </p:spTree>
    <p:extLst>
      <p:ext uri="{BB962C8B-B14F-4D97-AF65-F5344CB8AC3E}">
        <p14:creationId xmlns:p14="http://schemas.microsoft.com/office/powerpoint/2010/main" val="347644706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OVERALL WORKSHOP OBJECTIVES</a:t>
            </a:r>
            <a:endParaRPr lang="en-US" b="1" dirty="0"/>
          </a:p>
        </p:txBody>
      </p:sp>
      <p:sp>
        <p:nvSpPr>
          <p:cNvPr id="5" name="Content Placeholder 4"/>
          <p:cNvSpPr>
            <a:spLocks noGrp="1"/>
          </p:cNvSpPr>
          <p:nvPr>
            <p:ph idx="1"/>
          </p:nvPr>
        </p:nvSpPr>
        <p:spPr/>
        <p:txBody>
          <a:bodyPr/>
          <a:lstStyle/>
          <a:p>
            <a:pPr>
              <a:lnSpc>
                <a:spcPct val="150000"/>
              </a:lnSpc>
            </a:pPr>
            <a:r>
              <a:rPr lang="en-US" sz="2000" dirty="0" smtClean="0"/>
              <a:t>Recognize </a:t>
            </a:r>
            <a:r>
              <a:rPr lang="en-US" sz="2000" b="1" dirty="0" smtClean="0"/>
              <a:t>multiple ways of knowing</a:t>
            </a:r>
            <a:r>
              <a:rPr lang="en-US" sz="2000" dirty="0" smtClean="0"/>
              <a:t>, learning, teaching, and approaching problems of practice</a:t>
            </a:r>
          </a:p>
          <a:p>
            <a:pPr>
              <a:lnSpc>
                <a:spcPct val="150000"/>
              </a:lnSpc>
            </a:pPr>
            <a:r>
              <a:rPr lang="en-US" sz="2000" dirty="0" smtClean="0"/>
              <a:t>State </a:t>
            </a:r>
            <a:r>
              <a:rPr lang="en-US" sz="2000" b="1" dirty="0" smtClean="0"/>
              <a:t>sources of information </a:t>
            </a:r>
            <a:r>
              <a:rPr lang="en-US" sz="2000" dirty="0" smtClean="0"/>
              <a:t>about problems of practice</a:t>
            </a:r>
          </a:p>
          <a:p>
            <a:pPr>
              <a:lnSpc>
                <a:spcPct val="150000"/>
              </a:lnSpc>
            </a:pPr>
            <a:r>
              <a:rPr lang="en-US" sz="2000" dirty="0" smtClean="0"/>
              <a:t>State </a:t>
            </a:r>
            <a:r>
              <a:rPr lang="en-US" sz="2000" b="1" dirty="0" smtClean="0"/>
              <a:t>approaches to address </a:t>
            </a:r>
            <a:r>
              <a:rPr lang="en-US" sz="2000" dirty="0" smtClean="0"/>
              <a:t>problems of practice</a:t>
            </a:r>
          </a:p>
          <a:p>
            <a:pPr>
              <a:lnSpc>
                <a:spcPct val="150000"/>
              </a:lnSpc>
            </a:pPr>
            <a:r>
              <a:rPr lang="en-US" sz="2000" dirty="0" smtClean="0"/>
              <a:t>Define and describe  </a:t>
            </a:r>
            <a:r>
              <a:rPr lang="en-US" sz="2000" b="1" dirty="0" smtClean="0"/>
              <a:t>Action Research Inquiry Cycle</a:t>
            </a:r>
          </a:p>
          <a:p>
            <a:pPr>
              <a:lnSpc>
                <a:spcPct val="150000"/>
              </a:lnSpc>
            </a:pPr>
            <a:r>
              <a:rPr lang="en-US" sz="2000" dirty="0" smtClean="0"/>
              <a:t>Use the </a:t>
            </a:r>
            <a:r>
              <a:rPr lang="en-US" sz="2000" b="1" dirty="0" smtClean="0"/>
              <a:t>Action Research Package </a:t>
            </a:r>
            <a:r>
              <a:rPr lang="en-US" sz="2000" dirty="0" smtClean="0"/>
              <a:t>to practice AR between workshop days</a:t>
            </a:r>
          </a:p>
          <a:p>
            <a:pPr>
              <a:lnSpc>
                <a:spcPct val="150000"/>
              </a:lnSpc>
            </a:pPr>
            <a:r>
              <a:rPr lang="en-US" sz="2000" dirty="0" smtClean="0"/>
              <a:t>Define and describe the use of the  </a:t>
            </a:r>
            <a:r>
              <a:rPr lang="en-US" sz="2000" b="1" dirty="0" smtClean="0"/>
              <a:t>Portfolio of Professional Practice</a:t>
            </a:r>
          </a:p>
          <a:p>
            <a:pPr>
              <a:lnSpc>
                <a:spcPct val="150000"/>
              </a:lnSpc>
            </a:pPr>
            <a:r>
              <a:rPr lang="en-US" sz="2000" dirty="0" smtClean="0"/>
              <a:t>Explain what are </a:t>
            </a:r>
            <a:r>
              <a:rPr lang="en-US" sz="2000" b="1" dirty="0" smtClean="0"/>
              <a:t>useful data </a:t>
            </a:r>
            <a:r>
              <a:rPr lang="en-US" sz="2000" dirty="0" smtClean="0"/>
              <a:t> that constitute </a:t>
            </a:r>
            <a:r>
              <a:rPr lang="en-US" sz="2000" b="1" smtClean="0"/>
              <a:t>credible AR portfolio </a:t>
            </a:r>
            <a:r>
              <a:rPr lang="en-US" sz="2000" b="1" dirty="0" smtClean="0"/>
              <a:t>evidence</a:t>
            </a:r>
          </a:p>
        </p:txBody>
      </p:sp>
    </p:spTree>
    <p:extLst>
      <p:ext uri="{BB962C8B-B14F-4D97-AF65-F5344CB8AC3E}">
        <p14:creationId xmlns:p14="http://schemas.microsoft.com/office/powerpoint/2010/main" val="2453611697"/>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smtClean="0"/>
              <a:t>PLANNING YOUR AR PROJECT</a:t>
            </a:r>
            <a:endParaRPr lang="en-US" sz="3600" b="1" dirty="0"/>
          </a:p>
        </p:txBody>
      </p:sp>
      <p:sp>
        <p:nvSpPr>
          <p:cNvPr id="3" name="Content Placeholder 2"/>
          <p:cNvSpPr>
            <a:spLocks noGrp="1"/>
          </p:cNvSpPr>
          <p:nvPr>
            <p:ph idx="1"/>
          </p:nvPr>
        </p:nvSpPr>
        <p:spPr/>
        <p:txBody>
          <a:bodyPr/>
          <a:lstStyle/>
          <a:p>
            <a:r>
              <a:rPr lang="en-US" dirty="0" smtClean="0"/>
              <a:t>Step 1 – Identify a problem of practice or everyday activity of practice</a:t>
            </a:r>
          </a:p>
          <a:p>
            <a:pPr marL="0" indent="0">
              <a:buNone/>
            </a:pPr>
            <a:endParaRPr lang="en-US" dirty="0" smtClean="0"/>
          </a:p>
          <a:p>
            <a:r>
              <a:rPr lang="en-US" dirty="0" smtClean="0"/>
              <a:t>Step 2 – Plan an approach</a:t>
            </a:r>
          </a:p>
          <a:p>
            <a:pPr marL="0" indent="0">
              <a:buNone/>
            </a:pPr>
            <a:endParaRPr lang="en-US" dirty="0" smtClean="0"/>
          </a:p>
          <a:p>
            <a:r>
              <a:rPr lang="en-US" dirty="0" smtClean="0"/>
              <a:t>Step 3 – Think about how to gather data</a:t>
            </a:r>
            <a:endParaRPr lang="en-US" dirty="0"/>
          </a:p>
        </p:txBody>
      </p:sp>
    </p:spTree>
    <p:extLst>
      <p:ext uri="{BB962C8B-B14F-4D97-AF65-F5344CB8AC3E}">
        <p14:creationId xmlns:p14="http://schemas.microsoft.com/office/powerpoint/2010/main" val="3674688490"/>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extLst>
              <p:ext uri="{D42A27DB-BD31-4B8C-83A1-F6EECF244321}">
                <p14:modId xmlns:p14="http://schemas.microsoft.com/office/powerpoint/2010/main" val="2705862275"/>
              </p:ext>
            </p:extLst>
          </p:nvPr>
        </p:nvGraphicFramePr>
        <p:xfrm>
          <a:off x="990600" y="609600"/>
          <a:ext cx="7391400" cy="5562600"/>
        </p:xfrm>
        <a:graphic>
          <a:graphicData uri="http://schemas.openxmlformats.org/drawingml/2006/table">
            <a:tbl>
              <a:tblPr firstRow="1" firstCol="1" bandRow="1"/>
              <a:tblGrid>
                <a:gridCol w="7391400"/>
              </a:tblGrid>
              <a:tr h="202110">
                <a:tc>
                  <a:txBody>
                    <a:bodyPr/>
                    <a:lstStyle/>
                    <a:p>
                      <a:pPr marL="0" marR="0">
                        <a:spcBef>
                          <a:spcPts val="0"/>
                        </a:spcBef>
                        <a:spcAft>
                          <a:spcPts val="0"/>
                        </a:spcAft>
                      </a:pPr>
                      <a:r>
                        <a:rPr lang="en-US" sz="900" b="1" dirty="0">
                          <a:effectLst/>
                          <a:latin typeface="Calibri"/>
                          <a:ea typeface="MS Mincho"/>
                          <a:cs typeface="Calibri"/>
                        </a:rPr>
                        <a:t>STEP 1: PROBLEM</a:t>
                      </a:r>
                      <a:endParaRPr lang="en-US" sz="800" dirty="0">
                        <a:effectLst/>
                        <a:latin typeface="Cambria"/>
                        <a:ea typeface="MS Mincho"/>
                        <a:cs typeface="Times New Roman"/>
                      </a:endParaRPr>
                    </a:p>
                  </a:txBody>
                  <a:tcPr marL="44849" marR="44849" marT="0" marB="0" anchor="ctr">
                    <a:lnL w="28575" cap="flat" cmpd="sng" algn="ctr">
                      <a:solidFill>
                        <a:srgbClr val="943634"/>
                      </a:solidFill>
                      <a:prstDash val="solid"/>
                      <a:round/>
                      <a:headEnd type="none" w="med" len="med"/>
                      <a:tailEnd type="none" w="med" len="med"/>
                    </a:lnL>
                    <a:lnR w="28575" cap="flat" cmpd="sng" algn="ctr">
                      <a:solidFill>
                        <a:srgbClr val="943634"/>
                      </a:solidFill>
                      <a:prstDash val="solid"/>
                      <a:round/>
                      <a:headEnd type="none" w="med" len="med"/>
                      <a:tailEnd type="none" w="med" len="med"/>
                    </a:lnR>
                    <a:lnT w="28575" cap="flat" cmpd="sng" algn="ctr">
                      <a:solidFill>
                        <a:srgbClr val="943634"/>
                      </a:solidFill>
                      <a:prstDash val="solid"/>
                      <a:round/>
                      <a:headEnd type="none" w="med" len="med"/>
                      <a:tailEnd type="none" w="med" len="med"/>
                    </a:lnT>
                    <a:lnB w="28575" cap="flat" cmpd="sng" algn="ctr">
                      <a:solidFill>
                        <a:srgbClr val="943634"/>
                      </a:solidFill>
                      <a:prstDash val="solid"/>
                      <a:round/>
                      <a:headEnd type="none" w="med" len="med"/>
                      <a:tailEnd type="none" w="med" len="med"/>
                    </a:lnB>
                    <a:solidFill>
                      <a:srgbClr val="E5B8B7"/>
                    </a:solidFill>
                  </a:tcPr>
                </a:tc>
              </a:tr>
              <a:tr h="1791424">
                <a:tc>
                  <a:txBody>
                    <a:bodyPr/>
                    <a:lstStyle/>
                    <a:p>
                      <a:pPr marL="0" marR="0">
                        <a:spcBef>
                          <a:spcPts val="0"/>
                        </a:spcBef>
                        <a:spcAft>
                          <a:spcPts val="0"/>
                        </a:spcAft>
                      </a:pPr>
                      <a:r>
                        <a:rPr lang="en-US" sz="800" i="1">
                          <a:effectLst/>
                          <a:latin typeface="Calibri"/>
                          <a:ea typeface="MS Mincho"/>
                          <a:cs typeface="Calibri"/>
                        </a:rPr>
                        <a:t>Identify a problem in my teaching practice.  What is not working?  What are students not learning?</a:t>
                      </a:r>
                      <a:endParaRPr lang="en-US" sz="800">
                        <a:effectLst/>
                        <a:latin typeface="Cambria"/>
                        <a:ea typeface="MS Mincho"/>
                        <a:cs typeface="Times New Roman"/>
                      </a:endParaRPr>
                    </a:p>
                    <a:p>
                      <a:pPr marL="0" marR="0">
                        <a:spcBef>
                          <a:spcPts val="0"/>
                        </a:spcBef>
                        <a:spcAft>
                          <a:spcPts val="0"/>
                        </a:spcAft>
                      </a:pPr>
                      <a:r>
                        <a:rPr lang="en-US" sz="500">
                          <a:effectLst/>
                          <a:latin typeface="Calibri"/>
                          <a:ea typeface="MS Mincho"/>
                          <a:cs typeface="Calibri"/>
                        </a:rPr>
                        <a:t> </a:t>
                      </a:r>
                      <a:endParaRPr lang="en-US" sz="800">
                        <a:effectLst/>
                        <a:latin typeface="Cambria"/>
                        <a:ea typeface="MS Mincho"/>
                        <a:cs typeface="Times New Roman"/>
                      </a:endParaRPr>
                    </a:p>
                    <a:p>
                      <a:pPr marL="0" marR="0">
                        <a:spcBef>
                          <a:spcPts val="0"/>
                        </a:spcBef>
                        <a:spcAft>
                          <a:spcPts val="0"/>
                        </a:spcAft>
                      </a:pPr>
                      <a:r>
                        <a:rPr lang="en-US" sz="800">
                          <a:effectLst/>
                          <a:latin typeface="Calibri"/>
                          <a:ea typeface="MS Mincho"/>
                          <a:cs typeface="Calibri"/>
                        </a:rPr>
                        <a:t>Describe the problem in detail here.  What do I know already?  What evidence do I have?</a:t>
                      </a:r>
                      <a:endParaRPr lang="en-US" sz="800">
                        <a:effectLst/>
                        <a:latin typeface="Cambria"/>
                        <a:ea typeface="MS Mincho"/>
                        <a:cs typeface="Times New Roman"/>
                      </a:endParaRPr>
                    </a:p>
                  </a:txBody>
                  <a:tcPr marL="44849" marR="44849" marT="0" marB="0">
                    <a:lnL w="28575" cap="flat" cmpd="sng" algn="ctr">
                      <a:solidFill>
                        <a:srgbClr val="943634"/>
                      </a:solidFill>
                      <a:prstDash val="solid"/>
                      <a:round/>
                      <a:headEnd type="none" w="med" len="med"/>
                      <a:tailEnd type="none" w="med" len="med"/>
                    </a:lnL>
                    <a:lnR w="28575" cap="flat" cmpd="sng" algn="ctr">
                      <a:solidFill>
                        <a:srgbClr val="943634"/>
                      </a:solidFill>
                      <a:prstDash val="solid"/>
                      <a:round/>
                      <a:headEnd type="none" w="med" len="med"/>
                      <a:tailEnd type="none" w="med" len="med"/>
                    </a:lnR>
                    <a:lnT w="28575" cap="flat" cmpd="sng" algn="ctr">
                      <a:solidFill>
                        <a:srgbClr val="943634"/>
                      </a:solidFill>
                      <a:prstDash val="solid"/>
                      <a:round/>
                      <a:headEnd type="none" w="med" len="med"/>
                      <a:tailEnd type="none" w="med" len="med"/>
                    </a:lnT>
                    <a:lnB w="28575" cap="flat" cmpd="sng" algn="ctr">
                      <a:solidFill>
                        <a:srgbClr val="943634"/>
                      </a:solidFill>
                      <a:prstDash val="solid"/>
                      <a:round/>
                      <a:headEnd type="none" w="med" len="med"/>
                      <a:tailEnd type="none" w="med" len="med"/>
                    </a:lnB>
                    <a:solidFill>
                      <a:srgbClr val="F2DBDB"/>
                    </a:solidFill>
                  </a:tcPr>
                </a:tc>
              </a:tr>
              <a:tr h="3569066">
                <a:tc>
                  <a:txBody>
                    <a:bodyPr/>
                    <a:lstStyle/>
                    <a:p>
                      <a:pPr marL="0" marR="0">
                        <a:spcBef>
                          <a:spcPts val="0"/>
                        </a:spcBef>
                        <a:spcAft>
                          <a:spcPts val="0"/>
                        </a:spcAft>
                      </a:pPr>
                      <a:r>
                        <a:rPr lang="en-US" sz="800" i="1" dirty="0">
                          <a:effectLst/>
                          <a:latin typeface="Calibri"/>
                          <a:ea typeface="MS Mincho"/>
                          <a:cs typeface="Calibri"/>
                        </a:rPr>
                        <a:t>Given this problem of practice, what do I want my students to learn?</a:t>
                      </a:r>
                      <a:endParaRPr lang="en-US" sz="800" dirty="0">
                        <a:effectLst/>
                        <a:latin typeface="Cambria"/>
                        <a:ea typeface="MS Mincho"/>
                        <a:cs typeface="Times New Roman"/>
                      </a:endParaRPr>
                    </a:p>
                    <a:p>
                      <a:pPr marL="0" marR="0">
                        <a:spcBef>
                          <a:spcPts val="0"/>
                        </a:spcBef>
                        <a:spcAft>
                          <a:spcPts val="0"/>
                        </a:spcAft>
                      </a:pPr>
                      <a:r>
                        <a:rPr lang="en-US" sz="500" dirty="0">
                          <a:effectLst/>
                          <a:latin typeface="Calibri"/>
                          <a:ea typeface="MS Mincho"/>
                          <a:cs typeface="Calibri"/>
                        </a:rPr>
                        <a:t> </a:t>
                      </a:r>
                      <a:endParaRPr lang="en-US" sz="800" dirty="0">
                        <a:effectLst/>
                        <a:latin typeface="Cambria"/>
                        <a:ea typeface="MS Mincho"/>
                        <a:cs typeface="Times New Roman"/>
                      </a:endParaRPr>
                    </a:p>
                    <a:p>
                      <a:pPr marL="0" marR="0">
                        <a:spcBef>
                          <a:spcPts val="0"/>
                        </a:spcBef>
                        <a:spcAft>
                          <a:spcPts val="0"/>
                        </a:spcAft>
                      </a:pPr>
                      <a:r>
                        <a:rPr lang="en-US" sz="800" dirty="0">
                          <a:effectLst/>
                          <a:latin typeface="Calibri"/>
                          <a:ea typeface="MS Mincho"/>
                          <a:cs typeface="Calibri"/>
                        </a:rPr>
                        <a:t>Describe the learning goals for my students here:</a:t>
                      </a:r>
                      <a:endParaRPr lang="en-US" sz="800" dirty="0">
                        <a:effectLst/>
                        <a:latin typeface="Cambria"/>
                        <a:ea typeface="MS Mincho"/>
                        <a:cs typeface="Times New Roman"/>
                      </a:endParaRPr>
                    </a:p>
                    <a:p>
                      <a:pPr marL="0" marR="0">
                        <a:spcBef>
                          <a:spcPts val="0"/>
                        </a:spcBef>
                        <a:spcAft>
                          <a:spcPts val="0"/>
                        </a:spcAft>
                      </a:pPr>
                      <a:r>
                        <a:rPr lang="en-US" sz="800" dirty="0">
                          <a:effectLst/>
                          <a:latin typeface="Calibri"/>
                          <a:ea typeface="MS Mincho"/>
                          <a:cs typeface="Calibri"/>
                        </a:rPr>
                        <a:t> </a:t>
                      </a:r>
                      <a:endParaRPr lang="en-US" sz="800" dirty="0">
                        <a:effectLst/>
                        <a:latin typeface="Cambria"/>
                        <a:ea typeface="MS Mincho"/>
                        <a:cs typeface="Times New Roman"/>
                      </a:endParaRPr>
                    </a:p>
                    <a:p>
                      <a:pPr marL="0" marR="0">
                        <a:spcBef>
                          <a:spcPts val="0"/>
                        </a:spcBef>
                        <a:spcAft>
                          <a:spcPts val="0"/>
                        </a:spcAft>
                      </a:pPr>
                      <a:r>
                        <a:rPr lang="en-US" sz="800" dirty="0">
                          <a:effectLst/>
                          <a:latin typeface="Calibri"/>
                          <a:ea typeface="MS Mincho"/>
                          <a:cs typeface="Calibri"/>
                        </a:rPr>
                        <a:t> </a:t>
                      </a:r>
                      <a:endParaRPr lang="en-US" sz="800" dirty="0">
                        <a:effectLst/>
                        <a:latin typeface="Cambria"/>
                        <a:ea typeface="MS Mincho"/>
                        <a:cs typeface="Times New Roman"/>
                      </a:endParaRPr>
                    </a:p>
                    <a:p>
                      <a:pPr marL="0" marR="0">
                        <a:spcBef>
                          <a:spcPts val="0"/>
                        </a:spcBef>
                        <a:spcAft>
                          <a:spcPts val="0"/>
                        </a:spcAft>
                      </a:pPr>
                      <a:r>
                        <a:rPr lang="en-US" sz="800" dirty="0">
                          <a:effectLst/>
                          <a:latin typeface="Calibri"/>
                          <a:ea typeface="MS Mincho"/>
                          <a:cs typeface="Calibri"/>
                        </a:rPr>
                        <a:t> </a:t>
                      </a:r>
                      <a:endParaRPr lang="en-US" sz="800" dirty="0">
                        <a:effectLst/>
                        <a:latin typeface="Cambria"/>
                        <a:ea typeface="MS Mincho"/>
                        <a:cs typeface="Times New Roman"/>
                      </a:endParaRPr>
                    </a:p>
                    <a:p>
                      <a:pPr marL="0" marR="0">
                        <a:spcBef>
                          <a:spcPts val="0"/>
                        </a:spcBef>
                        <a:spcAft>
                          <a:spcPts val="0"/>
                        </a:spcAft>
                      </a:pPr>
                      <a:r>
                        <a:rPr lang="en-US" sz="800" dirty="0">
                          <a:effectLst/>
                          <a:latin typeface="Calibri"/>
                          <a:ea typeface="MS Mincho"/>
                          <a:cs typeface="Calibri"/>
                        </a:rPr>
                        <a:t> </a:t>
                      </a:r>
                      <a:endParaRPr lang="en-US" sz="800" dirty="0">
                        <a:effectLst/>
                        <a:latin typeface="Cambria"/>
                        <a:ea typeface="MS Mincho"/>
                        <a:cs typeface="Times New Roman"/>
                      </a:endParaRPr>
                    </a:p>
                    <a:p>
                      <a:pPr marL="0" marR="0">
                        <a:spcBef>
                          <a:spcPts val="0"/>
                        </a:spcBef>
                        <a:spcAft>
                          <a:spcPts val="0"/>
                        </a:spcAft>
                      </a:pPr>
                      <a:r>
                        <a:rPr lang="en-US" sz="800" dirty="0">
                          <a:effectLst/>
                          <a:latin typeface="Calibri"/>
                          <a:ea typeface="MS Mincho"/>
                          <a:cs typeface="Calibri"/>
                        </a:rPr>
                        <a:t> </a:t>
                      </a:r>
                      <a:endParaRPr lang="en-US" sz="800" dirty="0">
                        <a:effectLst/>
                        <a:latin typeface="Cambria"/>
                        <a:ea typeface="MS Mincho"/>
                        <a:cs typeface="Times New Roman"/>
                      </a:endParaRPr>
                    </a:p>
                    <a:p>
                      <a:pPr marL="0" marR="0">
                        <a:spcBef>
                          <a:spcPts val="0"/>
                        </a:spcBef>
                        <a:spcAft>
                          <a:spcPts val="0"/>
                        </a:spcAft>
                      </a:pPr>
                      <a:r>
                        <a:rPr lang="en-US" sz="800" dirty="0">
                          <a:effectLst/>
                          <a:latin typeface="Calibri"/>
                          <a:ea typeface="MS Mincho"/>
                          <a:cs typeface="Calibri"/>
                        </a:rPr>
                        <a:t> </a:t>
                      </a:r>
                      <a:endParaRPr lang="en-US" sz="800" dirty="0">
                        <a:effectLst/>
                        <a:latin typeface="Cambria"/>
                        <a:ea typeface="MS Mincho"/>
                        <a:cs typeface="Times New Roman"/>
                      </a:endParaRPr>
                    </a:p>
                    <a:p>
                      <a:pPr marL="0" marR="0">
                        <a:spcBef>
                          <a:spcPts val="0"/>
                        </a:spcBef>
                        <a:spcAft>
                          <a:spcPts val="0"/>
                        </a:spcAft>
                      </a:pPr>
                      <a:r>
                        <a:rPr lang="en-US" sz="800" dirty="0">
                          <a:effectLst/>
                          <a:latin typeface="Calibri"/>
                          <a:ea typeface="MS Mincho"/>
                          <a:cs typeface="Calibri"/>
                        </a:rPr>
                        <a:t> </a:t>
                      </a:r>
                      <a:endParaRPr lang="en-US" sz="800" dirty="0">
                        <a:effectLst/>
                        <a:latin typeface="Cambria"/>
                        <a:ea typeface="MS Mincho"/>
                        <a:cs typeface="Times New Roman"/>
                      </a:endParaRPr>
                    </a:p>
                    <a:p>
                      <a:pPr marL="0" marR="0">
                        <a:spcBef>
                          <a:spcPts val="0"/>
                        </a:spcBef>
                        <a:spcAft>
                          <a:spcPts val="0"/>
                        </a:spcAft>
                        <a:tabLst>
                          <a:tab pos="5059045" algn="l"/>
                        </a:tabLst>
                      </a:pPr>
                      <a:r>
                        <a:rPr lang="en-US" sz="800" dirty="0">
                          <a:effectLst/>
                          <a:latin typeface="Calibri"/>
                          <a:ea typeface="MS Mincho"/>
                          <a:cs typeface="Calibri"/>
                        </a:rPr>
                        <a:t>	</a:t>
                      </a:r>
                      <a:endParaRPr lang="en-US" sz="800" dirty="0">
                        <a:effectLst/>
                        <a:latin typeface="Cambria"/>
                        <a:ea typeface="MS Mincho"/>
                        <a:cs typeface="Times New Roman"/>
                      </a:endParaRPr>
                    </a:p>
                  </a:txBody>
                  <a:tcPr marL="44849" marR="44849" marT="0" marB="0">
                    <a:lnL w="28575" cap="flat" cmpd="sng" algn="ctr">
                      <a:solidFill>
                        <a:srgbClr val="943634"/>
                      </a:solidFill>
                      <a:prstDash val="solid"/>
                      <a:round/>
                      <a:headEnd type="none" w="med" len="med"/>
                      <a:tailEnd type="none" w="med" len="med"/>
                    </a:lnL>
                    <a:lnR w="28575" cap="flat" cmpd="sng" algn="ctr">
                      <a:solidFill>
                        <a:srgbClr val="943634"/>
                      </a:solidFill>
                      <a:prstDash val="solid"/>
                      <a:round/>
                      <a:headEnd type="none" w="med" len="med"/>
                      <a:tailEnd type="none" w="med" len="med"/>
                    </a:lnR>
                    <a:lnT w="28575" cap="flat" cmpd="sng" algn="ctr">
                      <a:solidFill>
                        <a:srgbClr val="943634"/>
                      </a:solidFill>
                      <a:prstDash val="solid"/>
                      <a:round/>
                      <a:headEnd type="none" w="med" len="med"/>
                      <a:tailEnd type="none" w="med" len="med"/>
                    </a:lnT>
                    <a:lnB w="28575" cap="flat" cmpd="sng" algn="ctr">
                      <a:solidFill>
                        <a:srgbClr val="943634"/>
                      </a:solidFill>
                      <a:prstDash val="solid"/>
                      <a:round/>
                      <a:headEnd type="none" w="med" len="med"/>
                      <a:tailEnd type="none" w="med" len="med"/>
                    </a:lnB>
                    <a:solidFill>
                      <a:srgbClr val="F2DBDB"/>
                    </a:solidFill>
                  </a:tcPr>
                </a:tc>
              </a:tr>
            </a:tbl>
          </a:graphicData>
        </a:graphic>
      </p:graphicFrame>
    </p:spTree>
    <p:extLst>
      <p:ext uri="{BB962C8B-B14F-4D97-AF65-F5344CB8AC3E}">
        <p14:creationId xmlns:p14="http://schemas.microsoft.com/office/powerpoint/2010/main" val="2225973921"/>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extLst>
              <p:ext uri="{D42A27DB-BD31-4B8C-83A1-F6EECF244321}">
                <p14:modId xmlns:p14="http://schemas.microsoft.com/office/powerpoint/2010/main" val="3366600791"/>
              </p:ext>
            </p:extLst>
          </p:nvPr>
        </p:nvGraphicFramePr>
        <p:xfrm>
          <a:off x="838200" y="685798"/>
          <a:ext cx="7162799" cy="5562601"/>
        </p:xfrm>
        <a:graphic>
          <a:graphicData uri="http://schemas.openxmlformats.org/drawingml/2006/table">
            <a:tbl>
              <a:tblPr firstRow="1" firstCol="1" bandRow="1"/>
              <a:tblGrid>
                <a:gridCol w="7162799"/>
              </a:tblGrid>
              <a:tr h="183424">
                <a:tc>
                  <a:txBody>
                    <a:bodyPr/>
                    <a:lstStyle/>
                    <a:p>
                      <a:pPr marL="0" marR="0">
                        <a:spcBef>
                          <a:spcPts val="0"/>
                        </a:spcBef>
                        <a:spcAft>
                          <a:spcPts val="0"/>
                        </a:spcAft>
                      </a:pPr>
                      <a:r>
                        <a:rPr lang="en-US" sz="700" b="1">
                          <a:effectLst/>
                          <a:latin typeface="Calibri"/>
                          <a:ea typeface="MS Mincho"/>
                          <a:cs typeface="Calibri"/>
                        </a:rPr>
                        <a:t>STEP 2: PLAN OF ACTION</a:t>
                      </a:r>
                      <a:endParaRPr lang="en-US" sz="600">
                        <a:effectLst/>
                        <a:latin typeface="Cambria"/>
                        <a:ea typeface="MS Mincho"/>
                        <a:cs typeface="Times New Roman"/>
                      </a:endParaRPr>
                    </a:p>
                  </a:txBody>
                  <a:tcPr marL="36549" marR="36549" marT="0" marB="0" anchor="ctr">
                    <a:lnL w="28575" cap="flat" cmpd="sng" algn="ctr">
                      <a:solidFill>
                        <a:srgbClr val="403152"/>
                      </a:solidFill>
                      <a:prstDash val="solid"/>
                      <a:round/>
                      <a:headEnd type="none" w="med" len="med"/>
                      <a:tailEnd type="none" w="med" len="med"/>
                    </a:lnL>
                    <a:lnR w="28575" cap="flat" cmpd="sng" algn="ctr">
                      <a:solidFill>
                        <a:srgbClr val="403152"/>
                      </a:solidFill>
                      <a:prstDash val="solid"/>
                      <a:round/>
                      <a:headEnd type="none" w="med" len="med"/>
                      <a:tailEnd type="none" w="med" len="med"/>
                    </a:lnR>
                    <a:lnT w="28575" cap="flat" cmpd="sng" algn="ctr">
                      <a:solidFill>
                        <a:srgbClr val="403152"/>
                      </a:solidFill>
                      <a:prstDash val="solid"/>
                      <a:round/>
                      <a:headEnd type="none" w="med" len="med"/>
                      <a:tailEnd type="none" w="med" len="med"/>
                    </a:lnT>
                    <a:lnB w="28575" cap="flat" cmpd="sng" algn="ctr">
                      <a:solidFill>
                        <a:srgbClr val="403152"/>
                      </a:solidFill>
                      <a:prstDash val="solid"/>
                      <a:round/>
                      <a:headEnd type="none" w="med" len="med"/>
                      <a:tailEnd type="none" w="med" len="med"/>
                    </a:lnB>
                    <a:solidFill>
                      <a:srgbClr val="B2A1C7"/>
                    </a:solidFill>
                  </a:tcPr>
                </a:tc>
              </a:tr>
              <a:tr h="2253490">
                <a:tc>
                  <a:txBody>
                    <a:bodyPr/>
                    <a:lstStyle/>
                    <a:p>
                      <a:pPr marL="0" marR="0">
                        <a:spcBef>
                          <a:spcPts val="0"/>
                        </a:spcBef>
                        <a:spcAft>
                          <a:spcPts val="0"/>
                        </a:spcAft>
                      </a:pPr>
                      <a:r>
                        <a:rPr lang="en-US" sz="600" i="1">
                          <a:effectLst/>
                          <a:latin typeface="Calibri"/>
                          <a:ea typeface="MS Mincho"/>
                          <a:cs typeface="Calibri"/>
                        </a:rPr>
                        <a:t>What specific instructional strategies will I use to facilitate this learning? (Pedagogical content knowledge)</a:t>
                      </a:r>
                      <a:endParaRPr lang="en-US" sz="600">
                        <a:effectLst/>
                        <a:latin typeface="Cambria"/>
                        <a:ea typeface="MS Mincho"/>
                        <a:cs typeface="Times New Roman"/>
                      </a:endParaRPr>
                    </a:p>
                    <a:p>
                      <a:pPr marL="0" marR="0">
                        <a:spcBef>
                          <a:spcPts val="0"/>
                        </a:spcBef>
                        <a:spcAft>
                          <a:spcPts val="0"/>
                        </a:spcAft>
                      </a:pPr>
                      <a:r>
                        <a:rPr lang="en-US" sz="400" i="1">
                          <a:effectLst/>
                          <a:latin typeface="Calibri"/>
                          <a:ea typeface="MS Mincho"/>
                          <a:cs typeface="Calibri"/>
                        </a:rPr>
                        <a:t> </a:t>
                      </a:r>
                      <a:endParaRPr lang="en-US" sz="600">
                        <a:effectLst/>
                        <a:latin typeface="Cambria"/>
                        <a:ea typeface="MS Mincho"/>
                        <a:cs typeface="Times New Roman"/>
                      </a:endParaRPr>
                    </a:p>
                    <a:p>
                      <a:pPr marL="0" marR="0">
                        <a:spcBef>
                          <a:spcPts val="0"/>
                        </a:spcBef>
                        <a:spcAft>
                          <a:spcPts val="0"/>
                        </a:spcAft>
                      </a:pPr>
                      <a:r>
                        <a:rPr lang="en-US" sz="600">
                          <a:effectLst/>
                          <a:latin typeface="Calibri"/>
                          <a:ea typeface="MS Mincho"/>
                          <a:cs typeface="Calibri"/>
                        </a:rPr>
                        <a:t>Write my strategies here (I can also attach a lesson plan):</a:t>
                      </a:r>
                      <a:endParaRPr lang="en-US" sz="600">
                        <a:effectLst/>
                        <a:latin typeface="Cambria"/>
                        <a:ea typeface="MS Mincho"/>
                        <a:cs typeface="Times New Roman"/>
                      </a:endParaRPr>
                    </a:p>
                  </a:txBody>
                  <a:tcPr marL="36549" marR="36549" marT="0" marB="0">
                    <a:lnL w="28575" cap="flat" cmpd="sng" algn="ctr">
                      <a:solidFill>
                        <a:srgbClr val="403152"/>
                      </a:solidFill>
                      <a:prstDash val="solid"/>
                      <a:round/>
                      <a:headEnd type="none" w="med" len="med"/>
                      <a:tailEnd type="none" w="med" len="med"/>
                    </a:lnL>
                    <a:lnR w="28575" cap="flat" cmpd="sng" algn="ctr">
                      <a:solidFill>
                        <a:srgbClr val="403152"/>
                      </a:solidFill>
                      <a:prstDash val="solid"/>
                      <a:round/>
                      <a:headEnd type="none" w="med" len="med"/>
                      <a:tailEnd type="none" w="med" len="med"/>
                    </a:lnR>
                    <a:lnT w="28575" cap="flat" cmpd="sng" algn="ctr">
                      <a:solidFill>
                        <a:srgbClr val="403152"/>
                      </a:solidFill>
                      <a:prstDash val="solid"/>
                      <a:round/>
                      <a:headEnd type="none" w="med" len="med"/>
                      <a:tailEnd type="none" w="med" len="med"/>
                    </a:lnT>
                    <a:lnB w="28575" cap="flat" cmpd="sng" algn="ctr">
                      <a:solidFill>
                        <a:srgbClr val="403152"/>
                      </a:solidFill>
                      <a:prstDash val="solid"/>
                      <a:round/>
                      <a:headEnd type="none" w="med" len="med"/>
                      <a:tailEnd type="none" w="med" len="med"/>
                    </a:lnB>
                    <a:solidFill>
                      <a:srgbClr val="E5DFEC"/>
                    </a:solidFill>
                  </a:tcPr>
                </a:tc>
              </a:tr>
              <a:tr h="3125687">
                <a:tc>
                  <a:txBody>
                    <a:bodyPr/>
                    <a:lstStyle/>
                    <a:p>
                      <a:pPr marL="0" marR="0">
                        <a:spcBef>
                          <a:spcPts val="0"/>
                        </a:spcBef>
                        <a:spcAft>
                          <a:spcPts val="0"/>
                        </a:spcAft>
                      </a:pPr>
                      <a:r>
                        <a:rPr lang="en-US" sz="600" i="1" dirty="0">
                          <a:effectLst/>
                          <a:latin typeface="Calibri"/>
                          <a:ea typeface="MS Mincho"/>
                          <a:cs typeface="Calibri"/>
                        </a:rPr>
                        <a:t>How will I gather data to see if my strategies work?  That is, how will I know what students learn? (Data collection tools)</a:t>
                      </a:r>
                      <a:endParaRPr lang="en-US" sz="600" dirty="0">
                        <a:effectLst/>
                        <a:latin typeface="Cambria"/>
                        <a:ea typeface="MS Mincho"/>
                        <a:cs typeface="Times New Roman"/>
                      </a:endParaRPr>
                    </a:p>
                    <a:p>
                      <a:pPr marL="0" marR="0">
                        <a:spcBef>
                          <a:spcPts val="0"/>
                        </a:spcBef>
                        <a:spcAft>
                          <a:spcPts val="0"/>
                        </a:spcAft>
                      </a:pPr>
                      <a:r>
                        <a:rPr lang="en-US" sz="400" i="1" dirty="0">
                          <a:effectLst/>
                          <a:latin typeface="Calibri"/>
                          <a:ea typeface="MS Mincho"/>
                          <a:cs typeface="Calibri"/>
                        </a:rPr>
                        <a:t> </a:t>
                      </a:r>
                      <a:endParaRPr lang="en-US" sz="600" dirty="0">
                        <a:effectLst/>
                        <a:latin typeface="Cambria"/>
                        <a:ea typeface="MS Mincho"/>
                        <a:cs typeface="Times New Roman"/>
                      </a:endParaRPr>
                    </a:p>
                    <a:p>
                      <a:pPr marL="0" marR="0">
                        <a:spcBef>
                          <a:spcPts val="0"/>
                        </a:spcBef>
                        <a:spcAft>
                          <a:spcPts val="0"/>
                        </a:spcAft>
                      </a:pPr>
                      <a:r>
                        <a:rPr lang="en-US" sz="600" dirty="0">
                          <a:effectLst/>
                          <a:latin typeface="Calibri"/>
                          <a:ea typeface="MS Mincho"/>
                          <a:cs typeface="Calibri"/>
                        </a:rPr>
                        <a:t>Write my data collection tools, process, and plan here (for example, tests, COG, student work, etc.):</a:t>
                      </a:r>
                      <a:endParaRPr lang="en-US" sz="600" dirty="0">
                        <a:effectLst/>
                        <a:latin typeface="Cambria"/>
                        <a:ea typeface="MS Mincho"/>
                        <a:cs typeface="Times New Roman"/>
                      </a:endParaRPr>
                    </a:p>
                  </a:txBody>
                  <a:tcPr marL="36549" marR="36549" marT="0" marB="0">
                    <a:lnL w="28575" cap="flat" cmpd="sng" algn="ctr">
                      <a:solidFill>
                        <a:srgbClr val="403152"/>
                      </a:solidFill>
                      <a:prstDash val="solid"/>
                      <a:round/>
                      <a:headEnd type="none" w="med" len="med"/>
                      <a:tailEnd type="none" w="med" len="med"/>
                    </a:lnL>
                    <a:lnR w="28575" cap="flat" cmpd="sng" algn="ctr">
                      <a:solidFill>
                        <a:srgbClr val="403152"/>
                      </a:solidFill>
                      <a:prstDash val="solid"/>
                      <a:round/>
                      <a:headEnd type="none" w="med" len="med"/>
                      <a:tailEnd type="none" w="med" len="med"/>
                    </a:lnR>
                    <a:lnT w="28575" cap="flat" cmpd="sng" algn="ctr">
                      <a:solidFill>
                        <a:srgbClr val="403152"/>
                      </a:solidFill>
                      <a:prstDash val="solid"/>
                      <a:round/>
                      <a:headEnd type="none" w="med" len="med"/>
                      <a:tailEnd type="none" w="med" len="med"/>
                    </a:lnT>
                    <a:lnB w="28575" cap="flat" cmpd="sng" algn="ctr">
                      <a:solidFill>
                        <a:srgbClr val="403152"/>
                      </a:solidFill>
                      <a:prstDash val="solid"/>
                      <a:round/>
                      <a:headEnd type="none" w="med" len="med"/>
                      <a:tailEnd type="none" w="med" len="med"/>
                    </a:lnB>
                    <a:solidFill>
                      <a:srgbClr val="E5DFEC"/>
                    </a:solidFill>
                  </a:tcPr>
                </a:tc>
              </a:tr>
            </a:tbl>
          </a:graphicData>
        </a:graphic>
      </p:graphicFrame>
    </p:spTree>
    <p:extLst>
      <p:ext uri="{BB962C8B-B14F-4D97-AF65-F5344CB8AC3E}">
        <p14:creationId xmlns:p14="http://schemas.microsoft.com/office/powerpoint/2010/main" val="3932893060"/>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smtClean="0"/>
              <a:t>WHAT ARE DATA?</a:t>
            </a:r>
            <a:endParaRPr lang="en-US" sz="3600" b="1" dirty="0"/>
          </a:p>
        </p:txBody>
      </p:sp>
      <p:sp>
        <p:nvSpPr>
          <p:cNvPr id="4" name="Oval 3"/>
          <p:cNvSpPr/>
          <p:nvPr/>
        </p:nvSpPr>
        <p:spPr>
          <a:xfrm>
            <a:off x="898459" y="4080934"/>
            <a:ext cx="914400" cy="9144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Oval 4"/>
          <p:cNvSpPr/>
          <p:nvPr/>
        </p:nvSpPr>
        <p:spPr>
          <a:xfrm>
            <a:off x="1812859" y="5080000"/>
            <a:ext cx="685800" cy="60113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5-Point Star 5"/>
          <p:cNvSpPr/>
          <p:nvPr/>
        </p:nvSpPr>
        <p:spPr>
          <a:xfrm>
            <a:off x="1212626" y="2311399"/>
            <a:ext cx="685800" cy="668867"/>
          </a:xfrm>
          <a:prstGeom prst="star5">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Can 7"/>
          <p:cNvSpPr/>
          <p:nvPr/>
        </p:nvSpPr>
        <p:spPr>
          <a:xfrm>
            <a:off x="2346259" y="3958167"/>
            <a:ext cx="304800" cy="762000"/>
          </a:xfrm>
          <a:prstGeom prst="can">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Donut 8"/>
          <p:cNvSpPr/>
          <p:nvPr/>
        </p:nvSpPr>
        <p:spPr>
          <a:xfrm>
            <a:off x="3325059" y="2044698"/>
            <a:ext cx="685800" cy="601134"/>
          </a:xfrm>
          <a:prstGeom prst="don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0" name="Quad Arrow 9"/>
          <p:cNvSpPr/>
          <p:nvPr/>
        </p:nvSpPr>
        <p:spPr>
          <a:xfrm>
            <a:off x="7175500" y="3357034"/>
            <a:ext cx="838200" cy="601133"/>
          </a:xfrm>
          <a:prstGeom prst="quad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 name="TextBox 14"/>
          <p:cNvSpPr txBox="1"/>
          <p:nvPr/>
        </p:nvSpPr>
        <p:spPr>
          <a:xfrm>
            <a:off x="3911600" y="4772679"/>
            <a:ext cx="2057400" cy="523220"/>
          </a:xfrm>
          <a:prstGeom prst="rect">
            <a:avLst/>
          </a:prstGeom>
          <a:noFill/>
        </p:spPr>
        <p:txBody>
          <a:bodyPr wrap="square" rtlCol="0">
            <a:spAutoFit/>
          </a:bodyPr>
          <a:lstStyle/>
          <a:p>
            <a:r>
              <a:rPr lang="en-US" sz="2800" b="1" dirty="0" smtClean="0"/>
              <a:t>happy</a:t>
            </a:r>
            <a:endParaRPr lang="en-US" sz="2800" b="1" dirty="0"/>
          </a:p>
        </p:txBody>
      </p:sp>
      <p:sp>
        <p:nvSpPr>
          <p:cNvPr id="16" name="TextBox 15"/>
          <p:cNvSpPr txBox="1"/>
          <p:nvPr/>
        </p:nvSpPr>
        <p:spPr>
          <a:xfrm>
            <a:off x="3429000" y="3124199"/>
            <a:ext cx="2362200" cy="923330"/>
          </a:xfrm>
          <a:prstGeom prst="rect">
            <a:avLst/>
          </a:prstGeom>
          <a:noFill/>
        </p:spPr>
        <p:txBody>
          <a:bodyPr wrap="square" rtlCol="0">
            <a:spAutoFit/>
          </a:bodyPr>
          <a:lstStyle/>
          <a:p>
            <a:r>
              <a:rPr lang="en-US" sz="5400" b="1" dirty="0" smtClean="0"/>
              <a:t>purple</a:t>
            </a:r>
            <a:endParaRPr lang="en-US" sz="5400" b="1" dirty="0"/>
          </a:p>
        </p:txBody>
      </p:sp>
      <p:sp>
        <p:nvSpPr>
          <p:cNvPr id="17" name="TextBox 16"/>
          <p:cNvSpPr txBox="1"/>
          <p:nvPr/>
        </p:nvSpPr>
        <p:spPr>
          <a:xfrm>
            <a:off x="5486400" y="2229597"/>
            <a:ext cx="2590800" cy="646331"/>
          </a:xfrm>
          <a:prstGeom prst="rect">
            <a:avLst/>
          </a:prstGeom>
          <a:noFill/>
        </p:spPr>
        <p:txBody>
          <a:bodyPr wrap="square" rtlCol="0">
            <a:spAutoFit/>
          </a:bodyPr>
          <a:lstStyle/>
          <a:p>
            <a:r>
              <a:rPr lang="en-US" sz="3600" b="1" dirty="0" smtClean="0"/>
              <a:t>1, 2, 3 …. 45</a:t>
            </a:r>
            <a:endParaRPr lang="en-US" sz="3600" b="1" dirty="0"/>
          </a:p>
        </p:txBody>
      </p:sp>
      <p:sp>
        <p:nvSpPr>
          <p:cNvPr id="18" name="Heart 17"/>
          <p:cNvSpPr/>
          <p:nvPr/>
        </p:nvSpPr>
        <p:spPr>
          <a:xfrm>
            <a:off x="6172200" y="4538134"/>
            <a:ext cx="1600200" cy="1142999"/>
          </a:xfrm>
          <a:prstGeom prst="hear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674427006"/>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smtClean="0"/>
              <a:t>REFLECTION ON LEARNING</a:t>
            </a:r>
            <a:endParaRPr lang="en-US" sz="3600" b="1" dirty="0"/>
          </a:p>
        </p:txBody>
      </p:sp>
      <p:sp>
        <p:nvSpPr>
          <p:cNvPr id="3" name="Content Placeholder 2"/>
          <p:cNvSpPr>
            <a:spLocks noGrp="1"/>
          </p:cNvSpPr>
          <p:nvPr>
            <p:ph idx="1"/>
          </p:nvPr>
        </p:nvSpPr>
        <p:spPr/>
        <p:txBody>
          <a:bodyPr/>
          <a:lstStyle/>
          <a:p>
            <a:endParaRPr lang="en-US" sz="3600" b="1" dirty="0" smtClean="0"/>
          </a:p>
          <a:p>
            <a:r>
              <a:rPr lang="en-US" sz="3600" b="1" dirty="0" smtClean="0"/>
              <a:t>What I have learned?</a:t>
            </a:r>
          </a:p>
          <a:p>
            <a:endParaRPr lang="en-US" sz="3600" b="1" dirty="0"/>
          </a:p>
          <a:p>
            <a:r>
              <a:rPr lang="en-US" sz="3600" b="1" dirty="0" smtClean="0"/>
              <a:t>What questions do I have?</a:t>
            </a:r>
            <a:endParaRPr lang="en-US" sz="3600" b="1" dirty="0"/>
          </a:p>
        </p:txBody>
      </p:sp>
    </p:spTree>
    <p:extLst>
      <p:ext uri="{BB962C8B-B14F-4D97-AF65-F5344CB8AC3E}">
        <p14:creationId xmlns:p14="http://schemas.microsoft.com/office/powerpoint/2010/main" val="3590426629"/>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43001"/>
            <a:ext cx="7848600" cy="3657600"/>
          </a:xfrm>
        </p:spPr>
        <p:txBody>
          <a:bodyPr/>
          <a:lstStyle/>
          <a:p>
            <a:r>
              <a:rPr lang="en-US" b="1" dirty="0" smtClean="0"/>
              <a:t>Thank you for your participation.  </a:t>
            </a:r>
            <a:br>
              <a:rPr lang="en-US" b="1" dirty="0" smtClean="0"/>
            </a:br>
            <a:r>
              <a:rPr lang="en-US" b="1" dirty="0"/>
              <a:t/>
            </a:r>
            <a:br>
              <a:rPr lang="en-US" b="1" dirty="0"/>
            </a:br>
            <a:r>
              <a:rPr lang="en-US" b="1" dirty="0" smtClean="0"/>
              <a:t>We meet again on Day 2.</a:t>
            </a:r>
            <a:endParaRPr lang="en-US" b="1" dirty="0"/>
          </a:p>
        </p:txBody>
      </p:sp>
    </p:spTree>
    <p:extLst>
      <p:ext uri="{BB962C8B-B14F-4D97-AF65-F5344CB8AC3E}">
        <p14:creationId xmlns:p14="http://schemas.microsoft.com/office/powerpoint/2010/main" val="362326886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smtClean="0"/>
              <a:t>OBJECTIVES – Day 1</a:t>
            </a:r>
            <a:endParaRPr lang="en-US" sz="3600" b="1" dirty="0"/>
          </a:p>
        </p:txBody>
      </p:sp>
      <p:sp>
        <p:nvSpPr>
          <p:cNvPr id="3" name="Content Placeholder 2"/>
          <p:cNvSpPr>
            <a:spLocks noGrp="1"/>
          </p:cNvSpPr>
          <p:nvPr>
            <p:ph idx="1"/>
          </p:nvPr>
        </p:nvSpPr>
        <p:spPr>
          <a:xfrm>
            <a:off x="457200" y="1600200"/>
            <a:ext cx="8229600" cy="4724400"/>
          </a:xfrm>
        </p:spPr>
        <p:txBody>
          <a:bodyPr/>
          <a:lstStyle/>
          <a:p>
            <a:pPr lvl="0" eaLnBrk="1" fontAlgn="auto" hangingPunct="1">
              <a:lnSpc>
                <a:spcPct val="150000"/>
              </a:lnSpc>
              <a:spcBef>
                <a:spcPts val="0"/>
              </a:spcBef>
              <a:spcAft>
                <a:spcPts val="0"/>
              </a:spcAft>
              <a:buFont typeface="Calibri"/>
              <a:buChar char="•"/>
            </a:pPr>
            <a:r>
              <a:rPr lang="en-US" sz="2000" dirty="0">
                <a:solidFill>
                  <a:prstClr val="black"/>
                </a:solidFill>
                <a:ea typeface="MS Mincho"/>
                <a:cs typeface="Calibri"/>
              </a:rPr>
              <a:t>Identify the elements and conditions for creating a supportive </a:t>
            </a:r>
            <a:r>
              <a:rPr lang="en-US" sz="2000" b="1" dirty="0">
                <a:solidFill>
                  <a:prstClr val="black"/>
                </a:solidFill>
                <a:ea typeface="MS Mincho"/>
                <a:cs typeface="Calibri"/>
              </a:rPr>
              <a:t>Learning </a:t>
            </a:r>
            <a:r>
              <a:rPr lang="en-US" sz="2000" b="1" dirty="0" smtClean="0">
                <a:solidFill>
                  <a:prstClr val="black"/>
                </a:solidFill>
                <a:ea typeface="MS Mincho"/>
                <a:cs typeface="Calibri"/>
              </a:rPr>
              <a:t>Circle</a:t>
            </a:r>
            <a:endParaRPr lang="en-US" sz="2000" dirty="0">
              <a:solidFill>
                <a:prstClr val="black"/>
              </a:solidFill>
              <a:ea typeface="MS Mincho"/>
              <a:cs typeface="Calibri"/>
            </a:endParaRPr>
          </a:p>
          <a:p>
            <a:pPr lvl="0" eaLnBrk="1" fontAlgn="auto" hangingPunct="1">
              <a:lnSpc>
                <a:spcPct val="150000"/>
              </a:lnSpc>
              <a:spcBef>
                <a:spcPts val="0"/>
              </a:spcBef>
              <a:spcAft>
                <a:spcPts val="0"/>
              </a:spcAft>
              <a:buFont typeface="Calibri"/>
              <a:buChar char="•"/>
            </a:pPr>
            <a:r>
              <a:rPr lang="en-US" sz="2000" dirty="0">
                <a:solidFill>
                  <a:prstClr val="black"/>
                </a:solidFill>
                <a:ea typeface="MS Mincho"/>
                <a:cs typeface="Calibri"/>
              </a:rPr>
              <a:t>Recognize and indicate multiple ways of knowing, learning, teaching, and approaching </a:t>
            </a:r>
            <a:r>
              <a:rPr lang="en-US" sz="2000" b="1" dirty="0">
                <a:solidFill>
                  <a:prstClr val="black"/>
                </a:solidFill>
                <a:ea typeface="MS Mincho"/>
                <a:cs typeface="Calibri"/>
              </a:rPr>
              <a:t>problems of practice</a:t>
            </a:r>
            <a:endParaRPr lang="en-US" sz="2000" dirty="0">
              <a:solidFill>
                <a:prstClr val="black"/>
              </a:solidFill>
              <a:ea typeface="MS Mincho"/>
              <a:cs typeface="Calibri"/>
            </a:endParaRPr>
          </a:p>
          <a:p>
            <a:pPr lvl="0" eaLnBrk="1" fontAlgn="auto" hangingPunct="1">
              <a:lnSpc>
                <a:spcPct val="150000"/>
              </a:lnSpc>
              <a:spcBef>
                <a:spcPts val="0"/>
              </a:spcBef>
              <a:spcAft>
                <a:spcPts val="0"/>
              </a:spcAft>
              <a:buFont typeface="Calibri"/>
              <a:buChar char="•"/>
            </a:pPr>
            <a:r>
              <a:rPr lang="en-US" sz="2000" dirty="0">
                <a:solidFill>
                  <a:prstClr val="black"/>
                </a:solidFill>
                <a:ea typeface="MS Mincho"/>
                <a:cs typeface="Calibri"/>
              </a:rPr>
              <a:t>State </a:t>
            </a:r>
            <a:r>
              <a:rPr lang="en-US" sz="2000" b="1" dirty="0" smtClean="0">
                <a:solidFill>
                  <a:prstClr val="black"/>
                </a:solidFill>
                <a:ea typeface="MS Mincho"/>
                <a:cs typeface="Calibri"/>
              </a:rPr>
              <a:t>sources of information</a:t>
            </a:r>
            <a:r>
              <a:rPr lang="en-US" sz="2000" dirty="0" smtClean="0">
                <a:solidFill>
                  <a:prstClr val="black"/>
                </a:solidFill>
                <a:ea typeface="MS Mincho"/>
                <a:cs typeface="Calibri"/>
              </a:rPr>
              <a:t> about a </a:t>
            </a:r>
            <a:r>
              <a:rPr lang="en-US" sz="2000" dirty="0">
                <a:solidFill>
                  <a:prstClr val="black"/>
                </a:solidFill>
                <a:ea typeface="MS Mincho"/>
                <a:cs typeface="Calibri"/>
              </a:rPr>
              <a:t>problem of practice</a:t>
            </a:r>
          </a:p>
          <a:p>
            <a:pPr lvl="0" eaLnBrk="1" fontAlgn="auto" hangingPunct="1">
              <a:lnSpc>
                <a:spcPct val="150000"/>
              </a:lnSpc>
              <a:spcBef>
                <a:spcPts val="0"/>
              </a:spcBef>
              <a:spcAft>
                <a:spcPts val="0"/>
              </a:spcAft>
              <a:buFont typeface="Calibri"/>
              <a:buChar char="•"/>
            </a:pPr>
            <a:r>
              <a:rPr lang="en-US" sz="2000" dirty="0">
                <a:solidFill>
                  <a:prstClr val="black"/>
                </a:solidFill>
                <a:ea typeface="MS Mincho"/>
                <a:cs typeface="Calibri"/>
              </a:rPr>
              <a:t>State </a:t>
            </a:r>
            <a:r>
              <a:rPr lang="en-US" sz="2000" b="1" dirty="0">
                <a:solidFill>
                  <a:prstClr val="black"/>
                </a:solidFill>
                <a:ea typeface="MS Mincho"/>
                <a:cs typeface="Calibri"/>
              </a:rPr>
              <a:t>concrete approaches </a:t>
            </a:r>
            <a:r>
              <a:rPr lang="en-US" sz="2000" dirty="0">
                <a:solidFill>
                  <a:prstClr val="black"/>
                </a:solidFill>
                <a:ea typeface="MS Mincho"/>
                <a:cs typeface="Calibri"/>
              </a:rPr>
              <a:t>to address a problem of </a:t>
            </a:r>
            <a:r>
              <a:rPr lang="en-US" sz="2000" dirty="0" smtClean="0">
                <a:solidFill>
                  <a:prstClr val="black"/>
                </a:solidFill>
                <a:ea typeface="MS Mincho"/>
                <a:cs typeface="Calibri"/>
              </a:rPr>
              <a:t>practice</a:t>
            </a:r>
            <a:endParaRPr lang="en-US" sz="2000" dirty="0">
              <a:solidFill>
                <a:prstClr val="black"/>
              </a:solidFill>
              <a:ea typeface="MS Mincho"/>
              <a:cs typeface="Calibri"/>
            </a:endParaRPr>
          </a:p>
          <a:p>
            <a:pPr lvl="0" eaLnBrk="1" fontAlgn="auto" hangingPunct="1">
              <a:lnSpc>
                <a:spcPct val="150000"/>
              </a:lnSpc>
              <a:spcBef>
                <a:spcPts val="0"/>
              </a:spcBef>
              <a:spcAft>
                <a:spcPts val="0"/>
              </a:spcAft>
              <a:buFont typeface="Calibri"/>
              <a:buChar char="•"/>
            </a:pPr>
            <a:r>
              <a:rPr lang="en-US" sz="2000" dirty="0">
                <a:solidFill>
                  <a:prstClr val="black"/>
                </a:solidFill>
                <a:ea typeface="MS Mincho"/>
                <a:cs typeface="Calibri"/>
              </a:rPr>
              <a:t>Define and describe </a:t>
            </a:r>
            <a:r>
              <a:rPr lang="en-US" sz="2000" dirty="0" smtClean="0">
                <a:solidFill>
                  <a:prstClr val="black"/>
                </a:solidFill>
                <a:ea typeface="MS Mincho"/>
                <a:cs typeface="Calibri"/>
              </a:rPr>
              <a:t>the </a:t>
            </a:r>
            <a:r>
              <a:rPr lang="en-US" sz="2000" b="1" dirty="0" smtClean="0">
                <a:solidFill>
                  <a:prstClr val="black"/>
                </a:solidFill>
                <a:ea typeface="MS Mincho"/>
                <a:cs typeface="Calibri"/>
              </a:rPr>
              <a:t>Action </a:t>
            </a:r>
            <a:r>
              <a:rPr lang="en-US" sz="2000" b="1" dirty="0">
                <a:solidFill>
                  <a:prstClr val="black"/>
                </a:solidFill>
                <a:ea typeface="MS Mincho"/>
                <a:cs typeface="Calibri"/>
              </a:rPr>
              <a:t>Research Inquiry </a:t>
            </a:r>
            <a:r>
              <a:rPr lang="en-US" sz="2000" b="1" dirty="0" smtClean="0">
                <a:solidFill>
                  <a:prstClr val="black"/>
                </a:solidFill>
                <a:ea typeface="MS Mincho"/>
                <a:cs typeface="Calibri"/>
              </a:rPr>
              <a:t>Cycle</a:t>
            </a:r>
            <a:endParaRPr lang="en-US" sz="2000" dirty="0">
              <a:solidFill>
                <a:prstClr val="black"/>
              </a:solidFill>
              <a:ea typeface="MS Mincho"/>
              <a:cs typeface="Calibri"/>
            </a:endParaRPr>
          </a:p>
          <a:p>
            <a:pPr lvl="0" eaLnBrk="1" fontAlgn="auto" hangingPunct="1">
              <a:lnSpc>
                <a:spcPct val="150000"/>
              </a:lnSpc>
              <a:spcBef>
                <a:spcPts val="0"/>
              </a:spcBef>
              <a:spcAft>
                <a:spcPts val="0"/>
              </a:spcAft>
              <a:buFont typeface="Calibri"/>
              <a:buChar char="•"/>
            </a:pPr>
            <a:r>
              <a:rPr lang="en-US" sz="2000" dirty="0" smtClean="0">
                <a:solidFill>
                  <a:prstClr val="black"/>
                </a:solidFill>
                <a:ea typeface="MS Mincho"/>
                <a:cs typeface="Calibri"/>
              </a:rPr>
              <a:t>Use the Action </a:t>
            </a:r>
            <a:r>
              <a:rPr lang="en-US" sz="2000" dirty="0">
                <a:solidFill>
                  <a:prstClr val="black"/>
                </a:solidFill>
                <a:ea typeface="MS Mincho"/>
                <a:cs typeface="Calibri"/>
              </a:rPr>
              <a:t>Research </a:t>
            </a:r>
            <a:r>
              <a:rPr lang="en-US" sz="2000" dirty="0" smtClean="0">
                <a:solidFill>
                  <a:prstClr val="black"/>
                </a:solidFill>
                <a:ea typeface="MS Mincho"/>
                <a:cs typeface="Calibri"/>
              </a:rPr>
              <a:t>Package  </a:t>
            </a:r>
            <a:r>
              <a:rPr lang="en-US" sz="2000" dirty="0">
                <a:solidFill>
                  <a:prstClr val="black"/>
                </a:solidFill>
                <a:ea typeface="MS Mincho"/>
                <a:cs typeface="Calibri"/>
              </a:rPr>
              <a:t>and the </a:t>
            </a:r>
            <a:r>
              <a:rPr lang="en-US" sz="2000" b="1" dirty="0" smtClean="0">
                <a:solidFill>
                  <a:prstClr val="black"/>
                </a:solidFill>
                <a:ea typeface="MS Mincho"/>
                <a:cs typeface="Calibri"/>
              </a:rPr>
              <a:t>Action </a:t>
            </a:r>
            <a:r>
              <a:rPr lang="en-US" sz="2000" b="1" dirty="0">
                <a:solidFill>
                  <a:prstClr val="black"/>
                </a:solidFill>
                <a:ea typeface="MS Mincho"/>
                <a:cs typeface="Calibri"/>
              </a:rPr>
              <a:t>Research </a:t>
            </a:r>
            <a:r>
              <a:rPr lang="en-US" sz="2000" b="1" dirty="0" smtClean="0">
                <a:solidFill>
                  <a:prstClr val="black"/>
                </a:solidFill>
                <a:ea typeface="MS Mincho"/>
                <a:cs typeface="Calibri"/>
              </a:rPr>
              <a:t>Tool </a:t>
            </a:r>
            <a:r>
              <a:rPr lang="en-US" sz="2000" dirty="0">
                <a:solidFill>
                  <a:prstClr val="black"/>
                </a:solidFill>
                <a:ea typeface="MS Mincho"/>
                <a:cs typeface="Calibri"/>
              </a:rPr>
              <a:t>to plan a small scale </a:t>
            </a:r>
            <a:r>
              <a:rPr lang="en-US" sz="2000" b="1" dirty="0">
                <a:solidFill>
                  <a:prstClr val="black"/>
                </a:solidFill>
                <a:ea typeface="MS Mincho"/>
                <a:cs typeface="Calibri"/>
              </a:rPr>
              <a:t>Action Research project</a:t>
            </a:r>
            <a:endParaRPr lang="en-US" sz="2000" dirty="0">
              <a:solidFill>
                <a:prstClr val="black"/>
              </a:solidFill>
              <a:ea typeface="MS Mincho"/>
              <a:cs typeface="Calibri"/>
            </a:endParaRPr>
          </a:p>
          <a:p>
            <a:pPr lvl="0" eaLnBrk="1" fontAlgn="auto" hangingPunct="1">
              <a:lnSpc>
                <a:spcPct val="150000"/>
              </a:lnSpc>
              <a:spcBef>
                <a:spcPts val="0"/>
              </a:spcBef>
              <a:spcAft>
                <a:spcPts val="0"/>
              </a:spcAft>
              <a:buFont typeface="Calibri"/>
              <a:buChar char="•"/>
            </a:pPr>
            <a:r>
              <a:rPr lang="en-US" sz="2000" b="1" dirty="0">
                <a:solidFill>
                  <a:prstClr val="black"/>
                </a:solidFill>
                <a:ea typeface="Calibri"/>
                <a:cs typeface="Calibri"/>
              </a:rPr>
              <a:t>Identify the steps and procedures </a:t>
            </a:r>
            <a:r>
              <a:rPr lang="en-US" sz="2000" dirty="0">
                <a:solidFill>
                  <a:prstClr val="black"/>
                </a:solidFill>
                <a:ea typeface="Calibri"/>
                <a:cs typeface="Calibri"/>
              </a:rPr>
              <a:t>for conducting small-scale AR </a:t>
            </a:r>
            <a:r>
              <a:rPr lang="en-US" sz="2000" dirty="0" smtClean="0">
                <a:solidFill>
                  <a:prstClr val="black"/>
                </a:solidFill>
                <a:ea typeface="Calibri"/>
                <a:cs typeface="Calibri"/>
              </a:rPr>
              <a:t>projects</a:t>
            </a:r>
            <a:endParaRPr lang="en-US" dirty="0"/>
          </a:p>
        </p:txBody>
      </p:sp>
    </p:spTree>
    <p:extLst>
      <p:ext uri="{BB962C8B-B14F-4D97-AF65-F5344CB8AC3E}">
        <p14:creationId xmlns:p14="http://schemas.microsoft.com/office/powerpoint/2010/main" val="198647149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eaLnBrk="1" fontAlgn="auto" hangingPunct="1">
              <a:lnSpc>
                <a:spcPct val="115000"/>
              </a:lnSpc>
              <a:spcBef>
                <a:spcPts val="0"/>
              </a:spcBef>
              <a:spcAft>
                <a:spcPts val="0"/>
              </a:spcAft>
            </a:pPr>
            <a:r>
              <a:rPr lang="en-US" sz="3600" b="1" dirty="0" smtClean="0">
                <a:solidFill>
                  <a:prstClr val="black"/>
                </a:solidFill>
                <a:ea typeface="Calibri"/>
                <a:cs typeface="Calibri"/>
              </a:rPr>
              <a:t/>
            </a:r>
            <a:br>
              <a:rPr lang="en-US" sz="3600" b="1" dirty="0" smtClean="0">
                <a:solidFill>
                  <a:prstClr val="black"/>
                </a:solidFill>
                <a:ea typeface="Calibri"/>
                <a:cs typeface="Calibri"/>
              </a:rPr>
            </a:br>
            <a:r>
              <a:rPr lang="en-US" sz="3600" b="1" dirty="0" smtClean="0">
                <a:solidFill>
                  <a:prstClr val="black"/>
                </a:solidFill>
                <a:ea typeface="Calibri"/>
                <a:cs typeface="Calibri"/>
              </a:rPr>
              <a:t>AGENDA – Day 1</a:t>
            </a:r>
            <a:br>
              <a:rPr lang="en-US" sz="3600" b="1" dirty="0" smtClean="0">
                <a:solidFill>
                  <a:prstClr val="black"/>
                </a:solidFill>
                <a:ea typeface="Calibri"/>
                <a:cs typeface="Calibri"/>
              </a:rPr>
            </a:b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295030690"/>
              </p:ext>
            </p:extLst>
          </p:nvPr>
        </p:nvGraphicFramePr>
        <p:xfrm>
          <a:off x="838200" y="1371600"/>
          <a:ext cx="7162800" cy="3853542"/>
        </p:xfrm>
        <a:graphic>
          <a:graphicData uri="http://schemas.openxmlformats.org/drawingml/2006/table">
            <a:tbl>
              <a:tblPr firstRow="1" firstCol="1" bandRow="1">
                <a:tableStyleId>{5C22544A-7EE6-4342-B048-85BDC9FD1C3A}</a:tableStyleId>
              </a:tblPr>
              <a:tblGrid>
                <a:gridCol w="1771445"/>
                <a:gridCol w="5391355"/>
              </a:tblGrid>
              <a:tr h="642257">
                <a:tc>
                  <a:txBody>
                    <a:bodyPr/>
                    <a:lstStyle/>
                    <a:p>
                      <a:pPr marL="0" marR="0" algn="l">
                        <a:lnSpc>
                          <a:spcPct val="115000"/>
                        </a:lnSpc>
                        <a:spcBef>
                          <a:spcPts val="0"/>
                        </a:spcBef>
                        <a:spcAft>
                          <a:spcPts val="0"/>
                        </a:spcAft>
                      </a:pPr>
                      <a:r>
                        <a:rPr lang="en-US" sz="2000" dirty="0">
                          <a:effectLst/>
                        </a:rPr>
                        <a:t>60 minutes</a:t>
                      </a:r>
                      <a:endParaRPr lang="en-US" sz="2000" dirty="0">
                        <a:effectLst/>
                        <a:latin typeface="Calibri"/>
                        <a:ea typeface="Calibri"/>
                        <a:cs typeface="Times New Roman"/>
                      </a:endParaRPr>
                    </a:p>
                  </a:txBody>
                  <a:tcPr marL="68580" marR="68580" marT="0" marB="0" anchor="ctr"/>
                </a:tc>
                <a:tc>
                  <a:txBody>
                    <a:bodyPr/>
                    <a:lstStyle/>
                    <a:p>
                      <a:pPr marL="0" marR="0">
                        <a:lnSpc>
                          <a:spcPct val="115000"/>
                        </a:lnSpc>
                        <a:spcBef>
                          <a:spcPts val="0"/>
                        </a:spcBef>
                        <a:spcAft>
                          <a:spcPts val="0"/>
                        </a:spcAft>
                      </a:pPr>
                      <a:r>
                        <a:rPr lang="en-US" sz="2000" dirty="0">
                          <a:effectLst/>
                        </a:rPr>
                        <a:t>Welcome</a:t>
                      </a:r>
                      <a:r>
                        <a:rPr lang="en-US" sz="2000" dirty="0" smtClean="0">
                          <a:effectLst/>
                        </a:rPr>
                        <a:t>, </a:t>
                      </a:r>
                      <a:r>
                        <a:rPr lang="en-US" sz="2000" dirty="0">
                          <a:effectLst/>
                        </a:rPr>
                        <a:t>Agenda, </a:t>
                      </a:r>
                      <a:r>
                        <a:rPr lang="en-US" sz="2000" dirty="0" smtClean="0">
                          <a:effectLst/>
                        </a:rPr>
                        <a:t>Objectives, LC </a:t>
                      </a:r>
                      <a:r>
                        <a:rPr lang="en-US" sz="2000" dirty="0">
                          <a:effectLst/>
                        </a:rPr>
                        <a:t>Environment</a:t>
                      </a:r>
                      <a:endParaRPr lang="en-US" sz="2000" dirty="0">
                        <a:effectLst/>
                        <a:latin typeface="Calibri"/>
                        <a:ea typeface="Calibri"/>
                        <a:cs typeface="Times New Roman"/>
                      </a:endParaRPr>
                    </a:p>
                  </a:txBody>
                  <a:tcPr marL="68580" marR="68580" marT="0" marB="0" anchor="ctr"/>
                </a:tc>
              </a:tr>
              <a:tr h="642257">
                <a:tc>
                  <a:txBody>
                    <a:bodyPr/>
                    <a:lstStyle/>
                    <a:p>
                      <a:pPr marL="0" marR="0" algn="l">
                        <a:lnSpc>
                          <a:spcPct val="115000"/>
                        </a:lnSpc>
                        <a:spcBef>
                          <a:spcPts val="0"/>
                        </a:spcBef>
                        <a:spcAft>
                          <a:spcPts val="0"/>
                        </a:spcAft>
                      </a:pPr>
                      <a:r>
                        <a:rPr lang="en-US" sz="2000" dirty="0">
                          <a:effectLst/>
                        </a:rPr>
                        <a:t>60 minutes</a:t>
                      </a:r>
                      <a:endParaRPr lang="en-US" sz="2000" dirty="0">
                        <a:effectLst/>
                        <a:latin typeface="Calibri"/>
                        <a:ea typeface="Calibri"/>
                        <a:cs typeface="Times New Roman"/>
                      </a:endParaRPr>
                    </a:p>
                  </a:txBody>
                  <a:tcPr marL="68580" marR="68580" marT="0" marB="0" anchor="ctr"/>
                </a:tc>
                <a:tc>
                  <a:txBody>
                    <a:bodyPr/>
                    <a:lstStyle/>
                    <a:p>
                      <a:pPr marL="0" marR="0">
                        <a:lnSpc>
                          <a:spcPct val="115000"/>
                        </a:lnSpc>
                        <a:spcBef>
                          <a:spcPts val="0"/>
                        </a:spcBef>
                        <a:spcAft>
                          <a:spcPts val="0"/>
                        </a:spcAft>
                      </a:pPr>
                      <a:r>
                        <a:rPr lang="en-US" sz="2000" dirty="0">
                          <a:effectLst/>
                        </a:rPr>
                        <a:t>Reflection – Multiple Ways of Knowing</a:t>
                      </a:r>
                      <a:endParaRPr lang="en-US" sz="2000" dirty="0">
                        <a:effectLst/>
                        <a:latin typeface="Calibri"/>
                        <a:ea typeface="Calibri"/>
                        <a:cs typeface="Times New Roman"/>
                      </a:endParaRPr>
                    </a:p>
                  </a:txBody>
                  <a:tcPr marL="68580" marR="68580" marT="0" marB="0" anchor="ctr"/>
                </a:tc>
              </a:tr>
              <a:tr h="642257">
                <a:tc>
                  <a:txBody>
                    <a:bodyPr/>
                    <a:lstStyle/>
                    <a:p>
                      <a:pPr marL="0" marR="0" algn="l">
                        <a:lnSpc>
                          <a:spcPct val="115000"/>
                        </a:lnSpc>
                        <a:spcBef>
                          <a:spcPts val="0"/>
                        </a:spcBef>
                        <a:spcAft>
                          <a:spcPts val="0"/>
                        </a:spcAft>
                      </a:pPr>
                      <a:r>
                        <a:rPr lang="en-US" sz="2000" dirty="0">
                          <a:effectLst/>
                        </a:rPr>
                        <a:t>15 minutes</a:t>
                      </a:r>
                      <a:endParaRPr lang="en-US" sz="2000" dirty="0">
                        <a:effectLst/>
                        <a:latin typeface="Calibri"/>
                        <a:ea typeface="Calibri"/>
                        <a:cs typeface="Times New Roman"/>
                      </a:endParaRPr>
                    </a:p>
                  </a:txBody>
                  <a:tcPr marL="68580" marR="68580" marT="0" marB="0" anchor="ctr"/>
                </a:tc>
                <a:tc>
                  <a:txBody>
                    <a:bodyPr/>
                    <a:lstStyle/>
                    <a:p>
                      <a:pPr marL="0" marR="0">
                        <a:lnSpc>
                          <a:spcPct val="115000"/>
                        </a:lnSpc>
                        <a:spcBef>
                          <a:spcPts val="0"/>
                        </a:spcBef>
                        <a:spcAft>
                          <a:spcPts val="0"/>
                        </a:spcAft>
                      </a:pPr>
                      <a:r>
                        <a:rPr lang="en-US" sz="2000" b="1" i="1" dirty="0">
                          <a:effectLst/>
                        </a:rPr>
                        <a:t>BREAK</a:t>
                      </a:r>
                      <a:endParaRPr lang="en-US" sz="2000" b="1" i="1" dirty="0">
                        <a:effectLst/>
                        <a:latin typeface="Calibri"/>
                        <a:ea typeface="Calibri"/>
                        <a:cs typeface="Times New Roman"/>
                      </a:endParaRPr>
                    </a:p>
                  </a:txBody>
                  <a:tcPr marL="68580" marR="68580" marT="0" marB="0" anchor="ctr"/>
                </a:tc>
              </a:tr>
              <a:tr h="642257">
                <a:tc>
                  <a:txBody>
                    <a:bodyPr/>
                    <a:lstStyle/>
                    <a:p>
                      <a:pPr marL="0" marR="0" algn="l">
                        <a:lnSpc>
                          <a:spcPct val="115000"/>
                        </a:lnSpc>
                        <a:spcBef>
                          <a:spcPts val="0"/>
                        </a:spcBef>
                        <a:spcAft>
                          <a:spcPts val="0"/>
                        </a:spcAft>
                      </a:pPr>
                      <a:r>
                        <a:rPr lang="en-US" sz="2000" dirty="0">
                          <a:effectLst/>
                        </a:rPr>
                        <a:t>60 minutes</a:t>
                      </a:r>
                      <a:endParaRPr lang="en-US" sz="2000" dirty="0">
                        <a:effectLst/>
                        <a:latin typeface="Calibri"/>
                        <a:ea typeface="Calibri"/>
                        <a:cs typeface="Times New Roman"/>
                      </a:endParaRPr>
                    </a:p>
                  </a:txBody>
                  <a:tcPr marL="68580" marR="68580" marT="0" marB="0" anchor="ctr"/>
                </a:tc>
                <a:tc>
                  <a:txBody>
                    <a:bodyPr/>
                    <a:lstStyle/>
                    <a:p>
                      <a:pPr marL="0" marR="0">
                        <a:lnSpc>
                          <a:spcPct val="115000"/>
                        </a:lnSpc>
                        <a:spcBef>
                          <a:spcPts val="0"/>
                        </a:spcBef>
                        <a:spcAft>
                          <a:spcPts val="0"/>
                        </a:spcAft>
                      </a:pPr>
                      <a:r>
                        <a:rPr lang="en-US" sz="2000">
                          <a:effectLst/>
                        </a:rPr>
                        <a:t>Learning – Action Research Inquiry Cycle</a:t>
                      </a:r>
                      <a:endParaRPr lang="en-US" sz="2000">
                        <a:effectLst/>
                        <a:latin typeface="Calibri"/>
                        <a:ea typeface="Calibri"/>
                        <a:cs typeface="Times New Roman"/>
                      </a:endParaRPr>
                    </a:p>
                  </a:txBody>
                  <a:tcPr marL="68580" marR="68580" marT="0" marB="0" anchor="ctr"/>
                </a:tc>
              </a:tr>
              <a:tr h="642257">
                <a:tc>
                  <a:txBody>
                    <a:bodyPr/>
                    <a:lstStyle/>
                    <a:p>
                      <a:pPr marL="0" marR="0" algn="l">
                        <a:lnSpc>
                          <a:spcPct val="115000"/>
                        </a:lnSpc>
                        <a:spcBef>
                          <a:spcPts val="0"/>
                        </a:spcBef>
                        <a:spcAft>
                          <a:spcPts val="0"/>
                        </a:spcAft>
                      </a:pPr>
                      <a:r>
                        <a:rPr lang="en-US" sz="2000" dirty="0" smtClean="0">
                          <a:effectLst/>
                        </a:rPr>
                        <a:t>45 </a:t>
                      </a:r>
                      <a:r>
                        <a:rPr lang="en-US" sz="2000" dirty="0">
                          <a:effectLst/>
                        </a:rPr>
                        <a:t>minutes</a:t>
                      </a:r>
                      <a:endParaRPr lang="en-US" sz="2000" dirty="0">
                        <a:effectLst/>
                        <a:latin typeface="Calibri"/>
                        <a:ea typeface="Calibri"/>
                        <a:cs typeface="Times New Roman"/>
                      </a:endParaRPr>
                    </a:p>
                  </a:txBody>
                  <a:tcPr marL="68580" marR="68580" marT="0" marB="0" anchor="ctr"/>
                </a:tc>
                <a:tc>
                  <a:txBody>
                    <a:bodyPr/>
                    <a:lstStyle/>
                    <a:p>
                      <a:pPr marL="0" marR="0">
                        <a:lnSpc>
                          <a:spcPct val="115000"/>
                        </a:lnSpc>
                        <a:spcBef>
                          <a:spcPts val="0"/>
                        </a:spcBef>
                        <a:spcAft>
                          <a:spcPts val="0"/>
                        </a:spcAft>
                      </a:pPr>
                      <a:r>
                        <a:rPr lang="en-US" sz="2000" b="1" i="1" dirty="0" smtClean="0">
                          <a:effectLst/>
                          <a:latin typeface="+mn-lt"/>
                          <a:ea typeface="+mn-ea"/>
                          <a:cs typeface="+mn-cs"/>
                        </a:rPr>
                        <a:t>LUNCH</a:t>
                      </a:r>
                      <a:endParaRPr lang="en-US" sz="2000" b="1" i="1" dirty="0">
                        <a:effectLst/>
                        <a:latin typeface="Calibri"/>
                        <a:ea typeface="Calibri"/>
                        <a:cs typeface="Times New Roman"/>
                      </a:endParaRPr>
                    </a:p>
                  </a:txBody>
                  <a:tcPr marL="68580" marR="68580" marT="0" marB="0" anchor="ctr"/>
                </a:tc>
              </a:tr>
              <a:tr h="642257">
                <a:tc>
                  <a:txBody>
                    <a:bodyPr/>
                    <a:lstStyle/>
                    <a:p>
                      <a:pPr marL="0" marR="0" algn="l">
                        <a:lnSpc>
                          <a:spcPct val="115000"/>
                        </a:lnSpc>
                        <a:spcBef>
                          <a:spcPts val="0"/>
                        </a:spcBef>
                        <a:spcAft>
                          <a:spcPts val="0"/>
                        </a:spcAft>
                      </a:pPr>
                      <a:r>
                        <a:rPr lang="en-US" sz="2000" dirty="0">
                          <a:effectLst/>
                        </a:rPr>
                        <a:t>60 minutes</a:t>
                      </a:r>
                      <a:endParaRPr lang="en-US" sz="2000" dirty="0">
                        <a:effectLst/>
                        <a:latin typeface="Calibri"/>
                        <a:ea typeface="Calibri"/>
                        <a:cs typeface="Times New Roman"/>
                      </a:endParaRPr>
                    </a:p>
                  </a:txBody>
                  <a:tcPr marL="68580" marR="68580" marT="0" marB="0" anchor="ctr"/>
                </a:tc>
                <a:tc>
                  <a:txBody>
                    <a:bodyPr/>
                    <a:lstStyle/>
                    <a:p>
                      <a:pPr marL="0" marR="0">
                        <a:lnSpc>
                          <a:spcPct val="115000"/>
                        </a:lnSpc>
                        <a:spcBef>
                          <a:spcPts val="0"/>
                        </a:spcBef>
                        <a:spcAft>
                          <a:spcPts val="0"/>
                        </a:spcAft>
                      </a:pPr>
                      <a:r>
                        <a:rPr lang="en-US" sz="2000" dirty="0">
                          <a:effectLst/>
                        </a:rPr>
                        <a:t>Planning – Plan out AR Projects</a:t>
                      </a:r>
                      <a:endParaRPr lang="en-US" sz="2000" dirty="0">
                        <a:effectLst/>
                        <a:latin typeface="Calibri"/>
                        <a:ea typeface="Calibri"/>
                        <a:cs typeface="Times New Roman"/>
                      </a:endParaRPr>
                    </a:p>
                  </a:txBody>
                  <a:tcPr marL="68580" marR="68580" marT="0" marB="0" anchor="ctr"/>
                </a:tc>
              </a:tr>
            </a:tbl>
          </a:graphicData>
        </a:graphic>
      </p:graphicFrame>
    </p:spTree>
    <p:extLst>
      <p:ext uri="{BB962C8B-B14F-4D97-AF65-F5344CB8AC3E}">
        <p14:creationId xmlns:p14="http://schemas.microsoft.com/office/powerpoint/2010/main" val="290710713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smtClean="0"/>
              <a:t>OUR ASSUMPTIONS</a:t>
            </a:r>
            <a:endParaRPr lang="en-US" sz="3600" b="1" dirty="0"/>
          </a:p>
        </p:txBody>
      </p:sp>
      <p:sp>
        <p:nvSpPr>
          <p:cNvPr id="3" name="Content Placeholder 2"/>
          <p:cNvSpPr>
            <a:spLocks noGrp="1"/>
          </p:cNvSpPr>
          <p:nvPr>
            <p:ph idx="1"/>
          </p:nvPr>
        </p:nvSpPr>
        <p:spPr/>
        <p:txBody>
          <a:bodyPr/>
          <a:lstStyle/>
          <a:p>
            <a:pPr lvl="0"/>
            <a:r>
              <a:rPr lang="en-US" sz="2000" dirty="0" smtClean="0"/>
              <a:t>We </a:t>
            </a:r>
            <a:r>
              <a:rPr lang="en-US" sz="2000" b="1" dirty="0" smtClean="0"/>
              <a:t>respect</a:t>
            </a:r>
            <a:r>
              <a:rPr lang="en-US" sz="2000" dirty="0" smtClean="0"/>
              <a:t> </a:t>
            </a:r>
            <a:r>
              <a:rPr lang="en-US" sz="2000" b="1" dirty="0" smtClean="0"/>
              <a:t>your knowledge </a:t>
            </a:r>
            <a:r>
              <a:rPr lang="en-US" sz="2000" b="1" dirty="0"/>
              <a:t>and </a:t>
            </a:r>
            <a:r>
              <a:rPr lang="en-US" sz="2000" b="1" dirty="0" smtClean="0"/>
              <a:t>experience</a:t>
            </a:r>
            <a:r>
              <a:rPr lang="en-US" sz="2000" dirty="0" smtClean="0"/>
              <a:t>.  </a:t>
            </a:r>
            <a:r>
              <a:rPr lang="en-US" sz="2000" dirty="0"/>
              <a:t>We will work collaboratively.  </a:t>
            </a:r>
          </a:p>
          <a:p>
            <a:pPr lvl="0"/>
            <a:r>
              <a:rPr lang="en-US" sz="2000" b="1" dirty="0" smtClean="0"/>
              <a:t>We </a:t>
            </a:r>
            <a:r>
              <a:rPr lang="en-US" sz="2000" b="1" dirty="0"/>
              <a:t>are </a:t>
            </a:r>
            <a:r>
              <a:rPr lang="en-US" sz="2000" b="1" dirty="0" smtClean="0"/>
              <a:t>all educators</a:t>
            </a:r>
            <a:r>
              <a:rPr lang="en-US" sz="2000" dirty="0" smtClean="0"/>
              <a:t> – interested in learning.</a:t>
            </a:r>
          </a:p>
          <a:p>
            <a:pPr lvl="0"/>
            <a:r>
              <a:rPr lang="en-US" sz="2000" dirty="0" smtClean="0"/>
              <a:t>This </a:t>
            </a:r>
            <a:r>
              <a:rPr lang="en-US" sz="2000" dirty="0"/>
              <a:t>initial cycle of </a:t>
            </a:r>
            <a:r>
              <a:rPr lang="en-US" sz="2000" dirty="0" smtClean="0"/>
              <a:t>workshops </a:t>
            </a:r>
            <a:r>
              <a:rPr lang="en-US" sz="2000" dirty="0"/>
              <a:t>is </a:t>
            </a:r>
            <a:r>
              <a:rPr lang="en-US" sz="2000" b="1" dirty="0" smtClean="0"/>
              <a:t>a pilot.</a:t>
            </a:r>
            <a:r>
              <a:rPr lang="en-US" sz="2000" dirty="0" smtClean="0"/>
              <a:t> </a:t>
            </a:r>
          </a:p>
          <a:p>
            <a:pPr lvl="0"/>
            <a:r>
              <a:rPr lang="en-US" sz="2000" b="1" dirty="0" smtClean="0"/>
              <a:t>Theories </a:t>
            </a:r>
            <a:r>
              <a:rPr lang="en-US" sz="2000" b="1" dirty="0"/>
              <a:t>of action</a:t>
            </a:r>
            <a:r>
              <a:rPr lang="en-US" sz="2000" dirty="0"/>
              <a:t> </a:t>
            </a:r>
            <a:r>
              <a:rPr lang="en-US" sz="2000" dirty="0" smtClean="0"/>
              <a:t>– if </a:t>
            </a:r>
            <a:r>
              <a:rPr lang="en-US" sz="2000" dirty="0"/>
              <a:t>I do X</a:t>
            </a:r>
            <a:r>
              <a:rPr lang="en-US" sz="2000" dirty="0" smtClean="0"/>
              <a:t>,  </a:t>
            </a:r>
            <a:r>
              <a:rPr lang="en-US" sz="2000" dirty="0"/>
              <a:t>Y is likely to happen.  </a:t>
            </a:r>
          </a:p>
          <a:p>
            <a:pPr lvl="0"/>
            <a:r>
              <a:rPr lang="en-US" sz="2000" dirty="0" smtClean="0"/>
              <a:t>Major </a:t>
            </a:r>
            <a:r>
              <a:rPr lang="en-US" sz="2000" dirty="0"/>
              <a:t>reforms in education focus on </a:t>
            </a:r>
            <a:r>
              <a:rPr lang="en-US" sz="2000" b="1" dirty="0"/>
              <a:t>ADULTS</a:t>
            </a:r>
            <a:r>
              <a:rPr lang="en-US" sz="2000" dirty="0"/>
              <a:t> as </a:t>
            </a:r>
            <a:r>
              <a:rPr lang="en-US" sz="2000" dirty="0" smtClean="0"/>
              <a:t>learners.</a:t>
            </a:r>
            <a:endParaRPr lang="en-US" sz="2000" dirty="0"/>
          </a:p>
          <a:p>
            <a:pPr lvl="0"/>
            <a:r>
              <a:rPr lang="en-US" sz="2000" dirty="0"/>
              <a:t>Major reforms in education focus </a:t>
            </a:r>
            <a:r>
              <a:rPr lang="en-US" sz="2000" dirty="0" smtClean="0"/>
              <a:t>also on </a:t>
            </a:r>
            <a:r>
              <a:rPr lang="en-US" sz="2000" b="1" dirty="0"/>
              <a:t>learner-centered </a:t>
            </a:r>
            <a:r>
              <a:rPr lang="en-US" sz="2000" b="1" dirty="0" smtClean="0"/>
              <a:t>pedagogy – </a:t>
            </a:r>
            <a:r>
              <a:rPr lang="en-US" sz="2000" dirty="0" smtClean="0"/>
              <a:t>may entail </a:t>
            </a:r>
            <a:r>
              <a:rPr lang="en-US" sz="2000" dirty="0"/>
              <a:t>profound </a:t>
            </a:r>
            <a:r>
              <a:rPr lang="en-US" sz="2000" dirty="0" smtClean="0"/>
              <a:t>changes. </a:t>
            </a:r>
          </a:p>
          <a:p>
            <a:r>
              <a:rPr lang="en-US" sz="2000" dirty="0" smtClean="0"/>
              <a:t>Learners have </a:t>
            </a:r>
            <a:r>
              <a:rPr lang="en-US" sz="2000" b="1" dirty="0" smtClean="0"/>
              <a:t>agency.</a:t>
            </a:r>
            <a:endParaRPr lang="en-US" sz="2000" dirty="0"/>
          </a:p>
          <a:p>
            <a:pPr lvl="0"/>
            <a:r>
              <a:rPr lang="en-US" sz="2000" b="1" dirty="0" smtClean="0"/>
              <a:t>Good </a:t>
            </a:r>
            <a:r>
              <a:rPr lang="en-US" sz="2000" b="1" dirty="0"/>
              <a:t>teachers </a:t>
            </a:r>
            <a:r>
              <a:rPr lang="en-US" sz="2000" b="1" dirty="0" smtClean="0"/>
              <a:t>and trainers have many strategies</a:t>
            </a:r>
            <a:r>
              <a:rPr lang="en-US" sz="2000" dirty="0" smtClean="0"/>
              <a:t> to draw upon.</a:t>
            </a:r>
            <a:endParaRPr lang="en-US" sz="2000" dirty="0"/>
          </a:p>
          <a:p>
            <a:pPr lvl="0"/>
            <a:r>
              <a:rPr lang="en-US" sz="2000" dirty="0" smtClean="0"/>
              <a:t>And </a:t>
            </a:r>
            <a:r>
              <a:rPr lang="en-US" sz="2000" dirty="0"/>
              <a:t>we need to remind ourselves that this work is</a:t>
            </a:r>
            <a:r>
              <a:rPr lang="en-US" sz="2000" b="1" dirty="0"/>
              <a:t> all about the children and youth of Palestine.</a:t>
            </a:r>
            <a:endParaRPr lang="en-US" sz="2000" dirty="0"/>
          </a:p>
          <a:p>
            <a:endParaRPr lang="en-US" sz="2000" dirty="0"/>
          </a:p>
        </p:txBody>
      </p:sp>
    </p:spTree>
    <p:extLst>
      <p:ext uri="{BB962C8B-B14F-4D97-AF65-F5344CB8AC3E}">
        <p14:creationId xmlns:p14="http://schemas.microsoft.com/office/powerpoint/2010/main" val="121660209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i="1" dirty="0" smtClean="0"/>
              <a:t>What is a Learning Circle?</a:t>
            </a:r>
            <a:endParaRPr lang="en-US" b="1" i="1" dirty="0"/>
          </a:p>
        </p:txBody>
      </p:sp>
      <p:sp>
        <p:nvSpPr>
          <p:cNvPr id="3" name="Content Placeholder 2"/>
          <p:cNvSpPr>
            <a:spLocks noGrp="1"/>
          </p:cNvSpPr>
          <p:nvPr>
            <p:ph idx="1"/>
          </p:nvPr>
        </p:nvSpPr>
        <p:spPr/>
        <p:txBody>
          <a:bodyPr/>
          <a:lstStyle/>
          <a:p>
            <a:pPr marL="0" lvl="0" indent="0" eaLnBrk="1" hangingPunct="1">
              <a:spcBef>
                <a:spcPct val="0"/>
              </a:spcBef>
              <a:buNone/>
            </a:pPr>
            <a:r>
              <a:rPr lang="en-US" sz="4000" dirty="0" smtClean="0">
                <a:solidFill>
                  <a:prstClr val="black"/>
                </a:solidFill>
              </a:rPr>
              <a:t>A Learning Circle </a:t>
            </a:r>
            <a:r>
              <a:rPr lang="en-US" sz="4000" dirty="0">
                <a:solidFill>
                  <a:prstClr val="black"/>
                </a:solidFill>
              </a:rPr>
              <a:t>is </a:t>
            </a:r>
            <a:r>
              <a:rPr lang="en-US" sz="4000" dirty="0" smtClean="0">
                <a:solidFill>
                  <a:prstClr val="black"/>
                </a:solidFill>
              </a:rPr>
              <a:t>safe space </a:t>
            </a:r>
            <a:r>
              <a:rPr lang="en-US" sz="4000" dirty="0">
                <a:solidFill>
                  <a:prstClr val="black"/>
                </a:solidFill>
              </a:rPr>
              <a:t>where participants come together (either face-to-face or virtually) and create a reflective and respectful </a:t>
            </a:r>
            <a:r>
              <a:rPr lang="en-US" sz="4000" i="1" dirty="0">
                <a:solidFill>
                  <a:prstClr val="black"/>
                </a:solidFill>
              </a:rPr>
              <a:t>community of practice</a:t>
            </a:r>
            <a:r>
              <a:rPr lang="en-US" sz="4000" dirty="0">
                <a:solidFill>
                  <a:prstClr val="black"/>
                </a:solidFill>
              </a:rPr>
              <a:t> to accomplish concrete goals and </a:t>
            </a:r>
            <a:r>
              <a:rPr lang="en-US" sz="4000" dirty="0" smtClean="0">
                <a:solidFill>
                  <a:prstClr val="black"/>
                </a:solidFill>
              </a:rPr>
              <a:t>tasks.</a:t>
            </a:r>
            <a:endParaRPr lang="en-US" sz="4000" dirty="0"/>
          </a:p>
        </p:txBody>
      </p:sp>
    </p:spTree>
    <p:extLst>
      <p:ext uri="{BB962C8B-B14F-4D97-AF65-F5344CB8AC3E}">
        <p14:creationId xmlns:p14="http://schemas.microsoft.com/office/powerpoint/2010/main" val="87854862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Oval 16"/>
          <p:cNvSpPr/>
          <p:nvPr/>
        </p:nvSpPr>
        <p:spPr>
          <a:xfrm>
            <a:off x="1143000" y="304800"/>
            <a:ext cx="7848600" cy="6248400"/>
          </a:xfrm>
          <a:prstGeom prst="ellipse">
            <a:avLst/>
          </a:prstGeom>
          <a:solidFill>
            <a:schemeClr val="accent6">
              <a:lumMod val="20000"/>
              <a:lumOff val="80000"/>
            </a:schemeClr>
          </a:solidFill>
          <a:ln>
            <a:solidFill>
              <a:schemeClr val="accent6">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base">
              <a:spcBef>
                <a:spcPct val="0"/>
              </a:spcBef>
              <a:spcAft>
                <a:spcPct val="0"/>
              </a:spcAft>
              <a:defRPr/>
            </a:pPr>
            <a:endParaRPr lang="en-US">
              <a:solidFill>
                <a:prstClr val="white"/>
              </a:solidFill>
            </a:endParaRPr>
          </a:p>
        </p:txBody>
      </p:sp>
      <p:sp>
        <p:nvSpPr>
          <p:cNvPr id="6" name="Rectangle 5"/>
          <p:cNvSpPr/>
          <p:nvPr/>
        </p:nvSpPr>
        <p:spPr>
          <a:xfrm>
            <a:off x="2819400" y="2667000"/>
            <a:ext cx="3609975" cy="1433513"/>
          </a:xfrm>
          <a:prstGeom prst="rect">
            <a:avLst/>
          </a:prstGeom>
        </p:spPr>
        <p:style>
          <a:lnRef idx="0">
            <a:schemeClr val="dk1">
              <a:alpha val="0"/>
              <a:hueOff val="0"/>
              <a:satOff val="0"/>
              <a:lumOff val="0"/>
              <a:alphaOff val="0"/>
            </a:schemeClr>
          </a:lnRef>
          <a:fillRef idx="0">
            <a:schemeClr val="lt1">
              <a:alpha val="0"/>
              <a:hueOff val="0"/>
              <a:satOff val="0"/>
              <a:lumOff val="0"/>
              <a:alphaOff val="0"/>
            </a:schemeClr>
          </a:fillRef>
          <a:effectRef idx="0">
            <a:schemeClr val="lt1">
              <a:alpha val="0"/>
              <a:hueOff val="0"/>
              <a:satOff val="0"/>
              <a:lumOff val="0"/>
              <a:alphaOff val="0"/>
            </a:schemeClr>
          </a:effectRef>
          <a:fontRef idx="minor">
            <a:schemeClr val="tx1">
              <a:hueOff val="0"/>
              <a:satOff val="0"/>
              <a:lumOff val="0"/>
              <a:alphaOff val="0"/>
            </a:schemeClr>
          </a:fontRef>
        </p:style>
      </p:sp>
      <p:sp>
        <p:nvSpPr>
          <p:cNvPr id="9" name="TextBox 8"/>
          <p:cNvSpPr txBox="1"/>
          <p:nvPr/>
        </p:nvSpPr>
        <p:spPr>
          <a:xfrm>
            <a:off x="3224386" y="651669"/>
            <a:ext cx="2362200" cy="830262"/>
          </a:xfrm>
          <a:prstGeom prst="rect">
            <a:avLst/>
          </a:prstGeom>
          <a:ln>
            <a:solidFill>
              <a:schemeClr val="accent6">
                <a:lumMod val="75000"/>
              </a:schemeClr>
            </a:solidFill>
          </a:ln>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sz="1600" b="1" dirty="0">
                <a:solidFill>
                  <a:prstClr val="black"/>
                </a:solidFill>
              </a:rPr>
              <a:t>Collaboration, reflection, critical feedback, and support</a:t>
            </a:r>
          </a:p>
        </p:txBody>
      </p:sp>
      <p:sp>
        <p:nvSpPr>
          <p:cNvPr id="11" name="TextBox 10"/>
          <p:cNvSpPr txBox="1"/>
          <p:nvPr/>
        </p:nvSpPr>
        <p:spPr>
          <a:xfrm>
            <a:off x="2043546" y="4351184"/>
            <a:ext cx="2362200" cy="1077912"/>
          </a:xfrm>
          <a:prstGeom prst="rect">
            <a:avLst/>
          </a:prstGeom>
          <a:ln>
            <a:solidFill>
              <a:schemeClr val="accent6">
                <a:lumMod val="75000"/>
              </a:schemeClr>
            </a:solidFill>
          </a:ln>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sz="1600" b="1" dirty="0">
                <a:solidFill>
                  <a:prstClr val="black"/>
                </a:solidFill>
              </a:rPr>
              <a:t>Learning as a social process where LC members engage in dialogue</a:t>
            </a:r>
          </a:p>
        </p:txBody>
      </p:sp>
      <p:sp>
        <p:nvSpPr>
          <p:cNvPr id="12" name="TextBox 11"/>
          <p:cNvSpPr txBox="1"/>
          <p:nvPr/>
        </p:nvSpPr>
        <p:spPr>
          <a:xfrm>
            <a:off x="4854633" y="4598040"/>
            <a:ext cx="2362200" cy="584200"/>
          </a:xfrm>
          <a:prstGeom prst="rect">
            <a:avLst/>
          </a:prstGeom>
          <a:ln>
            <a:solidFill>
              <a:schemeClr val="accent6">
                <a:lumMod val="75000"/>
              </a:schemeClr>
            </a:solidFill>
          </a:ln>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sz="1600" b="1" dirty="0">
                <a:solidFill>
                  <a:prstClr val="black"/>
                </a:solidFill>
              </a:rPr>
              <a:t>Sharing knowledge, skills, expertise, experiences</a:t>
            </a:r>
          </a:p>
        </p:txBody>
      </p:sp>
      <p:sp>
        <p:nvSpPr>
          <p:cNvPr id="13" name="TextBox 12"/>
          <p:cNvSpPr txBox="1"/>
          <p:nvPr/>
        </p:nvSpPr>
        <p:spPr>
          <a:xfrm>
            <a:off x="3673533" y="5698331"/>
            <a:ext cx="2362200" cy="338137"/>
          </a:xfrm>
          <a:prstGeom prst="rect">
            <a:avLst/>
          </a:prstGeom>
          <a:ln>
            <a:solidFill>
              <a:schemeClr val="accent6">
                <a:lumMod val="75000"/>
              </a:schemeClr>
            </a:solidFill>
          </a:ln>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sz="1600" b="1" dirty="0">
                <a:solidFill>
                  <a:prstClr val="black"/>
                </a:solidFill>
              </a:rPr>
              <a:t>Uncovering uncertainties </a:t>
            </a:r>
          </a:p>
        </p:txBody>
      </p:sp>
      <p:sp>
        <p:nvSpPr>
          <p:cNvPr id="14" name="TextBox 13"/>
          <p:cNvSpPr txBox="1"/>
          <p:nvPr/>
        </p:nvSpPr>
        <p:spPr>
          <a:xfrm>
            <a:off x="5029200" y="1600200"/>
            <a:ext cx="2362200" cy="1077913"/>
          </a:xfrm>
          <a:prstGeom prst="rect">
            <a:avLst/>
          </a:prstGeom>
          <a:ln>
            <a:solidFill>
              <a:schemeClr val="accent6">
                <a:lumMod val="75000"/>
              </a:schemeClr>
            </a:solidFill>
          </a:ln>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sz="1600" b="1" dirty="0">
                <a:solidFill>
                  <a:prstClr val="black"/>
                </a:solidFill>
              </a:rPr>
              <a:t>Experimentation with problems of practice and critique </a:t>
            </a:r>
            <a:r>
              <a:rPr lang="en-US" sz="1600" b="1" dirty="0" smtClean="0">
                <a:solidFill>
                  <a:prstClr val="black"/>
                </a:solidFill>
              </a:rPr>
              <a:t>of proposed </a:t>
            </a:r>
            <a:r>
              <a:rPr lang="en-US" sz="1600" b="1" dirty="0">
                <a:solidFill>
                  <a:prstClr val="black"/>
                </a:solidFill>
              </a:rPr>
              <a:t>solutions</a:t>
            </a:r>
          </a:p>
        </p:txBody>
      </p:sp>
      <p:sp>
        <p:nvSpPr>
          <p:cNvPr id="15" name="TextBox 14"/>
          <p:cNvSpPr txBox="1"/>
          <p:nvPr/>
        </p:nvSpPr>
        <p:spPr>
          <a:xfrm>
            <a:off x="5586586" y="3035587"/>
            <a:ext cx="3024014" cy="1384995"/>
          </a:xfrm>
          <a:prstGeom prst="rect">
            <a:avLst/>
          </a:prstGeom>
          <a:solidFill>
            <a:schemeClr val="accent6">
              <a:lumMod val="75000"/>
            </a:schemeClr>
          </a:solidFill>
          <a:ln>
            <a:solidFill>
              <a:schemeClr val="accent6">
                <a:lumMod val="50000"/>
              </a:schemeClr>
            </a:solidFill>
          </a:ln>
        </p:spPr>
        <p:style>
          <a:lnRef idx="2">
            <a:schemeClr val="accent2"/>
          </a:lnRef>
          <a:fillRef idx="1">
            <a:schemeClr val="lt1"/>
          </a:fillRef>
          <a:effectRef idx="0">
            <a:schemeClr val="accent2"/>
          </a:effectRef>
          <a:fontRef idx="minor">
            <a:schemeClr val="dk1"/>
          </a:fontRef>
        </p:style>
        <p:txBody>
          <a:bodyPr wrap="square">
            <a:spAutoFit/>
          </a:bodyPr>
          <a:lstStyle/>
          <a:p>
            <a:pPr algn="ctr" fontAlgn="base">
              <a:spcBef>
                <a:spcPct val="0"/>
              </a:spcBef>
              <a:spcAft>
                <a:spcPct val="0"/>
              </a:spcAft>
              <a:defRPr/>
            </a:pPr>
            <a:r>
              <a:rPr lang="en-US" sz="2800" b="1" dirty="0">
                <a:solidFill>
                  <a:prstClr val="white"/>
                </a:solidFill>
              </a:rPr>
              <a:t>Problem solving together </a:t>
            </a:r>
            <a:r>
              <a:rPr lang="en-US" sz="2800" b="1" dirty="0" smtClean="0">
                <a:solidFill>
                  <a:prstClr val="white"/>
                </a:solidFill>
              </a:rPr>
              <a:t>to </a:t>
            </a:r>
            <a:r>
              <a:rPr lang="en-US" sz="2800" b="1" dirty="0">
                <a:solidFill>
                  <a:prstClr val="white"/>
                </a:solidFill>
              </a:rPr>
              <a:t>improve practice</a:t>
            </a:r>
          </a:p>
        </p:txBody>
      </p:sp>
      <p:sp>
        <p:nvSpPr>
          <p:cNvPr id="12298" name="TextBox 15"/>
          <p:cNvSpPr txBox="1">
            <a:spLocks noChangeArrowheads="1"/>
          </p:cNvSpPr>
          <p:nvPr/>
        </p:nvSpPr>
        <p:spPr bwMode="auto">
          <a:xfrm>
            <a:off x="371995" y="882134"/>
            <a:ext cx="2743200" cy="120032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fontAlgn="base" hangingPunct="1">
              <a:spcBef>
                <a:spcPct val="0"/>
              </a:spcBef>
              <a:spcAft>
                <a:spcPct val="0"/>
              </a:spcAft>
            </a:pPr>
            <a:r>
              <a:rPr lang="en-US" sz="3600" b="1" i="1" dirty="0">
                <a:solidFill>
                  <a:prstClr val="black"/>
                </a:solidFill>
              </a:rPr>
              <a:t>Learning </a:t>
            </a:r>
            <a:r>
              <a:rPr lang="en-US" sz="3600" b="1" i="1" dirty="0" smtClean="0">
                <a:solidFill>
                  <a:prstClr val="black"/>
                </a:solidFill>
              </a:rPr>
              <a:t>Circles</a:t>
            </a:r>
            <a:endParaRPr lang="en-US" sz="3600" i="1" dirty="0">
              <a:solidFill>
                <a:prstClr val="black"/>
              </a:solidFill>
            </a:endParaRPr>
          </a:p>
        </p:txBody>
      </p:sp>
      <p:sp>
        <p:nvSpPr>
          <p:cNvPr id="18" name="Arc 17"/>
          <p:cNvSpPr/>
          <p:nvPr/>
        </p:nvSpPr>
        <p:spPr>
          <a:xfrm>
            <a:off x="3962400" y="1066800"/>
            <a:ext cx="4191000" cy="3200400"/>
          </a:xfrm>
          <a:prstGeom prst="arc">
            <a:avLst/>
          </a:prstGeom>
          <a:ln w="127000">
            <a:solidFill>
              <a:schemeClr val="accent6">
                <a:lumMod val="50000"/>
              </a:schemeClr>
            </a:solidFill>
            <a:tailEnd type="triangle"/>
          </a:ln>
        </p:spPr>
        <p:style>
          <a:lnRef idx="1">
            <a:schemeClr val="accent1"/>
          </a:lnRef>
          <a:fillRef idx="0">
            <a:schemeClr val="accent1"/>
          </a:fillRef>
          <a:effectRef idx="0">
            <a:schemeClr val="accent1"/>
          </a:effectRef>
          <a:fontRef idx="minor">
            <a:schemeClr val="tx1"/>
          </a:fontRef>
        </p:style>
        <p:txBody>
          <a:bodyPr anchor="ctr"/>
          <a:lstStyle/>
          <a:p>
            <a:pPr algn="ctr" fontAlgn="base">
              <a:spcBef>
                <a:spcPct val="0"/>
              </a:spcBef>
              <a:spcAft>
                <a:spcPct val="0"/>
              </a:spcAft>
              <a:defRPr/>
            </a:pPr>
            <a:endParaRPr lang="en-US">
              <a:solidFill>
                <a:prstClr val="black"/>
              </a:solidFill>
            </a:endParaRPr>
          </a:p>
        </p:txBody>
      </p:sp>
      <p:sp>
        <p:nvSpPr>
          <p:cNvPr id="19" name="Arc 18"/>
          <p:cNvSpPr/>
          <p:nvPr/>
        </p:nvSpPr>
        <p:spPr>
          <a:xfrm rot="5400000">
            <a:off x="4533900" y="2171700"/>
            <a:ext cx="4191000" cy="3200400"/>
          </a:xfrm>
          <a:prstGeom prst="arc">
            <a:avLst>
              <a:gd name="adj1" fmla="val 17805703"/>
              <a:gd name="adj2" fmla="val 604939"/>
            </a:avLst>
          </a:prstGeom>
          <a:ln w="127000">
            <a:solidFill>
              <a:schemeClr val="accent6">
                <a:lumMod val="50000"/>
              </a:schemeClr>
            </a:solidFill>
            <a:headEnd type="triangle"/>
            <a:tailEnd type="none"/>
          </a:ln>
        </p:spPr>
        <p:style>
          <a:lnRef idx="1">
            <a:schemeClr val="accent1"/>
          </a:lnRef>
          <a:fillRef idx="0">
            <a:schemeClr val="accent1"/>
          </a:fillRef>
          <a:effectRef idx="0">
            <a:schemeClr val="accent1"/>
          </a:effectRef>
          <a:fontRef idx="minor">
            <a:schemeClr val="tx1"/>
          </a:fontRef>
        </p:style>
        <p:txBody>
          <a:bodyPr anchor="ctr"/>
          <a:lstStyle/>
          <a:p>
            <a:pPr algn="ctr" fontAlgn="base">
              <a:spcBef>
                <a:spcPct val="0"/>
              </a:spcBef>
              <a:spcAft>
                <a:spcPct val="0"/>
              </a:spcAft>
              <a:defRPr/>
            </a:pPr>
            <a:endParaRPr lang="en-US">
              <a:solidFill>
                <a:prstClr val="black"/>
              </a:solidFill>
            </a:endParaRPr>
          </a:p>
        </p:txBody>
      </p:sp>
      <p:sp>
        <p:nvSpPr>
          <p:cNvPr id="16" name="TextBox 15"/>
          <p:cNvSpPr txBox="1"/>
          <p:nvPr/>
        </p:nvSpPr>
        <p:spPr>
          <a:xfrm>
            <a:off x="1934095" y="2296923"/>
            <a:ext cx="2362200" cy="1323439"/>
          </a:xfrm>
          <a:prstGeom prst="rect">
            <a:avLst/>
          </a:prstGeom>
          <a:ln>
            <a:solidFill>
              <a:schemeClr val="accent6">
                <a:lumMod val="75000"/>
              </a:schemeClr>
            </a:solidFill>
          </a:ln>
        </p:spPr>
        <p:style>
          <a:lnRef idx="2">
            <a:schemeClr val="accent2"/>
          </a:lnRef>
          <a:fillRef idx="1">
            <a:schemeClr val="lt1"/>
          </a:fillRef>
          <a:effectRef idx="0">
            <a:schemeClr val="accent2"/>
          </a:effectRef>
          <a:fontRef idx="minor">
            <a:schemeClr val="dk1"/>
          </a:fontRef>
        </p:style>
        <p:txBody>
          <a:bodyPr>
            <a:spAutoFit/>
          </a:bodyPr>
          <a:lstStyle/>
          <a:p>
            <a:pPr algn="ctr" fontAlgn="base">
              <a:spcBef>
                <a:spcPct val="0"/>
              </a:spcBef>
              <a:spcAft>
                <a:spcPct val="0"/>
              </a:spcAft>
              <a:defRPr/>
            </a:pPr>
            <a:r>
              <a:rPr lang="en-US" sz="1600" b="1" dirty="0" smtClean="0">
                <a:solidFill>
                  <a:prstClr val="black"/>
                </a:solidFill>
              </a:rPr>
              <a:t>Frequent meetings to build trusting and productive professional relationships with current and new colleagues</a:t>
            </a:r>
            <a:endParaRPr lang="en-US" sz="1600" b="1" dirty="0">
              <a:solidFill>
                <a:prstClr val="black"/>
              </a:solidFill>
            </a:endParaRPr>
          </a:p>
        </p:txBody>
      </p:sp>
    </p:spTree>
    <p:extLst>
      <p:ext uri="{BB962C8B-B14F-4D97-AF65-F5344CB8AC3E}">
        <p14:creationId xmlns:p14="http://schemas.microsoft.com/office/powerpoint/2010/main" val="260822068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L="0" marR="0">
              <a:spcBef>
                <a:spcPts val="0"/>
              </a:spcBef>
              <a:spcAft>
                <a:spcPts val="0"/>
              </a:spcAft>
            </a:pPr>
            <a:r>
              <a:rPr lang="en-US" sz="3200" b="1" i="1" dirty="0" smtClean="0">
                <a:ea typeface="MS Mincho"/>
                <a:cs typeface="Calibri"/>
              </a:rPr>
              <a:t/>
            </a:r>
            <a:br>
              <a:rPr lang="en-US" sz="3200" b="1" i="1" dirty="0" smtClean="0">
                <a:ea typeface="MS Mincho"/>
                <a:cs typeface="Calibri"/>
              </a:rPr>
            </a:br>
            <a:r>
              <a:rPr lang="en-US" sz="3600" b="1" i="1" dirty="0" smtClean="0">
                <a:ea typeface="MS Mincho"/>
                <a:cs typeface="Calibri"/>
              </a:rPr>
              <a:t>Why </a:t>
            </a:r>
            <a:r>
              <a:rPr lang="en-US" sz="3600" b="1" i="1" dirty="0">
                <a:ea typeface="MS Mincho"/>
                <a:cs typeface="Calibri"/>
              </a:rPr>
              <a:t>should I participate in </a:t>
            </a:r>
            <a:r>
              <a:rPr lang="en-US" sz="3600" b="1" i="1" dirty="0" smtClean="0">
                <a:ea typeface="MS Mincho"/>
                <a:cs typeface="Calibri"/>
              </a:rPr>
              <a:t/>
            </a:r>
            <a:br>
              <a:rPr lang="en-US" sz="3600" b="1" i="1" dirty="0" smtClean="0">
                <a:ea typeface="MS Mincho"/>
                <a:cs typeface="Calibri"/>
              </a:rPr>
            </a:br>
            <a:r>
              <a:rPr lang="en-US" sz="3600" b="1" i="1" dirty="0" smtClean="0">
                <a:ea typeface="MS Mincho"/>
                <a:cs typeface="Calibri"/>
              </a:rPr>
              <a:t>a </a:t>
            </a:r>
            <a:r>
              <a:rPr lang="en-US" sz="3600" b="1" i="1" dirty="0">
                <a:ea typeface="MS Mincho"/>
                <a:cs typeface="Calibri"/>
              </a:rPr>
              <a:t>Learning Circle?</a:t>
            </a:r>
            <a:r>
              <a:rPr lang="en-US" sz="3600" dirty="0">
                <a:latin typeface="Cambria"/>
                <a:ea typeface="MS Mincho"/>
                <a:cs typeface="Times New Roman"/>
              </a:rPr>
              <a:t/>
            </a:r>
            <a:br>
              <a:rPr lang="en-US" sz="3600" dirty="0">
                <a:latin typeface="Cambria"/>
                <a:ea typeface="MS Mincho"/>
                <a:cs typeface="Times New Roman"/>
              </a:rPr>
            </a:br>
            <a:endParaRPr lang="en-US" sz="3600" dirty="0"/>
          </a:p>
        </p:txBody>
      </p:sp>
      <p:sp>
        <p:nvSpPr>
          <p:cNvPr id="3" name="Content Placeholder 2"/>
          <p:cNvSpPr>
            <a:spLocks noGrp="1"/>
          </p:cNvSpPr>
          <p:nvPr>
            <p:ph idx="1"/>
          </p:nvPr>
        </p:nvSpPr>
        <p:spPr/>
        <p:txBody>
          <a:bodyPr/>
          <a:lstStyle/>
          <a:p>
            <a:endParaRPr lang="en-US" sz="2800" dirty="0" smtClean="0"/>
          </a:p>
          <a:p>
            <a:r>
              <a:rPr lang="en-US" sz="2800" dirty="0" smtClean="0"/>
              <a:t>to continuously reflect and learn with colleagues</a:t>
            </a:r>
          </a:p>
          <a:p>
            <a:r>
              <a:rPr lang="en-US" sz="2800" dirty="0"/>
              <a:t>t</a:t>
            </a:r>
            <a:r>
              <a:rPr lang="en-US" sz="2800" dirty="0" smtClean="0"/>
              <a:t>o apply theory to my practice</a:t>
            </a:r>
          </a:p>
          <a:p>
            <a:r>
              <a:rPr lang="en-US" sz="2800" dirty="0"/>
              <a:t>t</a:t>
            </a:r>
            <a:r>
              <a:rPr lang="en-US" sz="2800" dirty="0" smtClean="0"/>
              <a:t>o receive support that sustains my professional development</a:t>
            </a:r>
          </a:p>
          <a:p>
            <a:r>
              <a:rPr lang="en-US" sz="2800" dirty="0"/>
              <a:t>t</a:t>
            </a:r>
            <a:r>
              <a:rPr lang="en-US" sz="2800" dirty="0" smtClean="0"/>
              <a:t>o build trusting professional relationships with current and new colleagues</a:t>
            </a:r>
          </a:p>
          <a:p>
            <a:r>
              <a:rPr lang="en-US" sz="2800" dirty="0"/>
              <a:t>t</a:t>
            </a:r>
            <a:r>
              <a:rPr lang="en-US" sz="2800" dirty="0" smtClean="0"/>
              <a:t>o discover and develop new content and teaching techniques</a:t>
            </a:r>
          </a:p>
          <a:p>
            <a:endParaRPr lang="en-US" dirty="0"/>
          </a:p>
        </p:txBody>
      </p:sp>
    </p:spTree>
    <p:extLst>
      <p:ext uri="{BB962C8B-B14F-4D97-AF65-F5344CB8AC3E}">
        <p14:creationId xmlns:p14="http://schemas.microsoft.com/office/powerpoint/2010/main" val="427319564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L="0" marR="0">
              <a:spcBef>
                <a:spcPts val="0"/>
              </a:spcBef>
              <a:spcAft>
                <a:spcPts val="0"/>
              </a:spcAft>
            </a:pPr>
            <a:r>
              <a:rPr lang="en-US" b="1" i="1" dirty="0" smtClean="0">
                <a:ea typeface="MS Mincho"/>
                <a:cs typeface="Calibri"/>
              </a:rPr>
              <a:t/>
            </a:r>
            <a:br>
              <a:rPr lang="en-US" b="1" i="1" dirty="0" smtClean="0">
                <a:ea typeface="MS Mincho"/>
                <a:cs typeface="Calibri"/>
              </a:rPr>
            </a:br>
            <a:r>
              <a:rPr lang="en-US" sz="3600" b="1" i="1" dirty="0" smtClean="0">
                <a:ea typeface="MS Mincho"/>
                <a:cs typeface="Calibri"/>
              </a:rPr>
              <a:t>Where </a:t>
            </a:r>
            <a:r>
              <a:rPr lang="en-US" sz="3600" b="1" i="1" dirty="0">
                <a:ea typeface="MS Mincho"/>
                <a:cs typeface="Calibri"/>
              </a:rPr>
              <a:t>will LCs take place?</a:t>
            </a:r>
            <a:r>
              <a:rPr lang="en-US" sz="3600" dirty="0">
                <a:latin typeface="Cambria"/>
                <a:ea typeface="MS Mincho"/>
                <a:cs typeface="Times New Roman"/>
              </a:rPr>
              <a:t/>
            </a:r>
            <a:br>
              <a:rPr lang="en-US" sz="3600" dirty="0">
                <a:latin typeface="Cambria"/>
                <a:ea typeface="MS Mincho"/>
                <a:cs typeface="Times New Roman"/>
              </a:rPr>
            </a:br>
            <a:endParaRPr lang="en-US" sz="3600" dirty="0"/>
          </a:p>
        </p:txBody>
      </p:sp>
      <p:pic>
        <p:nvPicPr>
          <p:cNvPr id="3075" name="Picture 3"/>
          <p:cNvPicPr>
            <a:picLocks noGrp="1" noChangeAspect="1" noChangeArrowheads="1"/>
          </p:cNvPicPr>
          <p:nvPr>
            <p:ph idx="1"/>
          </p:nvPr>
        </p:nvPicPr>
        <p:blipFill>
          <a:blip r:embed="rId3">
            <a:extLst>
              <a:ext uri="{28A0092B-C50C-407E-A947-70E740481C1C}">
                <a14:useLocalDpi xmlns:a14="http://schemas.microsoft.com/office/drawing/2010/main" val="0"/>
              </a:ext>
            </a:extLst>
          </a:blip>
          <a:srcRect/>
          <a:stretch>
            <a:fillRect/>
          </a:stretch>
        </p:blipFill>
        <p:spPr bwMode="auto">
          <a:xfrm>
            <a:off x="990600" y="1524000"/>
            <a:ext cx="6553199" cy="471090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80164214"/>
      </p:ext>
    </p:extLst>
  </p:cSld>
  <p:clrMapOvr>
    <a:masterClrMapping/>
  </p:clrMapOvr>
  <p:timing>
    <p:tnLst>
      <p:par>
        <p:cTn id="1" dur="indefinite" restart="never" nodeType="tmRoot"/>
      </p:par>
    </p:tnLst>
  </p:timing>
</p:sld>
</file>

<file path=ppt/theme/theme1.xml><?xml version="1.0" encoding="utf-8"?>
<a:theme xmlns:a="http://schemas.openxmlformats.org/drawingml/2006/main" name="1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1116</TotalTime>
  <Words>1149</Words>
  <Application>Microsoft Office PowerPoint</Application>
  <PresentationFormat>On-screen Show (4:3)</PresentationFormat>
  <Paragraphs>211</Paragraphs>
  <Slides>25</Slides>
  <Notes>12</Notes>
  <HiddenSlides>0</HiddenSlides>
  <MMClips>0</MMClips>
  <ScaleCrop>false</ScaleCrop>
  <HeadingPairs>
    <vt:vector size="4" baseType="variant">
      <vt:variant>
        <vt:lpstr>Theme</vt:lpstr>
      </vt:variant>
      <vt:variant>
        <vt:i4>2</vt:i4>
      </vt:variant>
      <vt:variant>
        <vt:lpstr>Slide Titles</vt:lpstr>
      </vt:variant>
      <vt:variant>
        <vt:i4>25</vt:i4>
      </vt:variant>
    </vt:vector>
  </HeadingPairs>
  <TitlesOfParts>
    <vt:vector size="27" baseType="lpstr">
      <vt:lpstr>1_Office Theme</vt:lpstr>
      <vt:lpstr>Office Theme</vt:lpstr>
      <vt:lpstr>LEADERSHIP &amp; TEACHER DEVELOPMENT</vt:lpstr>
      <vt:lpstr>OVERALL WORKSHOP OBJECTIVES</vt:lpstr>
      <vt:lpstr>OBJECTIVES – Day 1</vt:lpstr>
      <vt:lpstr> AGENDA – Day 1 </vt:lpstr>
      <vt:lpstr>OUR ASSUMPTIONS</vt:lpstr>
      <vt:lpstr>What is a Learning Circle?</vt:lpstr>
      <vt:lpstr>PowerPoint Presentation</vt:lpstr>
      <vt:lpstr> Why should I participate in  a Learning Circle? </vt:lpstr>
      <vt:lpstr> Where will LCs take place? </vt:lpstr>
      <vt:lpstr> Who will participate in LCs? </vt:lpstr>
      <vt:lpstr> What are my responsibilities? </vt:lpstr>
      <vt:lpstr>What is this object?</vt:lpstr>
      <vt:lpstr>BREAK – 15 minutes ONLY</vt:lpstr>
      <vt:lpstr>WHAT IS ACTION RESEARCH?</vt:lpstr>
      <vt:lpstr>PowerPoint Presentation</vt:lpstr>
      <vt:lpstr>PowerPoint Presentation</vt:lpstr>
      <vt:lpstr>A COMMON PROBLEM OF PRACTICE</vt:lpstr>
      <vt:lpstr> REVIEW THE EXAMPLE AND RESPOND TO THE FOLLOWING QUESTIONS </vt:lpstr>
      <vt:lpstr>LUNCH BREAK – 45 mins</vt:lpstr>
      <vt:lpstr>PLANNING YOUR AR PROJECT</vt:lpstr>
      <vt:lpstr>PowerPoint Presentation</vt:lpstr>
      <vt:lpstr>PowerPoint Presentation</vt:lpstr>
      <vt:lpstr>WHAT ARE DATA?</vt:lpstr>
      <vt:lpstr>REFLECTION ON LEARNING</vt:lpstr>
      <vt:lpstr>Thank you for your participation.    We meet again on Day 2.</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Gretchen Rossman</dc:creator>
  <cp:lastModifiedBy>Gretchen B. Rossman</cp:lastModifiedBy>
  <cp:revision>64</cp:revision>
  <dcterms:created xsi:type="dcterms:W3CDTF">2013-01-03T15:47:37Z</dcterms:created>
  <dcterms:modified xsi:type="dcterms:W3CDTF">2013-01-15T13:34:33Z</dcterms:modified>
</cp:coreProperties>
</file>

<file path=docProps/thumbnail.jpeg>
</file>