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theme/themeOverride5.xml" ContentType="application/vnd.openxmlformats-officedocument.themeOverrid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xls" ContentType="application/vnd.ms-exce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7.xml" ContentType="application/vnd.openxmlformats-officedocument.drawingml.chart+xml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theme/themeOverride8.xml" ContentType="application/vnd.openxmlformats-officedocument.themeOverr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Override6.xml" ContentType="application/vnd.openxmlformats-officedocument.themeOverrid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theme/themeOverride4.xml" ContentType="application/vnd.openxmlformats-officedocument.themeOverride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charts/chart6.xml" ContentType="application/vnd.openxmlformats-officedocument.drawingml.chart+xml"/>
  <Override PartName="/ppt/diagrams/layout2.xml" ContentType="application/vnd.openxmlformats-officedocument.drawingml.diagramLayout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charts/chart2.xml" ContentType="application/vnd.openxmlformats-officedocument.drawingml.chart+xml"/>
  <Override PartName="/ppt/theme/themeOverride9.xml" ContentType="application/vnd.openxmlformats-officedocument.themeOverr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Override7.xml" ContentType="application/vnd.openxmlformats-officedocument.themeOverr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257" r:id="rId2"/>
    <p:sldId id="322" r:id="rId3"/>
    <p:sldId id="366" r:id="rId4"/>
    <p:sldId id="371" r:id="rId5"/>
    <p:sldId id="382" r:id="rId6"/>
    <p:sldId id="383" r:id="rId7"/>
    <p:sldId id="405" r:id="rId8"/>
    <p:sldId id="380" r:id="rId9"/>
    <p:sldId id="385" r:id="rId10"/>
    <p:sldId id="388" r:id="rId11"/>
    <p:sldId id="390" r:id="rId12"/>
    <p:sldId id="372" r:id="rId13"/>
    <p:sldId id="381" r:id="rId14"/>
    <p:sldId id="386" r:id="rId15"/>
    <p:sldId id="391" r:id="rId16"/>
    <p:sldId id="416" r:id="rId17"/>
    <p:sldId id="379" r:id="rId18"/>
    <p:sldId id="384" r:id="rId19"/>
    <p:sldId id="415" r:id="rId20"/>
    <p:sldId id="426" r:id="rId21"/>
    <p:sldId id="408" r:id="rId22"/>
    <p:sldId id="355" r:id="rId23"/>
    <p:sldId id="412" r:id="rId24"/>
    <p:sldId id="341" r:id="rId25"/>
    <p:sldId id="425" r:id="rId26"/>
    <p:sldId id="421" r:id="rId27"/>
    <p:sldId id="411" r:id="rId28"/>
    <p:sldId id="420" r:id="rId29"/>
    <p:sldId id="413" r:id="rId30"/>
    <p:sldId id="354" r:id="rId31"/>
    <p:sldId id="423" r:id="rId32"/>
    <p:sldId id="434" r:id="rId33"/>
    <p:sldId id="435" r:id="rId34"/>
    <p:sldId id="436" r:id="rId35"/>
    <p:sldId id="418" r:id="rId36"/>
    <p:sldId id="424" r:id="rId37"/>
    <p:sldId id="430" r:id="rId38"/>
    <p:sldId id="433" r:id="rId39"/>
    <p:sldId id="427" r:id="rId40"/>
    <p:sldId id="428" r:id="rId41"/>
    <p:sldId id="365" r:id="rId42"/>
  </p:sldIdLst>
  <p:sldSz cx="9144000" cy="6858000" type="screen4x3"/>
  <p:notesSz cx="68580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99"/>
    <a:srgbClr val="CC0000"/>
    <a:srgbClr val="009900"/>
    <a:srgbClr val="006600"/>
    <a:srgbClr val="A5002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2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808"/>
    </p:cViewPr>
  </p:sorterViewPr>
  <p:notesViewPr>
    <p:cSldViewPr>
      <p:cViewPr varScale="1">
        <p:scale>
          <a:sx n="52" d="100"/>
          <a:sy n="52" d="100"/>
        </p:scale>
        <p:origin x="-2844" y="-84"/>
      </p:cViewPr>
      <p:guideLst>
        <p:guide orient="horz" pos="2928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\\xhomea\home\asmith\Projects\Deployment%20Strategy%20Memo\R&amp;D\Copy%20of%20International%20RD%20Project%20Database%20(aps)%20(2).xls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U:\Projects\NREL%20Project%20Database\NREL%20Offshore%20Wind%20Project%20Database%20Q32011%20aps.xlsx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U:\Projects\NREL%20Project%20Database\NREL%20Offshore%20Wind%20Project%20Database%20Q32011%20aps.xlsx" TargetMode="External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U:\Projects\NREL%20Project%20Database\NREL%20Offshore%20Wind%20Project%20Database%20Q32011%20aps.xlsx" TargetMode="External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file:///U:\Projects\NREL%20Project%20Database\NREL%20Offshore%20Wind%20Project%20Database%20Q32011%20aps.xlsx" TargetMode="External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oleObject" Target="file:///U:\Projects\NREL%20Project%20Database\NREL%20Offshore%20Wind%20Project%20Database%20Q32011%20aps.xlsx" TargetMode="External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oleObject" Target="file:///U:\Projects\NREL%20Project%20Database\NREL%20Offshore%20Wind%20Project%20Database%20Q32011%20aps.xlsx" TargetMode="External"/><Relationship Id="rId1" Type="http://schemas.openxmlformats.org/officeDocument/2006/relationships/themeOverride" Target="../theme/themeOverride7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oleObject" Target="file:///U:\Projects\NREL%20Project%20Database\NREL%20Offshore%20Wind%20Project%20Database%20Q32011%20aps.xlsx" TargetMode="External"/><Relationship Id="rId1" Type="http://schemas.openxmlformats.org/officeDocument/2006/relationships/themeOverride" Target="../theme/themeOverride8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oleObject" Target="file:///U:\Projects\NREL%20Project%20Database\NREL%20Offshore%20Wind%20Project%20Database%20Q32011%20aps.xlsx" TargetMode="External"/><Relationship Id="rId1" Type="http://schemas.openxmlformats.org/officeDocument/2006/relationships/themeOverride" Target="../theme/themeOverrid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8.6060258092738401E-2"/>
          <c:y val="2.6577474577045394E-2"/>
          <c:w val="0.89866196412948385"/>
          <c:h val="0.73595699164999984"/>
        </c:manualLayout>
      </c:layout>
      <c:barChart>
        <c:barDir val="col"/>
        <c:grouping val="stacked"/>
        <c:ser>
          <c:idx val="0"/>
          <c:order val="0"/>
          <c:cat>
            <c:strRef>
              <c:f>Sheet2!$B$28:$B$46</c:f>
              <c:strCache>
                <c:ptCount val="19"/>
                <c:pt idx="0">
                  <c:v>Portugal</c:v>
                </c:pt>
                <c:pt idx="1">
                  <c:v>Malta</c:v>
                </c:pt>
                <c:pt idx="2">
                  <c:v>Latvia</c:v>
                </c:pt>
                <c:pt idx="3">
                  <c:v>Sweden</c:v>
                </c:pt>
                <c:pt idx="4">
                  <c:v>Estonia</c:v>
                </c:pt>
                <c:pt idx="5">
                  <c:v>Greece</c:v>
                </c:pt>
                <c:pt idx="6">
                  <c:v>Poland</c:v>
                </c:pt>
                <c:pt idx="7">
                  <c:v>Ireland</c:v>
                </c:pt>
                <c:pt idx="8">
                  <c:v>Italy</c:v>
                </c:pt>
                <c:pt idx="9">
                  <c:v>Denmark</c:v>
                </c:pt>
                <c:pt idx="10">
                  <c:v>Spain</c:v>
                </c:pt>
                <c:pt idx="11">
                  <c:v>Netherlands</c:v>
                </c:pt>
                <c:pt idx="12">
                  <c:v>France</c:v>
                </c:pt>
                <c:pt idx="13">
                  <c:v>Germany</c:v>
                </c:pt>
                <c:pt idx="14">
                  <c:v>United Kingdom</c:v>
                </c:pt>
                <c:pt idx="15">
                  <c:v>Europe Total</c:v>
                </c:pt>
                <c:pt idx="16">
                  <c:v>United States</c:v>
                </c:pt>
                <c:pt idx="17">
                  <c:v>China</c:v>
                </c:pt>
                <c:pt idx="18">
                  <c:v>Total</c:v>
                </c:pt>
              </c:strCache>
            </c:strRef>
          </c:cat>
          <c:val>
            <c:numRef>
              <c:f>Sheet2!$C$28:$C$46</c:f>
              <c:numCache>
                <c:formatCode>General</c:formatCode>
                <c:ptCount val="19"/>
                <c:pt idx="14">
                  <c:v>0</c:v>
                </c:pt>
                <c:pt idx="15">
                  <c:v>0</c:v>
                </c:pt>
                <c:pt idx="17">
                  <c:v>0</c:v>
                </c:pt>
              </c:numCache>
            </c:numRef>
          </c:val>
        </c:ser>
        <c:ser>
          <c:idx val="1"/>
          <c:order val="1"/>
          <c:spPr>
            <a:noFill/>
          </c:spPr>
          <c:cat>
            <c:strRef>
              <c:f>Sheet2!$B$28:$B$46</c:f>
              <c:strCache>
                <c:ptCount val="19"/>
                <c:pt idx="0">
                  <c:v>Portugal</c:v>
                </c:pt>
                <c:pt idx="1">
                  <c:v>Malta</c:v>
                </c:pt>
                <c:pt idx="2">
                  <c:v>Latvia</c:v>
                </c:pt>
                <c:pt idx="3">
                  <c:v>Sweden</c:v>
                </c:pt>
                <c:pt idx="4">
                  <c:v>Estonia</c:v>
                </c:pt>
                <c:pt idx="5">
                  <c:v>Greece</c:v>
                </c:pt>
                <c:pt idx="6">
                  <c:v>Poland</c:v>
                </c:pt>
                <c:pt idx="7">
                  <c:v>Ireland</c:v>
                </c:pt>
                <c:pt idx="8">
                  <c:v>Italy</c:v>
                </c:pt>
                <c:pt idx="9">
                  <c:v>Denmark</c:v>
                </c:pt>
                <c:pt idx="10">
                  <c:v>Spain</c:v>
                </c:pt>
                <c:pt idx="11">
                  <c:v>Netherlands</c:v>
                </c:pt>
                <c:pt idx="12">
                  <c:v>France</c:v>
                </c:pt>
                <c:pt idx="13">
                  <c:v>Germany</c:v>
                </c:pt>
                <c:pt idx="14">
                  <c:v>United Kingdom</c:v>
                </c:pt>
                <c:pt idx="15">
                  <c:v>Europe Total</c:v>
                </c:pt>
                <c:pt idx="16">
                  <c:v>United States</c:v>
                </c:pt>
                <c:pt idx="17">
                  <c:v>China</c:v>
                </c:pt>
                <c:pt idx="18">
                  <c:v>Total</c:v>
                </c:pt>
              </c:strCache>
            </c:strRef>
          </c:cat>
          <c:val>
            <c:numRef>
              <c:f>Sheet2!$D$28:$D$46</c:f>
              <c:numCache>
                <c:formatCode>General</c:formatCode>
                <c:ptCount val="19"/>
                <c:pt idx="0">
                  <c:v>0</c:v>
                </c:pt>
                <c:pt idx="1">
                  <c:v>5.0999999999994911E-2</c:v>
                </c:pt>
                <c:pt idx="2">
                  <c:v>0.14599999999999533</c:v>
                </c:pt>
                <c:pt idx="3">
                  <c:v>0.32599999999999607</c:v>
                </c:pt>
                <c:pt idx="4">
                  <c:v>0.5079999999999949</c:v>
                </c:pt>
                <c:pt idx="5">
                  <c:v>0.75799999999999601</c:v>
                </c:pt>
                <c:pt idx="6">
                  <c:v>1.0579999999999916</c:v>
                </c:pt>
                <c:pt idx="7">
                  <c:v>1.5579999999999916</c:v>
                </c:pt>
                <c:pt idx="8">
                  <c:v>2.1129999999999947</c:v>
                </c:pt>
                <c:pt idx="9">
                  <c:v>2.7929999999999953</c:v>
                </c:pt>
                <c:pt idx="10">
                  <c:v>4.1319999999999952</c:v>
                </c:pt>
                <c:pt idx="11">
                  <c:v>7.1319999999999952</c:v>
                </c:pt>
                <c:pt idx="12">
                  <c:v>12.310000000000002</c:v>
                </c:pt>
                <c:pt idx="13">
                  <c:v>18.309999999999992</c:v>
                </c:pt>
                <c:pt idx="14">
                  <c:v>28.309999999999992</c:v>
                </c:pt>
                <c:pt idx="15">
                  <c:v>0</c:v>
                </c:pt>
                <c:pt idx="16">
                  <c:v>46.31</c:v>
                </c:pt>
                <c:pt idx="17">
                  <c:v>56.31</c:v>
                </c:pt>
              </c:numCache>
            </c:numRef>
          </c:val>
        </c:ser>
        <c:ser>
          <c:idx val="2"/>
          <c:order val="2"/>
          <c:spPr>
            <a:solidFill>
              <a:srgbClr val="B3FFD5"/>
            </a:solidFill>
            <a:ln>
              <a:solidFill>
                <a:sysClr val="windowText" lastClr="000000"/>
              </a:solidFill>
            </a:ln>
          </c:spPr>
          <c:dPt>
            <c:idx val="15"/>
            <c:spPr>
              <a:solidFill>
                <a:srgbClr val="007A37"/>
              </a:solidFill>
              <a:ln>
                <a:solidFill>
                  <a:sysClr val="windowText" lastClr="000000"/>
                </a:solidFill>
              </a:ln>
            </c:spPr>
          </c:dPt>
          <c:dPt>
            <c:idx val="16"/>
            <c:spPr>
              <a:solidFill>
                <a:srgbClr val="0070C0"/>
              </a:solidFill>
              <a:ln>
                <a:solidFill>
                  <a:sysClr val="windowText" lastClr="000000"/>
                </a:solidFill>
              </a:ln>
            </c:spPr>
          </c:dPt>
          <c:dPt>
            <c:idx val="17"/>
            <c:spPr>
              <a:solidFill>
                <a:srgbClr val="FFFF00"/>
              </a:solidFill>
              <a:ln>
                <a:solidFill>
                  <a:sysClr val="windowText" lastClr="000000"/>
                </a:solidFill>
              </a:ln>
            </c:spPr>
          </c:dPt>
          <c:dPt>
            <c:idx val="18"/>
            <c:spPr>
              <a:solidFill>
                <a:srgbClr val="002060"/>
              </a:solidFill>
              <a:ln>
                <a:solidFill>
                  <a:sysClr val="windowText" lastClr="000000"/>
                </a:solidFill>
              </a:ln>
            </c:spPr>
          </c:dPt>
          <c:dLbls>
            <c:dLbl>
              <c:idx val="10"/>
              <c:layout>
                <c:manualLayout>
                  <c:x val="-1.3888888888888941E-3"/>
                  <c:y val="-2.5261734477909085E-2"/>
                </c:manualLayout>
              </c:layout>
              <c:dLblPos val="ctr"/>
              <c:showVal val="1"/>
            </c:dLbl>
            <c:dLbl>
              <c:idx val="11"/>
              <c:layout>
                <c:manualLayout>
                  <c:x val="-1.3888888888888941E-3"/>
                  <c:y val="-3.2356271652023892E-2"/>
                </c:manualLayout>
              </c:layout>
              <c:dLblPos val="ctr"/>
              <c:showVal val="1"/>
            </c:dLbl>
            <c:dLbl>
              <c:idx val="12"/>
              <c:layout>
                <c:manualLayout>
                  <c:x val="0"/>
                  <c:y val="-3.3649598834256653E-2"/>
                </c:manualLayout>
              </c:layout>
              <c:dLblPos val="ctr"/>
              <c:showVal val="1"/>
            </c:dLbl>
            <c:dLbl>
              <c:idx val="13"/>
              <c:layout>
                <c:manualLayout>
                  <c:x val="0"/>
                  <c:y val="-5.1302657407868241E-2"/>
                </c:manualLayout>
              </c:layout>
              <c:dLblPos val="ctr"/>
              <c:showVal val="1"/>
            </c:dLbl>
            <c:dLbl>
              <c:idx val="14"/>
              <c:layout>
                <c:manualLayout>
                  <c:x val="-1.3888888888888941E-3"/>
                  <c:y val="-8.0139761516376501E-2"/>
                </c:manualLayout>
              </c:layout>
              <c:dLblPos val="ctr"/>
              <c:showVal val="1"/>
            </c:dLbl>
            <c:dLbl>
              <c:idx val="15"/>
              <c:layout>
                <c:manualLayout>
                  <c:x val="-1.3889982502186208E-3"/>
                  <c:y val="-0.18532171280190171"/>
                </c:manualLayout>
              </c:layout>
              <c:dLblPos val="ctr"/>
              <c:showVal val="1"/>
            </c:dLbl>
            <c:dLbl>
              <c:idx val="16"/>
              <c:layout>
                <c:manualLayout>
                  <c:x val="-1.3888888888888941E-3"/>
                  <c:y val="-4.6989868852175085E-2"/>
                </c:manualLayout>
              </c:layout>
              <c:dLblPos val="ctr"/>
              <c:showVal val="1"/>
            </c:dLbl>
            <c:dLbl>
              <c:idx val="17"/>
              <c:layout>
                <c:manualLayout>
                  <c:x val="0"/>
                  <c:y val="-0.12447352992065008"/>
                </c:manualLayout>
              </c:layout>
              <c:dLblPos val="ctr"/>
              <c:showVal val="1"/>
            </c:dLbl>
            <c:dLbl>
              <c:idx val="18"/>
              <c:layout>
                <c:manualLayout>
                  <c:x val="0"/>
                  <c:y val="-0.33166311823781575"/>
                </c:manualLayout>
              </c:layout>
              <c:dLblPos val="ctr"/>
              <c:showVal val="1"/>
            </c:dLbl>
            <c:numFmt formatCode="#,##0.0" sourceLinked="0"/>
            <c:txPr>
              <a:bodyPr/>
              <a:lstStyle/>
              <a:p>
                <a:pPr>
                  <a:defRPr sz="1200" b="1"/>
                </a:pPr>
                <a:endParaRPr lang="en-US"/>
              </a:p>
            </c:txPr>
            <c:dLblPos val="inBase"/>
            <c:showVal val="1"/>
          </c:dLbls>
          <c:cat>
            <c:strRef>
              <c:f>Sheet2!$B$28:$B$46</c:f>
              <c:strCache>
                <c:ptCount val="19"/>
                <c:pt idx="0">
                  <c:v>Portugal</c:v>
                </c:pt>
                <c:pt idx="1">
                  <c:v>Malta</c:v>
                </c:pt>
                <c:pt idx="2">
                  <c:v>Latvia</c:v>
                </c:pt>
                <c:pt idx="3">
                  <c:v>Sweden</c:v>
                </c:pt>
                <c:pt idx="4">
                  <c:v>Estonia</c:v>
                </c:pt>
                <c:pt idx="5">
                  <c:v>Greece</c:v>
                </c:pt>
                <c:pt idx="6">
                  <c:v>Poland</c:v>
                </c:pt>
                <c:pt idx="7">
                  <c:v>Ireland</c:v>
                </c:pt>
                <c:pt idx="8">
                  <c:v>Italy</c:v>
                </c:pt>
                <c:pt idx="9">
                  <c:v>Denmark</c:v>
                </c:pt>
                <c:pt idx="10">
                  <c:v>Spain</c:v>
                </c:pt>
                <c:pt idx="11">
                  <c:v>Netherlands</c:v>
                </c:pt>
                <c:pt idx="12">
                  <c:v>France</c:v>
                </c:pt>
                <c:pt idx="13">
                  <c:v>Germany</c:v>
                </c:pt>
                <c:pt idx="14">
                  <c:v>United Kingdom</c:v>
                </c:pt>
                <c:pt idx="15">
                  <c:v>Europe Total</c:v>
                </c:pt>
                <c:pt idx="16">
                  <c:v>United States</c:v>
                </c:pt>
                <c:pt idx="17">
                  <c:v>China</c:v>
                </c:pt>
                <c:pt idx="18">
                  <c:v>Total</c:v>
                </c:pt>
              </c:strCache>
            </c:strRef>
          </c:cat>
          <c:val>
            <c:numRef>
              <c:f>Sheet2!$E$28:$E$46</c:f>
              <c:numCache>
                <c:formatCode>General</c:formatCode>
                <c:ptCount val="19"/>
                <c:pt idx="0">
                  <c:v>5.0999999999994911E-2</c:v>
                </c:pt>
                <c:pt idx="1">
                  <c:v>9.5000000000000043E-2</c:v>
                </c:pt>
                <c:pt idx="2">
                  <c:v>0.18000000000000024</c:v>
                </c:pt>
                <c:pt idx="3">
                  <c:v>0.18200000000000024</c:v>
                </c:pt>
                <c:pt idx="4">
                  <c:v>0.25</c:v>
                </c:pt>
                <c:pt idx="5">
                  <c:v>0.30000000000000032</c:v>
                </c:pt>
                <c:pt idx="6">
                  <c:v>0.5</c:v>
                </c:pt>
                <c:pt idx="7">
                  <c:v>0.5550000000000006</c:v>
                </c:pt>
                <c:pt idx="8">
                  <c:v>0.6800000000000006</c:v>
                </c:pt>
                <c:pt idx="9">
                  <c:v>1.339</c:v>
                </c:pt>
                <c:pt idx="10">
                  <c:v>3</c:v>
                </c:pt>
                <c:pt idx="11">
                  <c:v>5.1779999999999955</c:v>
                </c:pt>
                <c:pt idx="12">
                  <c:v>6</c:v>
                </c:pt>
                <c:pt idx="13">
                  <c:v>10</c:v>
                </c:pt>
                <c:pt idx="14">
                  <c:v>18</c:v>
                </c:pt>
                <c:pt idx="15">
                  <c:v>46.31</c:v>
                </c:pt>
                <c:pt idx="16">
                  <c:v>10</c:v>
                </c:pt>
                <c:pt idx="17">
                  <c:v>30</c:v>
                </c:pt>
                <c:pt idx="18">
                  <c:v>86.31</c:v>
                </c:pt>
              </c:numCache>
            </c:numRef>
          </c:val>
        </c:ser>
        <c:gapWidth val="55"/>
        <c:overlap val="100"/>
        <c:axId val="301253760"/>
        <c:axId val="301255296"/>
      </c:barChart>
      <c:catAx>
        <c:axId val="301253760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301255296"/>
        <c:crosses val="autoZero"/>
        <c:auto val="1"/>
        <c:lblAlgn val="ctr"/>
        <c:lblOffset val="100"/>
      </c:catAx>
      <c:valAx>
        <c:axId val="301255296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en-US" sz="1400"/>
                  <a:t>Capacity (MW)</a:t>
                </a:r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301253760"/>
        <c:crosses val="autoZero"/>
        <c:crossBetween val="between"/>
      </c:valAx>
    </c:plotArea>
    <c:plotVisOnly val="1"/>
  </c:chart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ubbleChart>
        <c:ser>
          <c:idx val="0"/>
          <c:order val="0"/>
          <c:tx>
            <c:strRef>
              <c:f>'Depth-Distance'!$B$3:$D$3</c:f>
              <c:strCache>
                <c:ptCount val="1"/>
                <c:pt idx="0">
                  <c:v>Installed</c:v>
                </c:pt>
              </c:strCache>
            </c:strRef>
          </c:tx>
          <c:spPr>
            <a:solidFill>
              <a:srgbClr val="0079C1"/>
            </a:solidFill>
            <a:ln>
              <a:solidFill>
                <a:prstClr val="white"/>
              </a:solidFill>
            </a:ln>
          </c:spPr>
          <c:xVal>
            <c:numRef>
              <c:f>'Depth-Distance'!$C$5:$C$51</c:f>
              <c:numCache>
                <c:formatCode>General</c:formatCode>
                <c:ptCount val="47"/>
                <c:pt idx="0">
                  <c:v>14</c:v>
                </c:pt>
                <c:pt idx="1">
                  <c:v>8</c:v>
                </c:pt>
                <c:pt idx="2">
                  <c:v>30</c:v>
                </c:pt>
                <c:pt idx="3">
                  <c:v>23</c:v>
                </c:pt>
                <c:pt idx="4">
                  <c:v>9.5</c:v>
                </c:pt>
                <c:pt idx="5">
                  <c:v>7</c:v>
                </c:pt>
                <c:pt idx="6">
                  <c:v>8</c:v>
                </c:pt>
                <c:pt idx="7">
                  <c:v>48.5</c:v>
                </c:pt>
                <c:pt idx="8">
                  <c:v>16</c:v>
                </c:pt>
                <c:pt idx="9">
                  <c:v>9.5</c:v>
                </c:pt>
                <c:pt idx="10">
                  <c:v>23</c:v>
                </c:pt>
                <c:pt idx="11">
                  <c:v>10</c:v>
                </c:pt>
                <c:pt idx="12">
                  <c:v>10</c:v>
                </c:pt>
                <c:pt idx="13">
                  <c:v>5</c:v>
                </c:pt>
                <c:pt idx="14">
                  <c:v>5</c:v>
                </c:pt>
                <c:pt idx="15">
                  <c:v>7</c:v>
                </c:pt>
                <c:pt idx="16">
                  <c:v>5</c:v>
                </c:pt>
                <c:pt idx="17">
                  <c:v>8</c:v>
                </c:pt>
                <c:pt idx="18">
                  <c:v>8.5</c:v>
                </c:pt>
                <c:pt idx="19">
                  <c:v>45</c:v>
                </c:pt>
                <c:pt idx="20">
                  <c:v>6.5</c:v>
                </c:pt>
                <c:pt idx="21">
                  <c:v>2.5</c:v>
                </c:pt>
                <c:pt idx="22">
                  <c:v>16</c:v>
                </c:pt>
                <c:pt idx="23">
                  <c:v>2</c:v>
                </c:pt>
                <c:pt idx="24">
                  <c:v>29</c:v>
                </c:pt>
                <c:pt idx="25">
                  <c:v>4</c:v>
                </c:pt>
                <c:pt idx="26">
                  <c:v>1</c:v>
                </c:pt>
                <c:pt idx="27">
                  <c:v>10</c:v>
                </c:pt>
                <c:pt idx="28">
                  <c:v>3.5</c:v>
                </c:pt>
                <c:pt idx="29">
                  <c:v>1</c:v>
                </c:pt>
                <c:pt idx="30">
                  <c:v>0.1</c:v>
                </c:pt>
                <c:pt idx="31">
                  <c:v>1</c:v>
                </c:pt>
                <c:pt idx="32">
                  <c:v>7</c:v>
                </c:pt>
                <c:pt idx="33">
                  <c:v>25</c:v>
                </c:pt>
                <c:pt idx="34">
                  <c:v>4</c:v>
                </c:pt>
                <c:pt idx="35">
                  <c:v>0.1</c:v>
                </c:pt>
                <c:pt idx="36">
                  <c:v>1</c:v>
                </c:pt>
                <c:pt idx="37">
                  <c:v>6</c:v>
                </c:pt>
                <c:pt idx="38">
                  <c:v>2.5</c:v>
                </c:pt>
                <c:pt idx="39">
                  <c:v>1</c:v>
                </c:pt>
                <c:pt idx="40">
                  <c:v>1</c:v>
                </c:pt>
                <c:pt idx="41">
                  <c:v>3</c:v>
                </c:pt>
                <c:pt idx="42">
                  <c:v>1</c:v>
                </c:pt>
                <c:pt idx="43">
                  <c:v>12</c:v>
                </c:pt>
                <c:pt idx="44">
                  <c:v>2</c:v>
                </c:pt>
                <c:pt idx="45">
                  <c:v>1</c:v>
                </c:pt>
                <c:pt idx="46">
                  <c:v>3</c:v>
                </c:pt>
              </c:numCache>
            </c:numRef>
          </c:xVal>
          <c:yVal>
            <c:numRef>
              <c:f>'Depth-Distance'!$D$5:$D$51</c:f>
              <c:numCache>
                <c:formatCode>General</c:formatCode>
                <c:ptCount val="47"/>
                <c:pt idx="0">
                  <c:v>23</c:v>
                </c:pt>
                <c:pt idx="1">
                  <c:v>22.5</c:v>
                </c:pt>
                <c:pt idx="2">
                  <c:v>13</c:v>
                </c:pt>
                <c:pt idx="3">
                  <c:v>9</c:v>
                </c:pt>
                <c:pt idx="4">
                  <c:v>5</c:v>
                </c:pt>
                <c:pt idx="5">
                  <c:v>8.5</c:v>
                </c:pt>
                <c:pt idx="6">
                  <c:v>8</c:v>
                </c:pt>
                <c:pt idx="7">
                  <c:v>26</c:v>
                </c:pt>
                <c:pt idx="8">
                  <c:v>10</c:v>
                </c:pt>
                <c:pt idx="9">
                  <c:v>19</c:v>
                </c:pt>
                <c:pt idx="10">
                  <c:v>22</c:v>
                </c:pt>
                <c:pt idx="11">
                  <c:v>6</c:v>
                </c:pt>
                <c:pt idx="12">
                  <c:v>20</c:v>
                </c:pt>
                <c:pt idx="13">
                  <c:v>10</c:v>
                </c:pt>
                <c:pt idx="14">
                  <c:v>10</c:v>
                </c:pt>
                <c:pt idx="15">
                  <c:v>22</c:v>
                </c:pt>
                <c:pt idx="16">
                  <c:v>10</c:v>
                </c:pt>
                <c:pt idx="17">
                  <c:v>9.5</c:v>
                </c:pt>
                <c:pt idx="18">
                  <c:v>5</c:v>
                </c:pt>
                <c:pt idx="19">
                  <c:v>30</c:v>
                </c:pt>
                <c:pt idx="20">
                  <c:v>9</c:v>
                </c:pt>
                <c:pt idx="21">
                  <c:v>6</c:v>
                </c:pt>
                <c:pt idx="22">
                  <c:v>18</c:v>
                </c:pt>
                <c:pt idx="23">
                  <c:v>4</c:v>
                </c:pt>
                <c:pt idx="24">
                  <c:v>20</c:v>
                </c:pt>
                <c:pt idx="25">
                  <c:v>7</c:v>
                </c:pt>
                <c:pt idx="26">
                  <c:v>3</c:v>
                </c:pt>
                <c:pt idx="27" formatCode="0">
                  <c:v>5</c:v>
                </c:pt>
                <c:pt idx="28">
                  <c:v>14.5</c:v>
                </c:pt>
                <c:pt idx="29">
                  <c:v>11</c:v>
                </c:pt>
                <c:pt idx="30">
                  <c:v>2</c:v>
                </c:pt>
                <c:pt idx="31">
                  <c:v>3</c:v>
                </c:pt>
                <c:pt idx="32">
                  <c:v>7</c:v>
                </c:pt>
                <c:pt idx="33">
                  <c:v>45</c:v>
                </c:pt>
                <c:pt idx="34">
                  <c:v>10</c:v>
                </c:pt>
                <c:pt idx="35">
                  <c:v>0.5</c:v>
                </c:pt>
                <c:pt idx="36">
                  <c:v>5</c:v>
                </c:pt>
                <c:pt idx="37">
                  <c:v>3</c:v>
                </c:pt>
                <c:pt idx="38">
                  <c:v>4</c:v>
                </c:pt>
                <c:pt idx="39">
                  <c:v>2</c:v>
                </c:pt>
                <c:pt idx="40">
                  <c:v>6</c:v>
                </c:pt>
                <c:pt idx="41">
                  <c:v>7</c:v>
                </c:pt>
                <c:pt idx="42">
                  <c:v>2</c:v>
                </c:pt>
                <c:pt idx="43">
                  <c:v>220</c:v>
                </c:pt>
                <c:pt idx="44">
                  <c:v>9</c:v>
                </c:pt>
                <c:pt idx="45">
                  <c:v>7.5</c:v>
                </c:pt>
                <c:pt idx="46">
                  <c:v>7</c:v>
                </c:pt>
              </c:numCache>
            </c:numRef>
          </c:yVal>
          <c:bubbleSize>
            <c:numRef>
              <c:f>'Depth-Distance'!$E$5:$E$51</c:f>
              <c:numCache>
                <c:formatCode>General</c:formatCode>
                <c:ptCount val="47"/>
                <c:pt idx="0">
                  <c:v>372.6</c:v>
                </c:pt>
                <c:pt idx="1">
                  <c:v>300</c:v>
                </c:pt>
                <c:pt idx="2">
                  <c:v>209.3</c:v>
                </c:pt>
                <c:pt idx="3">
                  <c:v>207</c:v>
                </c:pt>
                <c:pt idx="4">
                  <c:v>180</c:v>
                </c:pt>
                <c:pt idx="5">
                  <c:v>172.8</c:v>
                </c:pt>
                <c:pt idx="6">
                  <c:v>165.6</c:v>
                </c:pt>
                <c:pt idx="7">
                  <c:v>165</c:v>
                </c:pt>
                <c:pt idx="8">
                  <c:v>160</c:v>
                </c:pt>
                <c:pt idx="9">
                  <c:v>150</c:v>
                </c:pt>
                <c:pt idx="10">
                  <c:v>120</c:v>
                </c:pt>
                <c:pt idx="11">
                  <c:v>110.4</c:v>
                </c:pt>
                <c:pt idx="12">
                  <c:v>108</c:v>
                </c:pt>
                <c:pt idx="13">
                  <c:v>97.2</c:v>
                </c:pt>
                <c:pt idx="14">
                  <c:v>97.2</c:v>
                </c:pt>
                <c:pt idx="15">
                  <c:v>90</c:v>
                </c:pt>
                <c:pt idx="16">
                  <c:v>90</c:v>
                </c:pt>
                <c:pt idx="17">
                  <c:v>90</c:v>
                </c:pt>
                <c:pt idx="18">
                  <c:v>90</c:v>
                </c:pt>
                <c:pt idx="19">
                  <c:v>60</c:v>
                </c:pt>
                <c:pt idx="20">
                  <c:v>60</c:v>
                </c:pt>
                <c:pt idx="21">
                  <c:v>60</c:v>
                </c:pt>
                <c:pt idx="22">
                  <c:v>48.3</c:v>
                </c:pt>
                <c:pt idx="23">
                  <c:v>40</c:v>
                </c:pt>
                <c:pt idx="24">
                  <c:v>30</c:v>
                </c:pt>
                <c:pt idx="25">
                  <c:v>30</c:v>
                </c:pt>
                <c:pt idx="26">
                  <c:v>30</c:v>
                </c:pt>
                <c:pt idx="27">
                  <c:v>25.2</c:v>
                </c:pt>
                <c:pt idx="28">
                  <c:v>23</c:v>
                </c:pt>
                <c:pt idx="29">
                  <c:v>21</c:v>
                </c:pt>
                <c:pt idx="30">
                  <c:v>16.8</c:v>
                </c:pt>
                <c:pt idx="31">
                  <c:v>10.6</c:v>
                </c:pt>
                <c:pt idx="32">
                  <c:v>10.5</c:v>
                </c:pt>
                <c:pt idx="33">
                  <c:v>10</c:v>
                </c:pt>
                <c:pt idx="34">
                  <c:v>10</c:v>
                </c:pt>
                <c:pt idx="35">
                  <c:v>7.2</c:v>
                </c:pt>
                <c:pt idx="36">
                  <c:v>5</c:v>
                </c:pt>
                <c:pt idx="37">
                  <c:v>5</c:v>
                </c:pt>
                <c:pt idx="38">
                  <c:v>4.95</c:v>
                </c:pt>
                <c:pt idx="39">
                  <c:v>4.5</c:v>
                </c:pt>
                <c:pt idx="40">
                  <c:v>4</c:v>
                </c:pt>
                <c:pt idx="41">
                  <c:v>2.75</c:v>
                </c:pt>
                <c:pt idx="42">
                  <c:v>2.5</c:v>
                </c:pt>
                <c:pt idx="43">
                  <c:v>2.2999999999999998</c:v>
                </c:pt>
                <c:pt idx="44">
                  <c:v>2.2999999999999998</c:v>
                </c:pt>
                <c:pt idx="45">
                  <c:v>2</c:v>
                </c:pt>
                <c:pt idx="46">
                  <c:v>3.3000000000000002E-2</c:v>
                </c:pt>
              </c:numCache>
            </c:numRef>
          </c:bubbleSize>
        </c:ser>
        <c:bubbleScale val="40"/>
        <c:axId val="303584000"/>
        <c:axId val="303585920"/>
      </c:bubbleChart>
      <c:valAx>
        <c:axId val="303584000"/>
        <c:scaling>
          <c:orientation val="minMax"/>
          <c:max val="125"/>
          <c:min val="0"/>
        </c:scaling>
        <c:axPos val="b"/>
        <c:title>
          <c:tx>
            <c:rich>
              <a:bodyPr/>
              <a:lstStyle/>
              <a:p>
                <a:pPr>
                  <a:defRPr sz="1200"/>
                </a:pPr>
                <a:r>
                  <a:rPr lang="en-US" sz="1200" dirty="0" smtClean="0"/>
                  <a:t>Distance to Shore</a:t>
                </a:r>
                <a:r>
                  <a:rPr lang="en-US" sz="1200" baseline="0" dirty="0" smtClean="0"/>
                  <a:t> (km)</a:t>
                </a:r>
                <a:endParaRPr lang="en-US" sz="1200" dirty="0"/>
              </a:p>
            </c:rich>
          </c:tx>
          <c:layout>
            <c:manualLayout>
              <c:xMode val="edge"/>
              <c:yMode val="edge"/>
              <c:x val="0.44521860114708017"/>
              <c:y val="0.8435862210631927"/>
            </c:manualLayout>
          </c:layout>
        </c:title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303585920"/>
        <c:crosses val="autoZero"/>
        <c:crossBetween val="midCat"/>
      </c:valAx>
      <c:valAx>
        <c:axId val="303585920"/>
        <c:scaling>
          <c:orientation val="minMax"/>
          <c:max val="60"/>
          <c:min val="-10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en-US" sz="1400" dirty="0" smtClean="0"/>
                  <a:t>Depth (m)</a:t>
                </a:r>
                <a:endParaRPr lang="en-US" sz="1400" dirty="0"/>
              </a:p>
            </c:rich>
          </c:tx>
          <c:layout>
            <c:manualLayout>
              <c:xMode val="edge"/>
              <c:yMode val="edge"/>
              <c:x val="1.2289169975428917E-2"/>
              <c:y val="1.7658136695347441E-2"/>
            </c:manualLayout>
          </c:layout>
        </c:title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303584000"/>
        <c:crosses val="autoZero"/>
        <c:crossBetween val="midCat"/>
        <c:majorUnit val="10"/>
      </c:valAx>
    </c:plotArea>
    <c:plotVisOnly val="1"/>
  </c:chart>
  <c:externalData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9.0313867016622945E-2"/>
          <c:y val="9.8301344329462359E-2"/>
          <c:w val="0.89271082434140181"/>
          <c:h val="0.80339731134107661"/>
        </c:manualLayout>
      </c:layout>
      <c:bubbleChart>
        <c:ser>
          <c:idx val="1"/>
          <c:order val="0"/>
          <c:tx>
            <c:strRef>
              <c:f>'Depth-Distance'!$F$3:$H$3</c:f>
              <c:strCache>
                <c:ptCount val="1"/>
                <c:pt idx="0">
                  <c:v>Under Construction</c:v>
                </c:pt>
              </c:strCache>
            </c:strRef>
          </c:tx>
          <c:spPr>
            <a:solidFill>
              <a:srgbClr val="0959A5">
                <a:lumMod val="20000"/>
                <a:lumOff val="80000"/>
              </a:srgbClr>
            </a:solidFill>
            <a:ln w="9525">
              <a:solidFill>
                <a:prstClr val="white"/>
              </a:solidFill>
            </a:ln>
          </c:spPr>
          <c:xVal>
            <c:numRef>
              <c:f>'Depth-Distance'!$G$5:$G$13</c:f>
              <c:numCache>
                <c:formatCode>General</c:formatCode>
                <c:ptCount val="9"/>
                <c:pt idx="0">
                  <c:v>27.5</c:v>
                </c:pt>
                <c:pt idx="1">
                  <c:v>36</c:v>
                </c:pt>
                <c:pt idx="2">
                  <c:v>101</c:v>
                </c:pt>
                <c:pt idx="3">
                  <c:v>115</c:v>
                </c:pt>
                <c:pt idx="4">
                  <c:v>115</c:v>
                </c:pt>
                <c:pt idx="5">
                  <c:v>23</c:v>
                </c:pt>
                <c:pt idx="6">
                  <c:v>8</c:v>
                </c:pt>
                <c:pt idx="7">
                  <c:v>27</c:v>
                </c:pt>
              </c:numCache>
            </c:numRef>
          </c:xVal>
          <c:yVal>
            <c:numRef>
              <c:f>'Depth-Distance'!$H$5:$H$13</c:f>
              <c:numCache>
                <c:formatCode>General</c:formatCode>
                <c:ptCount val="9"/>
                <c:pt idx="0">
                  <c:v>20</c:v>
                </c:pt>
                <c:pt idx="1">
                  <c:v>20</c:v>
                </c:pt>
                <c:pt idx="2">
                  <c:v>40</c:v>
                </c:pt>
                <c:pt idx="3">
                  <c:v>39</c:v>
                </c:pt>
                <c:pt idx="4">
                  <c:v>39</c:v>
                </c:pt>
                <c:pt idx="5">
                  <c:v>15</c:v>
                </c:pt>
                <c:pt idx="6">
                  <c:v>10</c:v>
                </c:pt>
                <c:pt idx="7">
                  <c:v>18</c:v>
                </c:pt>
              </c:numCache>
            </c:numRef>
          </c:yVal>
          <c:bubbleSize>
            <c:numRef>
              <c:f>'Depth-Distance'!$I$5:$I$13</c:f>
              <c:numCache>
                <c:formatCode>General</c:formatCode>
                <c:ptCount val="9"/>
                <c:pt idx="0">
                  <c:v>630</c:v>
                </c:pt>
                <c:pt idx="1">
                  <c:v>504</c:v>
                </c:pt>
                <c:pt idx="2">
                  <c:v>400</c:v>
                </c:pt>
                <c:pt idx="3">
                  <c:v>400</c:v>
                </c:pt>
                <c:pt idx="4">
                  <c:v>400</c:v>
                </c:pt>
                <c:pt idx="5">
                  <c:v>317</c:v>
                </c:pt>
                <c:pt idx="6">
                  <c:v>270</c:v>
                </c:pt>
                <c:pt idx="7">
                  <c:v>148</c:v>
                </c:pt>
              </c:numCache>
            </c:numRef>
          </c:bubbleSize>
        </c:ser>
        <c:bubbleScale val="300"/>
        <c:axId val="303618304"/>
        <c:axId val="303783936"/>
      </c:bubbleChart>
      <c:valAx>
        <c:axId val="303618304"/>
        <c:scaling>
          <c:orientation val="minMax"/>
          <c:max val="125"/>
          <c:min val="0"/>
        </c:scaling>
        <c:delete val="1"/>
        <c:axPos val="b"/>
        <c:numFmt formatCode="General" sourceLinked="1"/>
        <c:tickLblPos val="none"/>
        <c:crossAx val="303783936"/>
        <c:crosses val="autoZero"/>
        <c:crossBetween val="midCat"/>
      </c:valAx>
      <c:valAx>
        <c:axId val="303783936"/>
        <c:scaling>
          <c:orientation val="minMax"/>
          <c:max val="225"/>
          <c:min val="200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 sz="1200"/>
                </a:pPr>
                <a:r>
                  <a:rPr lang="en-US" sz="1200" dirty="0" smtClean="0"/>
                  <a:t>hi</a:t>
                </a:r>
                <a:endParaRPr lang="en-US" sz="1200" dirty="0"/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303618304"/>
        <c:crosses val="autoZero"/>
        <c:crossBetween val="midCat"/>
        <c:majorUnit val="10"/>
      </c:valAx>
    </c:plotArea>
    <c:plotVisOnly val="1"/>
  </c:chart>
  <c:externalData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lrMapOvr bg1="lt1" tx1="dk1" bg2="lt2" tx2="dk2" accent1="accent1" accent2="accent2" accent3="accent3" accent4="accent4" accent5="accent5" accent6="accent6" hlink="hlink" folHlink="folHlink"/>
  <c:chart>
    <c:plotArea>
      <c:layout/>
      <c:bubbleChart>
        <c:ser>
          <c:idx val="1"/>
          <c:order val="0"/>
          <c:tx>
            <c:strRef>
              <c:f>'Depth-Distance'!$F$3:$H$3</c:f>
              <c:strCache>
                <c:ptCount val="1"/>
                <c:pt idx="0">
                  <c:v>Under Construction</c:v>
                </c:pt>
              </c:strCache>
            </c:strRef>
          </c:tx>
          <c:spPr>
            <a:solidFill>
              <a:srgbClr val="0959A5">
                <a:lumMod val="20000"/>
                <a:lumOff val="80000"/>
              </a:srgbClr>
            </a:solidFill>
            <a:ln w="9525">
              <a:solidFill>
                <a:prstClr val="white"/>
              </a:solidFill>
            </a:ln>
          </c:spPr>
          <c:xVal>
            <c:numRef>
              <c:f>'Depth-Distance'!$G$5:$G$13</c:f>
              <c:numCache>
                <c:formatCode>General</c:formatCode>
                <c:ptCount val="9"/>
                <c:pt idx="0">
                  <c:v>27.5</c:v>
                </c:pt>
                <c:pt idx="1">
                  <c:v>36</c:v>
                </c:pt>
                <c:pt idx="2">
                  <c:v>101</c:v>
                </c:pt>
                <c:pt idx="3">
                  <c:v>115</c:v>
                </c:pt>
                <c:pt idx="4">
                  <c:v>115</c:v>
                </c:pt>
                <c:pt idx="5">
                  <c:v>23</c:v>
                </c:pt>
                <c:pt idx="6">
                  <c:v>8</c:v>
                </c:pt>
                <c:pt idx="7">
                  <c:v>27</c:v>
                </c:pt>
              </c:numCache>
            </c:numRef>
          </c:xVal>
          <c:yVal>
            <c:numRef>
              <c:f>'Depth-Distance'!$H$5:$H$13</c:f>
              <c:numCache>
                <c:formatCode>General</c:formatCode>
                <c:ptCount val="9"/>
                <c:pt idx="0">
                  <c:v>20</c:v>
                </c:pt>
                <c:pt idx="1">
                  <c:v>20</c:v>
                </c:pt>
                <c:pt idx="2">
                  <c:v>40</c:v>
                </c:pt>
                <c:pt idx="3">
                  <c:v>39</c:v>
                </c:pt>
                <c:pt idx="4">
                  <c:v>39</c:v>
                </c:pt>
                <c:pt idx="5">
                  <c:v>15</c:v>
                </c:pt>
                <c:pt idx="6">
                  <c:v>10</c:v>
                </c:pt>
                <c:pt idx="7">
                  <c:v>18</c:v>
                </c:pt>
              </c:numCache>
            </c:numRef>
          </c:yVal>
          <c:bubbleSize>
            <c:numRef>
              <c:f>'Depth-Distance'!$I$5:$I$13</c:f>
              <c:numCache>
                <c:formatCode>General</c:formatCode>
                <c:ptCount val="9"/>
                <c:pt idx="0">
                  <c:v>630</c:v>
                </c:pt>
                <c:pt idx="1">
                  <c:v>504</c:v>
                </c:pt>
                <c:pt idx="2">
                  <c:v>400</c:v>
                </c:pt>
                <c:pt idx="3">
                  <c:v>400</c:v>
                </c:pt>
                <c:pt idx="4">
                  <c:v>400</c:v>
                </c:pt>
                <c:pt idx="5">
                  <c:v>317</c:v>
                </c:pt>
                <c:pt idx="6">
                  <c:v>270</c:v>
                </c:pt>
                <c:pt idx="7">
                  <c:v>148</c:v>
                </c:pt>
              </c:numCache>
            </c:numRef>
          </c:bubbleSize>
        </c:ser>
        <c:ser>
          <c:idx val="0"/>
          <c:order val="1"/>
          <c:tx>
            <c:strRef>
              <c:f>'Depth-Distance'!$B$3:$D$3</c:f>
              <c:strCache>
                <c:ptCount val="1"/>
                <c:pt idx="0">
                  <c:v>Installed</c:v>
                </c:pt>
              </c:strCache>
            </c:strRef>
          </c:tx>
          <c:spPr>
            <a:solidFill>
              <a:srgbClr val="0079C1"/>
            </a:solidFill>
            <a:ln>
              <a:solidFill>
                <a:prstClr val="white"/>
              </a:solidFill>
            </a:ln>
          </c:spPr>
          <c:xVal>
            <c:numRef>
              <c:f>'Depth-Distance'!$C$5:$C$51</c:f>
              <c:numCache>
                <c:formatCode>General</c:formatCode>
                <c:ptCount val="47"/>
                <c:pt idx="0">
                  <c:v>14</c:v>
                </c:pt>
                <c:pt idx="1">
                  <c:v>8</c:v>
                </c:pt>
                <c:pt idx="2">
                  <c:v>30</c:v>
                </c:pt>
                <c:pt idx="3">
                  <c:v>23</c:v>
                </c:pt>
                <c:pt idx="4">
                  <c:v>9.5</c:v>
                </c:pt>
                <c:pt idx="5">
                  <c:v>7</c:v>
                </c:pt>
                <c:pt idx="6">
                  <c:v>8</c:v>
                </c:pt>
                <c:pt idx="7">
                  <c:v>48.5</c:v>
                </c:pt>
                <c:pt idx="8">
                  <c:v>16</c:v>
                </c:pt>
                <c:pt idx="9">
                  <c:v>9.5</c:v>
                </c:pt>
                <c:pt idx="10">
                  <c:v>23</c:v>
                </c:pt>
                <c:pt idx="11">
                  <c:v>10</c:v>
                </c:pt>
                <c:pt idx="12">
                  <c:v>10</c:v>
                </c:pt>
                <c:pt idx="13">
                  <c:v>5</c:v>
                </c:pt>
                <c:pt idx="14">
                  <c:v>5</c:v>
                </c:pt>
                <c:pt idx="15">
                  <c:v>7</c:v>
                </c:pt>
                <c:pt idx="16">
                  <c:v>5</c:v>
                </c:pt>
                <c:pt idx="17">
                  <c:v>8</c:v>
                </c:pt>
                <c:pt idx="18">
                  <c:v>8.5</c:v>
                </c:pt>
                <c:pt idx="19">
                  <c:v>45</c:v>
                </c:pt>
                <c:pt idx="20">
                  <c:v>6.5</c:v>
                </c:pt>
                <c:pt idx="21">
                  <c:v>2.5</c:v>
                </c:pt>
                <c:pt idx="22">
                  <c:v>16</c:v>
                </c:pt>
                <c:pt idx="23">
                  <c:v>2</c:v>
                </c:pt>
                <c:pt idx="24">
                  <c:v>29</c:v>
                </c:pt>
                <c:pt idx="25">
                  <c:v>4</c:v>
                </c:pt>
                <c:pt idx="26">
                  <c:v>1</c:v>
                </c:pt>
                <c:pt idx="27">
                  <c:v>10</c:v>
                </c:pt>
                <c:pt idx="28">
                  <c:v>3.5</c:v>
                </c:pt>
                <c:pt idx="29">
                  <c:v>1</c:v>
                </c:pt>
                <c:pt idx="30">
                  <c:v>0.1</c:v>
                </c:pt>
                <c:pt idx="31">
                  <c:v>1</c:v>
                </c:pt>
                <c:pt idx="32">
                  <c:v>7</c:v>
                </c:pt>
                <c:pt idx="33">
                  <c:v>25</c:v>
                </c:pt>
                <c:pt idx="34">
                  <c:v>4</c:v>
                </c:pt>
                <c:pt idx="35">
                  <c:v>0.1</c:v>
                </c:pt>
                <c:pt idx="36">
                  <c:v>1</c:v>
                </c:pt>
                <c:pt idx="37">
                  <c:v>6</c:v>
                </c:pt>
                <c:pt idx="38">
                  <c:v>2.5</c:v>
                </c:pt>
                <c:pt idx="39">
                  <c:v>1</c:v>
                </c:pt>
                <c:pt idx="40">
                  <c:v>1</c:v>
                </c:pt>
                <c:pt idx="41">
                  <c:v>3</c:v>
                </c:pt>
                <c:pt idx="42">
                  <c:v>1</c:v>
                </c:pt>
                <c:pt idx="43">
                  <c:v>12</c:v>
                </c:pt>
                <c:pt idx="44">
                  <c:v>2</c:v>
                </c:pt>
                <c:pt idx="45">
                  <c:v>1</c:v>
                </c:pt>
                <c:pt idx="46">
                  <c:v>3</c:v>
                </c:pt>
              </c:numCache>
            </c:numRef>
          </c:xVal>
          <c:yVal>
            <c:numRef>
              <c:f>'Depth-Distance'!$D$5:$D$51</c:f>
              <c:numCache>
                <c:formatCode>General</c:formatCode>
                <c:ptCount val="47"/>
                <c:pt idx="0">
                  <c:v>23</c:v>
                </c:pt>
                <c:pt idx="1">
                  <c:v>22.5</c:v>
                </c:pt>
                <c:pt idx="2">
                  <c:v>13</c:v>
                </c:pt>
                <c:pt idx="3">
                  <c:v>9</c:v>
                </c:pt>
                <c:pt idx="4">
                  <c:v>5</c:v>
                </c:pt>
                <c:pt idx="5">
                  <c:v>8.5</c:v>
                </c:pt>
                <c:pt idx="6">
                  <c:v>8</c:v>
                </c:pt>
                <c:pt idx="7">
                  <c:v>26</c:v>
                </c:pt>
                <c:pt idx="8">
                  <c:v>10</c:v>
                </c:pt>
                <c:pt idx="9">
                  <c:v>19</c:v>
                </c:pt>
                <c:pt idx="10">
                  <c:v>22</c:v>
                </c:pt>
                <c:pt idx="11">
                  <c:v>6</c:v>
                </c:pt>
                <c:pt idx="12">
                  <c:v>20</c:v>
                </c:pt>
                <c:pt idx="13">
                  <c:v>10</c:v>
                </c:pt>
                <c:pt idx="14">
                  <c:v>10</c:v>
                </c:pt>
                <c:pt idx="15">
                  <c:v>22</c:v>
                </c:pt>
                <c:pt idx="16">
                  <c:v>10</c:v>
                </c:pt>
                <c:pt idx="17">
                  <c:v>9.5</c:v>
                </c:pt>
                <c:pt idx="18">
                  <c:v>5</c:v>
                </c:pt>
                <c:pt idx="19">
                  <c:v>30</c:v>
                </c:pt>
                <c:pt idx="20">
                  <c:v>9</c:v>
                </c:pt>
                <c:pt idx="21">
                  <c:v>6</c:v>
                </c:pt>
                <c:pt idx="22">
                  <c:v>18</c:v>
                </c:pt>
                <c:pt idx="23">
                  <c:v>4</c:v>
                </c:pt>
                <c:pt idx="24">
                  <c:v>20</c:v>
                </c:pt>
                <c:pt idx="25">
                  <c:v>7</c:v>
                </c:pt>
                <c:pt idx="26">
                  <c:v>3</c:v>
                </c:pt>
                <c:pt idx="27" formatCode="0">
                  <c:v>5</c:v>
                </c:pt>
                <c:pt idx="28">
                  <c:v>14.5</c:v>
                </c:pt>
                <c:pt idx="29">
                  <c:v>11</c:v>
                </c:pt>
                <c:pt idx="30">
                  <c:v>2</c:v>
                </c:pt>
                <c:pt idx="31">
                  <c:v>3</c:v>
                </c:pt>
                <c:pt idx="32">
                  <c:v>7</c:v>
                </c:pt>
                <c:pt idx="33">
                  <c:v>45</c:v>
                </c:pt>
                <c:pt idx="34">
                  <c:v>10</c:v>
                </c:pt>
                <c:pt idx="35">
                  <c:v>0.5</c:v>
                </c:pt>
                <c:pt idx="36">
                  <c:v>5</c:v>
                </c:pt>
                <c:pt idx="37">
                  <c:v>3</c:v>
                </c:pt>
                <c:pt idx="38">
                  <c:v>4</c:v>
                </c:pt>
                <c:pt idx="39">
                  <c:v>2</c:v>
                </c:pt>
                <c:pt idx="40">
                  <c:v>6</c:v>
                </c:pt>
                <c:pt idx="41">
                  <c:v>7</c:v>
                </c:pt>
                <c:pt idx="42">
                  <c:v>2</c:v>
                </c:pt>
                <c:pt idx="43">
                  <c:v>220</c:v>
                </c:pt>
                <c:pt idx="44">
                  <c:v>9</c:v>
                </c:pt>
                <c:pt idx="45">
                  <c:v>7.5</c:v>
                </c:pt>
                <c:pt idx="46">
                  <c:v>7</c:v>
                </c:pt>
              </c:numCache>
            </c:numRef>
          </c:yVal>
          <c:bubbleSize>
            <c:numRef>
              <c:f>'Depth-Distance'!$E$5:$E$51</c:f>
              <c:numCache>
                <c:formatCode>General</c:formatCode>
                <c:ptCount val="47"/>
                <c:pt idx="0">
                  <c:v>372.6</c:v>
                </c:pt>
                <c:pt idx="1">
                  <c:v>300</c:v>
                </c:pt>
                <c:pt idx="2">
                  <c:v>209.3</c:v>
                </c:pt>
                <c:pt idx="3">
                  <c:v>207</c:v>
                </c:pt>
                <c:pt idx="4">
                  <c:v>180</c:v>
                </c:pt>
                <c:pt idx="5">
                  <c:v>172.8</c:v>
                </c:pt>
                <c:pt idx="6">
                  <c:v>165.6</c:v>
                </c:pt>
                <c:pt idx="7">
                  <c:v>165</c:v>
                </c:pt>
                <c:pt idx="8">
                  <c:v>160</c:v>
                </c:pt>
                <c:pt idx="9">
                  <c:v>150</c:v>
                </c:pt>
                <c:pt idx="10">
                  <c:v>120</c:v>
                </c:pt>
                <c:pt idx="11">
                  <c:v>110.4</c:v>
                </c:pt>
                <c:pt idx="12">
                  <c:v>108</c:v>
                </c:pt>
                <c:pt idx="13">
                  <c:v>97.2</c:v>
                </c:pt>
                <c:pt idx="14">
                  <c:v>97.2</c:v>
                </c:pt>
                <c:pt idx="15">
                  <c:v>90</c:v>
                </c:pt>
                <c:pt idx="16">
                  <c:v>90</c:v>
                </c:pt>
                <c:pt idx="17">
                  <c:v>90</c:v>
                </c:pt>
                <c:pt idx="18">
                  <c:v>90</c:v>
                </c:pt>
                <c:pt idx="19">
                  <c:v>60</c:v>
                </c:pt>
                <c:pt idx="20">
                  <c:v>60</c:v>
                </c:pt>
                <c:pt idx="21">
                  <c:v>60</c:v>
                </c:pt>
                <c:pt idx="22">
                  <c:v>48.3</c:v>
                </c:pt>
                <c:pt idx="23">
                  <c:v>40</c:v>
                </c:pt>
                <c:pt idx="24">
                  <c:v>30</c:v>
                </c:pt>
                <c:pt idx="25">
                  <c:v>30</c:v>
                </c:pt>
                <c:pt idx="26">
                  <c:v>30</c:v>
                </c:pt>
                <c:pt idx="27">
                  <c:v>25.2</c:v>
                </c:pt>
                <c:pt idx="28">
                  <c:v>23</c:v>
                </c:pt>
                <c:pt idx="29">
                  <c:v>21</c:v>
                </c:pt>
                <c:pt idx="30">
                  <c:v>16.8</c:v>
                </c:pt>
                <c:pt idx="31">
                  <c:v>10.6</c:v>
                </c:pt>
                <c:pt idx="32">
                  <c:v>10.5</c:v>
                </c:pt>
                <c:pt idx="33">
                  <c:v>10</c:v>
                </c:pt>
                <c:pt idx="34">
                  <c:v>10</c:v>
                </c:pt>
                <c:pt idx="35">
                  <c:v>7.2</c:v>
                </c:pt>
                <c:pt idx="36">
                  <c:v>5</c:v>
                </c:pt>
                <c:pt idx="37">
                  <c:v>5</c:v>
                </c:pt>
                <c:pt idx="38">
                  <c:v>4.95</c:v>
                </c:pt>
                <c:pt idx="39">
                  <c:v>4.5</c:v>
                </c:pt>
                <c:pt idx="40">
                  <c:v>4</c:v>
                </c:pt>
                <c:pt idx="41">
                  <c:v>2.75</c:v>
                </c:pt>
                <c:pt idx="42">
                  <c:v>2.5</c:v>
                </c:pt>
                <c:pt idx="43">
                  <c:v>2.2999999999999998</c:v>
                </c:pt>
                <c:pt idx="44">
                  <c:v>2.2999999999999998</c:v>
                </c:pt>
                <c:pt idx="45">
                  <c:v>2</c:v>
                </c:pt>
                <c:pt idx="46">
                  <c:v>3.3000000000000002E-2</c:v>
                </c:pt>
              </c:numCache>
            </c:numRef>
          </c:bubbleSize>
        </c:ser>
        <c:bubbleScale val="60"/>
        <c:axId val="303950464"/>
        <c:axId val="303956736"/>
      </c:bubbleChart>
      <c:valAx>
        <c:axId val="303950464"/>
        <c:scaling>
          <c:orientation val="minMax"/>
          <c:max val="125"/>
          <c:min val="0"/>
        </c:scaling>
        <c:axPos val="b"/>
        <c:title>
          <c:tx>
            <c:rich>
              <a:bodyPr/>
              <a:lstStyle/>
              <a:p>
                <a:pPr>
                  <a:defRPr sz="1200"/>
                </a:pPr>
                <a:r>
                  <a:rPr lang="en-US" sz="1200" dirty="0" smtClean="0"/>
                  <a:t>Distance to Shore</a:t>
                </a:r>
                <a:r>
                  <a:rPr lang="en-US" sz="1200" baseline="0" dirty="0" smtClean="0"/>
                  <a:t> (km)</a:t>
                </a:r>
                <a:endParaRPr lang="en-US" sz="1200" dirty="0"/>
              </a:p>
            </c:rich>
          </c:tx>
          <c:layout>
            <c:manualLayout>
              <c:xMode val="edge"/>
              <c:yMode val="edge"/>
              <c:x val="0.44521860114708023"/>
              <c:y val="0.8435862210631927"/>
            </c:manualLayout>
          </c:layout>
        </c:title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303956736"/>
        <c:crosses val="autoZero"/>
        <c:crossBetween val="midCat"/>
      </c:valAx>
      <c:valAx>
        <c:axId val="303956736"/>
        <c:scaling>
          <c:orientation val="minMax"/>
          <c:max val="60"/>
          <c:min val="-10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en-US" sz="1400" dirty="0" smtClean="0"/>
                  <a:t>Depth (m)</a:t>
                </a:r>
                <a:endParaRPr lang="en-US" sz="1400" dirty="0"/>
              </a:p>
            </c:rich>
          </c:tx>
          <c:layout>
            <c:manualLayout>
              <c:xMode val="edge"/>
              <c:yMode val="edge"/>
              <c:x val="1.2289169975428917E-2"/>
              <c:y val="1.7658136695347441E-2"/>
            </c:manualLayout>
          </c:layout>
        </c:title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303950464"/>
        <c:crosses val="autoZero"/>
        <c:crossBetween val="midCat"/>
        <c:majorUnit val="10"/>
      </c:valAx>
      <c:spPr>
        <a:noFill/>
        <a:ln w="25400">
          <a:noFill/>
        </a:ln>
      </c:spPr>
    </c:plotArea>
    <c:plotVisOnly val="1"/>
  </c:chart>
  <c:externalData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9.0313867016622945E-2"/>
          <c:y val="9.8301344329462192E-2"/>
          <c:w val="0.89271082434140181"/>
          <c:h val="0.80339731134107661"/>
        </c:manualLayout>
      </c:layout>
      <c:bubbleChart>
        <c:ser>
          <c:idx val="1"/>
          <c:order val="0"/>
          <c:tx>
            <c:strRef>
              <c:f>'Depth-Distance'!$F$3:$H$3</c:f>
              <c:strCache>
                <c:ptCount val="1"/>
                <c:pt idx="0">
                  <c:v>Under Construction</c:v>
                </c:pt>
              </c:strCache>
            </c:strRef>
          </c:tx>
          <c:spPr>
            <a:solidFill>
              <a:srgbClr val="0959A5">
                <a:lumMod val="20000"/>
                <a:lumOff val="80000"/>
              </a:srgbClr>
            </a:solidFill>
            <a:ln w="9525">
              <a:solidFill>
                <a:prstClr val="white"/>
              </a:solidFill>
            </a:ln>
          </c:spPr>
          <c:xVal>
            <c:numRef>
              <c:f>'Depth-Distance'!$G$5:$G$13</c:f>
              <c:numCache>
                <c:formatCode>General</c:formatCode>
                <c:ptCount val="9"/>
                <c:pt idx="0">
                  <c:v>27.5</c:v>
                </c:pt>
                <c:pt idx="1">
                  <c:v>36</c:v>
                </c:pt>
                <c:pt idx="2">
                  <c:v>101</c:v>
                </c:pt>
                <c:pt idx="3">
                  <c:v>115</c:v>
                </c:pt>
                <c:pt idx="4">
                  <c:v>115</c:v>
                </c:pt>
                <c:pt idx="5">
                  <c:v>23</c:v>
                </c:pt>
                <c:pt idx="6">
                  <c:v>8</c:v>
                </c:pt>
                <c:pt idx="7">
                  <c:v>27</c:v>
                </c:pt>
              </c:numCache>
            </c:numRef>
          </c:xVal>
          <c:yVal>
            <c:numRef>
              <c:f>'Depth-Distance'!$H$5:$H$13</c:f>
              <c:numCache>
                <c:formatCode>General</c:formatCode>
                <c:ptCount val="9"/>
                <c:pt idx="0">
                  <c:v>20</c:v>
                </c:pt>
                <c:pt idx="1">
                  <c:v>20</c:v>
                </c:pt>
                <c:pt idx="2">
                  <c:v>40</c:v>
                </c:pt>
                <c:pt idx="3">
                  <c:v>39</c:v>
                </c:pt>
                <c:pt idx="4">
                  <c:v>39</c:v>
                </c:pt>
                <c:pt idx="5">
                  <c:v>15</c:v>
                </c:pt>
                <c:pt idx="6">
                  <c:v>10</c:v>
                </c:pt>
                <c:pt idx="7">
                  <c:v>18</c:v>
                </c:pt>
              </c:numCache>
            </c:numRef>
          </c:yVal>
          <c:bubbleSize>
            <c:numRef>
              <c:f>'Depth-Distance'!$I$5:$I$13</c:f>
              <c:numCache>
                <c:formatCode>General</c:formatCode>
                <c:ptCount val="9"/>
                <c:pt idx="0">
                  <c:v>630</c:v>
                </c:pt>
                <c:pt idx="1">
                  <c:v>504</c:v>
                </c:pt>
                <c:pt idx="2">
                  <c:v>400</c:v>
                </c:pt>
                <c:pt idx="3">
                  <c:v>400</c:v>
                </c:pt>
                <c:pt idx="4">
                  <c:v>400</c:v>
                </c:pt>
                <c:pt idx="5">
                  <c:v>317</c:v>
                </c:pt>
                <c:pt idx="6">
                  <c:v>270</c:v>
                </c:pt>
                <c:pt idx="7">
                  <c:v>148</c:v>
                </c:pt>
              </c:numCache>
            </c:numRef>
          </c:bubbleSize>
        </c:ser>
        <c:bubbleScale val="300"/>
        <c:axId val="304095616"/>
        <c:axId val="304097152"/>
      </c:bubbleChart>
      <c:valAx>
        <c:axId val="304095616"/>
        <c:scaling>
          <c:orientation val="minMax"/>
          <c:max val="125"/>
          <c:min val="0"/>
        </c:scaling>
        <c:delete val="1"/>
        <c:axPos val="b"/>
        <c:numFmt formatCode="General" sourceLinked="1"/>
        <c:tickLblPos val="none"/>
        <c:crossAx val="304097152"/>
        <c:crosses val="autoZero"/>
        <c:crossBetween val="midCat"/>
      </c:valAx>
      <c:valAx>
        <c:axId val="304097152"/>
        <c:scaling>
          <c:orientation val="minMax"/>
          <c:max val="225"/>
          <c:min val="200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 sz="1200"/>
                </a:pPr>
                <a:r>
                  <a:rPr lang="en-US" sz="1200" dirty="0" smtClean="0"/>
                  <a:t>hi</a:t>
                </a:r>
                <a:endParaRPr lang="en-US" sz="1200" dirty="0"/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304095616"/>
        <c:crosses val="autoZero"/>
        <c:crossBetween val="midCat"/>
        <c:majorUnit val="10"/>
      </c:valAx>
    </c:plotArea>
    <c:plotVisOnly val="1"/>
  </c:chart>
  <c:externalData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lrMapOvr bg1="lt1" tx1="dk1" bg2="lt2" tx2="dk2" accent1="accent1" accent2="accent2" accent3="accent3" accent4="accent4" accent5="accent5" accent6="accent6" hlink="hlink" folHlink="folHlink"/>
  <c:chart>
    <c:plotArea>
      <c:layout/>
      <c:bubbleChart>
        <c:ser>
          <c:idx val="2"/>
          <c:order val="0"/>
          <c:tx>
            <c:strRef>
              <c:f>'Depth-Distance'!$J$3</c:f>
              <c:strCache>
                <c:ptCount val="1"/>
                <c:pt idx="0">
                  <c:v>Approved</c:v>
                </c:pt>
              </c:strCache>
            </c:strRef>
          </c:tx>
          <c:spPr>
            <a:noFill/>
            <a:ln w="15875">
              <a:solidFill>
                <a:srgbClr val="002060"/>
              </a:solidFill>
              <a:prstDash val="sysDash"/>
            </a:ln>
          </c:spPr>
          <c:xVal>
            <c:numRef>
              <c:f>'Depth-Distance'!$K$5:$K$40</c:f>
              <c:numCache>
                <c:formatCode>General</c:formatCode>
                <c:ptCount val="36"/>
                <c:pt idx="0">
                  <c:v>37</c:v>
                </c:pt>
                <c:pt idx="1">
                  <c:v>42</c:v>
                </c:pt>
                <c:pt idx="2">
                  <c:v>21</c:v>
                </c:pt>
                <c:pt idx="3">
                  <c:v>8</c:v>
                </c:pt>
                <c:pt idx="4">
                  <c:v>55</c:v>
                </c:pt>
                <c:pt idx="5">
                  <c:v>75</c:v>
                </c:pt>
                <c:pt idx="6">
                  <c:v>32</c:v>
                </c:pt>
                <c:pt idx="7">
                  <c:v>54</c:v>
                </c:pt>
                <c:pt idx="8">
                  <c:v>67</c:v>
                </c:pt>
                <c:pt idx="9">
                  <c:v>45</c:v>
                </c:pt>
                <c:pt idx="10">
                  <c:v>54</c:v>
                </c:pt>
                <c:pt idx="11">
                  <c:v>15</c:v>
                </c:pt>
                <c:pt idx="12">
                  <c:v>70</c:v>
                </c:pt>
                <c:pt idx="13">
                  <c:v>50</c:v>
                </c:pt>
                <c:pt idx="14">
                  <c:v>98</c:v>
                </c:pt>
                <c:pt idx="15">
                  <c:v>40</c:v>
                </c:pt>
                <c:pt idx="16">
                  <c:v>100</c:v>
                </c:pt>
                <c:pt idx="17">
                  <c:v>53</c:v>
                </c:pt>
                <c:pt idx="18">
                  <c:v>60.6</c:v>
                </c:pt>
                <c:pt idx="19">
                  <c:v>16</c:v>
                </c:pt>
                <c:pt idx="20">
                  <c:v>84</c:v>
                </c:pt>
                <c:pt idx="21">
                  <c:v>57</c:v>
                </c:pt>
                <c:pt idx="22">
                  <c:v>29</c:v>
                </c:pt>
                <c:pt idx="23">
                  <c:v>83</c:v>
                </c:pt>
                <c:pt idx="24">
                  <c:v>114</c:v>
                </c:pt>
                <c:pt idx="25">
                  <c:v>35</c:v>
                </c:pt>
                <c:pt idx="26">
                  <c:v>66</c:v>
                </c:pt>
                <c:pt idx="27">
                  <c:v>7</c:v>
                </c:pt>
                <c:pt idx="28">
                  <c:v>7.6</c:v>
                </c:pt>
                <c:pt idx="29">
                  <c:v>10.8</c:v>
                </c:pt>
                <c:pt idx="31">
                  <c:v>13</c:v>
                </c:pt>
                <c:pt idx="32">
                  <c:v>13</c:v>
                </c:pt>
                <c:pt idx="33">
                  <c:v>1.5</c:v>
                </c:pt>
                <c:pt idx="34">
                  <c:v>17</c:v>
                </c:pt>
                <c:pt idx="35">
                  <c:v>10</c:v>
                </c:pt>
              </c:numCache>
            </c:numRef>
          </c:xVal>
          <c:yVal>
            <c:numRef>
              <c:f>'Depth-Distance'!$L$5:$L$40</c:f>
              <c:numCache>
                <c:formatCode>General</c:formatCode>
                <c:ptCount val="36"/>
                <c:pt idx="0">
                  <c:v>16</c:v>
                </c:pt>
                <c:pt idx="1">
                  <c:v>15</c:v>
                </c:pt>
                <c:pt idx="2">
                  <c:v>14</c:v>
                </c:pt>
                <c:pt idx="3">
                  <c:v>15</c:v>
                </c:pt>
                <c:pt idx="4">
                  <c:v>20</c:v>
                </c:pt>
                <c:pt idx="5">
                  <c:v>40</c:v>
                </c:pt>
                <c:pt idx="6">
                  <c:v>34</c:v>
                </c:pt>
                <c:pt idx="7">
                  <c:v>23</c:v>
                </c:pt>
                <c:pt idx="8">
                  <c:v>30</c:v>
                </c:pt>
                <c:pt idx="9">
                  <c:v>29</c:v>
                </c:pt>
                <c:pt idx="10">
                  <c:v>20</c:v>
                </c:pt>
                <c:pt idx="11">
                  <c:v>15</c:v>
                </c:pt>
                <c:pt idx="12">
                  <c:v>21</c:v>
                </c:pt>
                <c:pt idx="13">
                  <c:v>29</c:v>
                </c:pt>
                <c:pt idx="14">
                  <c:v>39</c:v>
                </c:pt>
                <c:pt idx="15">
                  <c:v>26</c:v>
                </c:pt>
                <c:pt idx="16">
                  <c:v>40</c:v>
                </c:pt>
                <c:pt idx="17">
                  <c:v>24</c:v>
                </c:pt>
                <c:pt idx="18">
                  <c:v>30</c:v>
                </c:pt>
                <c:pt idx="19">
                  <c:v>4</c:v>
                </c:pt>
                <c:pt idx="20">
                  <c:v>27</c:v>
                </c:pt>
                <c:pt idx="21">
                  <c:v>24</c:v>
                </c:pt>
                <c:pt idx="22">
                  <c:v>18</c:v>
                </c:pt>
                <c:pt idx="23">
                  <c:v>30</c:v>
                </c:pt>
                <c:pt idx="24">
                  <c:v>39</c:v>
                </c:pt>
                <c:pt idx="25" formatCode="0">
                  <c:v>39</c:v>
                </c:pt>
                <c:pt idx="26">
                  <c:v>33</c:v>
                </c:pt>
                <c:pt idx="27">
                  <c:v>210</c:v>
                </c:pt>
                <c:pt idx="28">
                  <c:v>220</c:v>
                </c:pt>
                <c:pt idx="29">
                  <c:v>200</c:v>
                </c:pt>
                <c:pt idx="31">
                  <c:v>25</c:v>
                </c:pt>
                <c:pt idx="32">
                  <c:v>12</c:v>
                </c:pt>
                <c:pt idx="33">
                  <c:v>12</c:v>
                </c:pt>
                <c:pt idx="34">
                  <c:v>19</c:v>
                </c:pt>
                <c:pt idx="35">
                  <c:v>15</c:v>
                </c:pt>
              </c:numCache>
            </c:numRef>
          </c:yVal>
          <c:bubbleSize>
            <c:numRef>
              <c:f>'Depth-Distance'!$M$5:$M$40</c:f>
              <c:numCache>
                <c:formatCode>General</c:formatCode>
                <c:ptCount val="36"/>
                <c:pt idx="0">
                  <c:v>216</c:v>
                </c:pt>
                <c:pt idx="1">
                  <c:v>165</c:v>
                </c:pt>
                <c:pt idx="2">
                  <c:v>400</c:v>
                </c:pt>
                <c:pt idx="3">
                  <c:v>36</c:v>
                </c:pt>
                <c:pt idx="4">
                  <c:v>300</c:v>
                </c:pt>
                <c:pt idx="5">
                  <c:v>474</c:v>
                </c:pt>
                <c:pt idx="6">
                  <c:v>288</c:v>
                </c:pt>
                <c:pt idx="7">
                  <c:v>320</c:v>
                </c:pt>
                <c:pt idx="8">
                  <c:v>400</c:v>
                </c:pt>
                <c:pt idx="9">
                  <c:v>200</c:v>
                </c:pt>
                <c:pt idx="10">
                  <c:v>288</c:v>
                </c:pt>
                <c:pt idx="11">
                  <c:v>468</c:v>
                </c:pt>
                <c:pt idx="12">
                  <c:v>288</c:v>
                </c:pt>
                <c:pt idx="13">
                  <c:v>400</c:v>
                </c:pt>
                <c:pt idx="14">
                  <c:v>205</c:v>
                </c:pt>
                <c:pt idx="15">
                  <c:v>400</c:v>
                </c:pt>
                <c:pt idx="16">
                  <c:v>400</c:v>
                </c:pt>
                <c:pt idx="17">
                  <c:v>288</c:v>
                </c:pt>
                <c:pt idx="18">
                  <c:v>400</c:v>
                </c:pt>
                <c:pt idx="19">
                  <c:v>111</c:v>
                </c:pt>
                <c:pt idx="20">
                  <c:v>320</c:v>
                </c:pt>
                <c:pt idx="21">
                  <c:v>295</c:v>
                </c:pt>
                <c:pt idx="22">
                  <c:v>108</c:v>
                </c:pt>
                <c:pt idx="23">
                  <c:v>400</c:v>
                </c:pt>
                <c:pt idx="24">
                  <c:v>400</c:v>
                </c:pt>
                <c:pt idx="25">
                  <c:v>400</c:v>
                </c:pt>
                <c:pt idx="26">
                  <c:v>600</c:v>
                </c:pt>
                <c:pt idx="27">
                  <c:v>2.6</c:v>
                </c:pt>
                <c:pt idx="28">
                  <c:v>5</c:v>
                </c:pt>
                <c:pt idx="29">
                  <c:v>10</c:v>
                </c:pt>
                <c:pt idx="31">
                  <c:v>265</c:v>
                </c:pt>
                <c:pt idx="32">
                  <c:v>576</c:v>
                </c:pt>
                <c:pt idx="33">
                  <c:v>62</c:v>
                </c:pt>
                <c:pt idx="34">
                  <c:v>389</c:v>
                </c:pt>
                <c:pt idx="35">
                  <c:v>230</c:v>
                </c:pt>
              </c:numCache>
            </c:numRef>
          </c:bubbleSize>
        </c:ser>
        <c:ser>
          <c:idx val="1"/>
          <c:order val="1"/>
          <c:tx>
            <c:strRef>
              <c:f>'Depth-Distance'!$F$3:$H$3</c:f>
              <c:strCache>
                <c:ptCount val="1"/>
                <c:pt idx="0">
                  <c:v>Under Construction</c:v>
                </c:pt>
              </c:strCache>
            </c:strRef>
          </c:tx>
          <c:spPr>
            <a:solidFill>
              <a:srgbClr val="0959A5">
                <a:lumMod val="20000"/>
                <a:lumOff val="80000"/>
              </a:srgbClr>
            </a:solidFill>
            <a:ln w="9525">
              <a:solidFill>
                <a:prstClr val="white"/>
              </a:solidFill>
            </a:ln>
          </c:spPr>
          <c:xVal>
            <c:numRef>
              <c:f>'Depth-Distance'!$G$5:$G$13</c:f>
              <c:numCache>
                <c:formatCode>General</c:formatCode>
                <c:ptCount val="9"/>
                <c:pt idx="0">
                  <c:v>27.5</c:v>
                </c:pt>
                <c:pt idx="1">
                  <c:v>36</c:v>
                </c:pt>
                <c:pt idx="2">
                  <c:v>101</c:v>
                </c:pt>
                <c:pt idx="3">
                  <c:v>115</c:v>
                </c:pt>
                <c:pt idx="4">
                  <c:v>115</c:v>
                </c:pt>
                <c:pt idx="5">
                  <c:v>23</c:v>
                </c:pt>
                <c:pt idx="6">
                  <c:v>8</c:v>
                </c:pt>
                <c:pt idx="7">
                  <c:v>27</c:v>
                </c:pt>
              </c:numCache>
            </c:numRef>
          </c:xVal>
          <c:yVal>
            <c:numRef>
              <c:f>'Depth-Distance'!$H$5:$H$13</c:f>
              <c:numCache>
                <c:formatCode>General</c:formatCode>
                <c:ptCount val="9"/>
                <c:pt idx="0">
                  <c:v>20</c:v>
                </c:pt>
                <c:pt idx="1">
                  <c:v>20</c:v>
                </c:pt>
                <c:pt idx="2">
                  <c:v>40</c:v>
                </c:pt>
                <c:pt idx="3">
                  <c:v>39</c:v>
                </c:pt>
                <c:pt idx="4">
                  <c:v>39</c:v>
                </c:pt>
                <c:pt idx="5">
                  <c:v>15</c:v>
                </c:pt>
                <c:pt idx="6">
                  <c:v>10</c:v>
                </c:pt>
                <c:pt idx="7">
                  <c:v>18</c:v>
                </c:pt>
              </c:numCache>
            </c:numRef>
          </c:yVal>
          <c:bubbleSize>
            <c:numRef>
              <c:f>'Depth-Distance'!$I$5:$I$13</c:f>
              <c:numCache>
                <c:formatCode>General</c:formatCode>
                <c:ptCount val="9"/>
                <c:pt idx="0">
                  <c:v>630</c:v>
                </c:pt>
                <c:pt idx="1">
                  <c:v>504</c:v>
                </c:pt>
                <c:pt idx="2">
                  <c:v>400</c:v>
                </c:pt>
                <c:pt idx="3">
                  <c:v>400</c:v>
                </c:pt>
                <c:pt idx="4">
                  <c:v>400</c:v>
                </c:pt>
                <c:pt idx="5">
                  <c:v>317</c:v>
                </c:pt>
                <c:pt idx="6">
                  <c:v>270</c:v>
                </c:pt>
                <c:pt idx="7">
                  <c:v>148</c:v>
                </c:pt>
              </c:numCache>
            </c:numRef>
          </c:bubbleSize>
        </c:ser>
        <c:ser>
          <c:idx val="0"/>
          <c:order val="2"/>
          <c:tx>
            <c:strRef>
              <c:f>'Depth-Distance'!$B$3:$D$3</c:f>
              <c:strCache>
                <c:ptCount val="1"/>
                <c:pt idx="0">
                  <c:v>Installed</c:v>
                </c:pt>
              </c:strCache>
            </c:strRef>
          </c:tx>
          <c:spPr>
            <a:solidFill>
              <a:srgbClr val="0079C1"/>
            </a:solidFill>
            <a:ln>
              <a:solidFill>
                <a:prstClr val="white"/>
              </a:solidFill>
            </a:ln>
          </c:spPr>
          <c:xVal>
            <c:numRef>
              <c:f>'Depth-Distance'!$C$5:$C$51</c:f>
              <c:numCache>
                <c:formatCode>General</c:formatCode>
                <c:ptCount val="47"/>
                <c:pt idx="0">
                  <c:v>14</c:v>
                </c:pt>
                <c:pt idx="1">
                  <c:v>8</c:v>
                </c:pt>
                <c:pt idx="2">
                  <c:v>30</c:v>
                </c:pt>
                <c:pt idx="3">
                  <c:v>23</c:v>
                </c:pt>
                <c:pt idx="4">
                  <c:v>9.5</c:v>
                </c:pt>
                <c:pt idx="5">
                  <c:v>7</c:v>
                </c:pt>
                <c:pt idx="6">
                  <c:v>8</c:v>
                </c:pt>
                <c:pt idx="7">
                  <c:v>48.5</c:v>
                </c:pt>
                <c:pt idx="8">
                  <c:v>16</c:v>
                </c:pt>
                <c:pt idx="9">
                  <c:v>9.5</c:v>
                </c:pt>
                <c:pt idx="10">
                  <c:v>23</c:v>
                </c:pt>
                <c:pt idx="11">
                  <c:v>10</c:v>
                </c:pt>
                <c:pt idx="12">
                  <c:v>10</c:v>
                </c:pt>
                <c:pt idx="13">
                  <c:v>5</c:v>
                </c:pt>
                <c:pt idx="14">
                  <c:v>5</c:v>
                </c:pt>
                <c:pt idx="15">
                  <c:v>7</c:v>
                </c:pt>
                <c:pt idx="16">
                  <c:v>5</c:v>
                </c:pt>
                <c:pt idx="17">
                  <c:v>8</c:v>
                </c:pt>
                <c:pt idx="18">
                  <c:v>8.5</c:v>
                </c:pt>
                <c:pt idx="19">
                  <c:v>45</c:v>
                </c:pt>
                <c:pt idx="20">
                  <c:v>6.5</c:v>
                </c:pt>
                <c:pt idx="21">
                  <c:v>2.5</c:v>
                </c:pt>
                <c:pt idx="22">
                  <c:v>16</c:v>
                </c:pt>
                <c:pt idx="23">
                  <c:v>2</c:v>
                </c:pt>
                <c:pt idx="24">
                  <c:v>29</c:v>
                </c:pt>
                <c:pt idx="25">
                  <c:v>4</c:v>
                </c:pt>
                <c:pt idx="26">
                  <c:v>1</c:v>
                </c:pt>
                <c:pt idx="27">
                  <c:v>10</c:v>
                </c:pt>
                <c:pt idx="28">
                  <c:v>3.5</c:v>
                </c:pt>
                <c:pt idx="29">
                  <c:v>1</c:v>
                </c:pt>
                <c:pt idx="30">
                  <c:v>0.1</c:v>
                </c:pt>
                <c:pt idx="31">
                  <c:v>1</c:v>
                </c:pt>
                <c:pt idx="32">
                  <c:v>7</c:v>
                </c:pt>
                <c:pt idx="33">
                  <c:v>25</c:v>
                </c:pt>
                <c:pt idx="34">
                  <c:v>4</c:v>
                </c:pt>
                <c:pt idx="35">
                  <c:v>0.1</c:v>
                </c:pt>
                <c:pt idx="36">
                  <c:v>1</c:v>
                </c:pt>
                <c:pt idx="37">
                  <c:v>6</c:v>
                </c:pt>
                <c:pt idx="38">
                  <c:v>2.5</c:v>
                </c:pt>
                <c:pt idx="39">
                  <c:v>1</c:v>
                </c:pt>
                <c:pt idx="40">
                  <c:v>1</c:v>
                </c:pt>
                <c:pt idx="41">
                  <c:v>3</c:v>
                </c:pt>
                <c:pt idx="42">
                  <c:v>1</c:v>
                </c:pt>
                <c:pt idx="43">
                  <c:v>12</c:v>
                </c:pt>
                <c:pt idx="44">
                  <c:v>2</c:v>
                </c:pt>
                <c:pt idx="45">
                  <c:v>1</c:v>
                </c:pt>
                <c:pt idx="46">
                  <c:v>3</c:v>
                </c:pt>
              </c:numCache>
            </c:numRef>
          </c:xVal>
          <c:yVal>
            <c:numRef>
              <c:f>'Depth-Distance'!$D$5:$D$51</c:f>
              <c:numCache>
                <c:formatCode>General</c:formatCode>
                <c:ptCount val="47"/>
                <c:pt idx="0">
                  <c:v>23</c:v>
                </c:pt>
                <c:pt idx="1">
                  <c:v>22.5</c:v>
                </c:pt>
                <c:pt idx="2">
                  <c:v>13</c:v>
                </c:pt>
                <c:pt idx="3">
                  <c:v>9</c:v>
                </c:pt>
                <c:pt idx="4">
                  <c:v>5</c:v>
                </c:pt>
                <c:pt idx="5">
                  <c:v>8.5</c:v>
                </c:pt>
                <c:pt idx="6">
                  <c:v>8</c:v>
                </c:pt>
                <c:pt idx="7">
                  <c:v>26</c:v>
                </c:pt>
                <c:pt idx="8">
                  <c:v>10</c:v>
                </c:pt>
                <c:pt idx="9">
                  <c:v>19</c:v>
                </c:pt>
                <c:pt idx="10">
                  <c:v>22</c:v>
                </c:pt>
                <c:pt idx="11">
                  <c:v>6</c:v>
                </c:pt>
                <c:pt idx="12">
                  <c:v>20</c:v>
                </c:pt>
                <c:pt idx="13">
                  <c:v>10</c:v>
                </c:pt>
                <c:pt idx="14">
                  <c:v>10</c:v>
                </c:pt>
                <c:pt idx="15">
                  <c:v>22</c:v>
                </c:pt>
                <c:pt idx="16">
                  <c:v>10</c:v>
                </c:pt>
                <c:pt idx="17">
                  <c:v>9.5</c:v>
                </c:pt>
                <c:pt idx="18">
                  <c:v>5</c:v>
                </c:pt>
                <c:pt idx="19">
                  <c:v>30</c:v>
                </c:pt>
                <c:pt idx="20">
                  <c:v>9</c:v>
                </c:pt>
                <c:pt idx="21">
                  <c:v>6</c:v>
                </c:pt>
                <c:pt idx="22">
                  <c:v>18</c:v>
                </c:pt>
                <c:pt idx="23">
                  <c:v>4</c:v>
                </c:pt>
                <c:pt idx="24">
                  <c:v>20</c:v>
                </c:pt>
                <c:pt idx="25">
                  <c:v>7</c:v>
                </c:pt>
                <c:pt idx="26">
                  <c:v>3</c:v>
                </c:pt>
                <c:pt idx="27" formatCode="0">
                  <c:v>5</c:v>
                </c:pt>
                <c:pt idx="28">
                  <c:v>14.5</c:v>
                </c:pt>
                <c:pt idx="29">
                  <c:v>11</c:v>
                </c:pt>
                <c:pt idx="30">
                  <c:v>2</c:v>
                </c:pt>
                <c:pt idx="31">
                  <c:v>3</c:v>
                </c:pt>
                <c:pt idx="32">
                  <c:v>7</c:v>
                </c:pt>
                <c:pt idx="33">
                  <c:v>45</c:v>
                </c:pt>
                <c:pt idx="34">
                  <c:v>10</c:v>
                </c:pt>
                <c:pt idx="35">
                  <c:v>0.5</c:v>
                </c:pt>
                <c:pt idx="36">
                  <c:v>5</c:v>
                </c:pt>
                <c:pt idx="37">
                  <c:v>3</c:v>
                </c:pt>
                <c:pt idx="38">
                  <c:v>4</c:v>
                </c:pt>
                <c:pt idx="39">
                  <c:v>2</c:v>
                </c:pt>
                <c:pt idx="40">
                  <c:v>6</c:v>
                </c:pt>
                <c:pt idx="41">
                  <c:v>7</c:v>
                </c:pt>
                <c:pt idx="42">
                  <c:v>2</c:v>
                </c:pt>
                <c:pt idx="43">
                  <c:v>220</c:v>
                </c:pt>
                <c:pt idx="44">
                  <c:v>9</c:v>
                </c:pt>
                <c:pt idx="45">
                  <c:v>7.5</c:v>
                </c:pt>
                <c:pt idx="46">
                  <c:v>7</c:v>
                </c:pt>
              </c:numCache>
            </c:numRef>
          </c:yVal>
          <c:bubbleSize>
            <c:numRef>
              <c:f>'Depth-Distance'!$E$5:$E$51</c:f>
              <c:numCache>
                <c:formatCode>General</c:formatCode>
                <c:ptCount val="47"/>
                <c:pt idx="0">
                  <c:v>372.6</c:v>
                </c:pt>
                <c:pt idx="1">
                  <c:v>300</c:v>
                </c:pt>
                <c:pt idx="2">
                  <c:v>209.3</c:v>
                </c:pt>
                <c:pt idx="3">
                  <c:v>207</c:v>
                </c:pt>
                <c:pt idx="4">
                  <c:v>180</c:v>
                </c:pt>
                <c:pt idx="5">
                  <c:v>172.8</c:v>
                </c:pt>
                <c:pt idx="6">
                  <c:v>165.6</c:v>
                </c:pt>
                <c:pt idx="7">
                  <c:v>165</c:v>
                </c:pt>
                <c:pt idx="8">
                  <c:v>160</c:v>
                </c:pt>
                <c:pt idx="9">
                  <c:v>150</c:v>
                </c:pt>
                <c:pt idx="10">
                  <c:v>120</c:v>
                </c:pt>
                <c:pt idx="11">
                  <c:v>110.4</c:v>
                </c:pt>
                <c:pt idx="12">
                  <c:v>108</c:v>
                </c:pt>
                <c:pt idx="13">
                  <c:v>97.2</c:v>
                </c:pt>
                <c:pt idx="14">
                  <c:v>97.2</c:v>
                </c:pt>
                <c:pt idx="15">
                  <c:v>90</c:v>
                </c:pt>
                <c:pt idx="16">
                  <c:v>90</c:v>
                </c:pt>
                <c:pt idx="17">
                  <c:v>90</c:v>
                </c:pt>
                <c:pt idx="18">
                  <c:v>90</c:v>
                </c:pt>
                <c:pt idx="19">
                  <c:v>60</c:v>
                </c:pt>
                <c:pt idx="20">
                  <c:v>60</c:v>
                </c:pt>
                <c:pt idx="21">
                  <c:v>60</c:v>
                </c:pt>
                <c:pt idx="22">
                  <c:v>48.3</c:v>
                </c:pt>
                <c:pt idx="23">
                  <c:v>40</c:v>
                </c:pt>
                <c:pt idx="24">
                  <c:v>30</c:v>
                </c:pt>
                <c:pt idx="25">
                  <c:v>30</c:v>
                </c:pt>
                <c:pt idx="26">
                  <c:v>30</c:v>
                </c:pt>
                <c:pt idx="27">
                  <c:v>25.2</c:v>
                </c:pt>
                <c:pt idx="28">
                  <c:v>23</c:v>
                </c:pt>
                <c:pt idx="29">
                  <c:v>21</c:v>
                </c:pt>
                <c:pt idx="30">
                  <c:v>16.8</c:v>
                </c:pt>
                <c:pt idx="31">
                  <c:v>10.6</c:v>
                </c:pt>
                <c:pt idx="32">
                  <c:v>10.5</c:v>
                </c:pt>
                <c:pt idx="33">
                  <c:v>10</c:v>
                </c:pt>
                <c:pt idx="34">
                  <c:v>10</c:v>
                </c:pt>
                <c:pt idx="35">
                  <c:v>7.2</c:v>
                </c:pt>
                <c:pt idx="36">
                  <c:v>5</c:v>
                </c:pt>
                <c:pt idx="37">
                  <c:v>5</c:v>
                </c:pt>
                <c:pt idx="38">
                  <c:v>4.95</c:v>
                </c:pt>
                <c:pt idx="39">
                  <c:v>4.5</c:v>
                </c:pt>
                <c:pt idx="40">
                  <c:v>4</c:v>
                </c:pt>
                <c:pt idx="41">
                  <c:v>2.75</c:v>
                </c:pt>
                <c:pt idx="42">
                  <c:v>2.5</c:v>
                </c:pt>
                <c:pt idx="43">
                  <c:v>2.2999999999999998</c:v>
                </c:pt>
                <c:pt idx="44">
                  <c:v>2.2999999999999998</c:v>
                </c:pt>
                <c:pt idx="45">
                  <c:v>2</c:v>
                </c:pt>
                <c:pt idx="46">
                  <c:v>3.3000000000000002E-2</c:v>
                </c:pt>
              </c:numCache>
            </c:numRef>
          </c:bubbleSize>
        </c:ser>
        <c:bubbleScale val="60"/>
        <c:axId val="304223744"/>
        <c:axId val="304225664"/>
      </c:bubbleChart>
      <c:valAx>
        <c:axId val="304223744"/>
        <c:scaling>
          <c:orientation val="minMax"/>
          <c:max val="125"/>
          <c:min val="0"/>
        </c:scaling>
        <c:axPos val="b"/>
        <c:title>
          <c:tx>
            <c:rich>
              <a:bodyPr/>
              <a:lstStyle/>
              <a:p>
                <a:pPr>
                  <a:defRPr sz="1200"/>
                </a:pPr>
                <a:r>
                  <a:rPr lang="en-US" sz="1200" dirty="0" smtClean="0"/>
                  <a:t>Distance to Shore</a:t>
                </a:r>
                <a:r>
                  <a:rPr lang="en-US" sz="1200" baseline="0" dirty="0" smtClean="0"/>
                  <a:t> (km)</a:t>
                </a:r>
                <a:endParaRPr lang="en-US" sz="1200" dirty="0"/>
              </a:p>
            </c:rich>
          </c:tx>
          <c:layout>
            <c:manualLayout>
              <c:xMode val="edge"/>
              <c:yMode val="edge"/>
              <c:x val="0.4452186011470804"/>
              <c:y val="0.8435862210631927"/>
            </c:manualLayout>
          </c:layout>
        </c:title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304225664"/>
        <c:crosses val="autoZero"/>
        <c:crossBetween val="midCat"/>
      </c:valAx>
      <c:valAx>
        <c:axId val="304225664"/>
        <c:scaling>
          <c:orientation val="minMax"/>
          <c:max val="60"/>
          <c:min val="-10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en-US" sz="1400" dirty="0" smtClean="0"/>
                  <a:t>Depth (m)</a:t>
                </a:r>
                <a:endParaRPr lang="en-US" sz="1400" dirty="0"/>
              </a:p>
            </c:rich>
          </c:tx>
          <c:layout>
            <c:manualLayout>
              <c:xMode val="edge"/>
              <c:yMode val="edge"/>
              <c:x val="1.2289169975428917E-2"/>
              <c:y val="1.7658136695347441E-2"/>
            </c:manualLayout>
          </c:layout>
        </c:title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304223744"/>
        <c:crosses val="autoZero"/>
        <c:crossBetween val="midCat"/>
        <c:majorUnit val="10"/>
      </c:valAx>
    </c:plotArea>
    <c:plotVisOnly val="1"/>
  </c:chart>
  <c:externalData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9.0313867016622945E-2"/>
          <c:y val="9.8301344329462192E-2"/>
          <c:w val="0.89271082434140181"/>
          <c:h val="0.80339731134107661"/>
        </c:manualLayout>
      </c:layout>
      <c:bubbleChart>
        <c:ser>
          <c:idx val="1"/>
          <c:order val="0"/>
          <c:tx>
            <c:strRef>
              <c:f>'Depth-Distance'!$F$3:$H$3</c:f>
              <c:strCache>
                <c:ptCount val="1"/>
                <c:pt idx="0">
                  <c:v>Under Construction</c:v>
                </c:pt>
              </c:strCache>
            </c:strRef>
          </c:tx>
          <c:spPr>
            <a:solidFill>
              <a:srgbClr val="0959A5">
                <a:lumMod val="20000"/>
                <a:lumOff val="80000"/>
              </a:srgbClr>
            </a:solidFill>
            <a:ln w="9525">
              <a:solidFill>
                <a:prstClr val="white"/>
              </a:solidFill>
            </a:ln>
          </c:spPr>
          <c:xVal>
            <c:numRef>
              <c:f>'Depth-Distance'!$G$5:$G$13</c:f>
              <c:numCache>
                <c:formatCode>General</c:formatCode>
                <c:ptCount val="9"/>
                <c:pt idx="0">
                  <c:v>27.5</c:v>
                </c:pt>
                <c:pt idx="1">
                  <c:v>36</c:v>
                </c:pt>
                <c:pt idx="2">
                  <c:v>101</c:v>
                </c:pt>
                <c:pt idx="3">
                  <c:v>115</c:v>
                </c:pt>
                <c:pt idx="4">
                  <c:v>115</c:v>
                </c:pt>
                <c:pt idx="5">
                  <c:v>23</c:v>
                </c:pt>
                <c:pt idx="6">
                  <c:v>8</c:v>
                </c:pt>
                <c:pt idx="7">
                  <c:v>27</c:v>
                </c:pt>
              </c:numCache>
            </c:numRef>
          </c:xVal>
          <c:yVal>
            <c:numRef>
              <c:f>'Depth-Distance'!$H$5:$H$13</c:f>
              <c:numCache>
                <c:formatCode>General</c:formatCode>
                <c:ptCount val="9"/>
                <c:pt idx="0">
                  <c:v>20</c:v>
                </c:pt>
                <c:pt idx="1">
                  <c:v>20</c:v>
                </c:pt>
                <c:pt idx="2">
                  <c:v>40</c:v>
                </c:pt>
                <c:pt idx="3">
                  <c:v>39</c:v>
                </c:pt>
                <c:pt idx="4">
                  <c:v>39</c:v>
                </c:pt>
                <c:pt idx="5">
                  <c:v>15</c:v>
                </c:pt>
                <c:pt idx="6">
                  <c:v>10</c:v>
                </c:pt>
                <c:pt idx="7">
                  <c:v>18</c:v>
                </c:pt>
              </c:numCache>
            </c:numRef>
          </c:yVal>
          <c:bubbleSize>
            <c:numRef>
              <c:f>'Depth-Distance'!$I$5:$I$13</c:f>
              <c:numCache>
                <c:formatCode>General</c:formatCode>
                <c:ptCount val="9"/>
                <c:pt idx="0">
                  <c:v>630</c:v>
                </c:pt>
                <c:pt idx="1">
                  <c:v>504</c:v>
                </c:pt>
                <c:pt idx="2">
                  <c:v>400</c:v>
                </c:pt>
                <c:pt idx="3">
                  <c:v>400</c:v>
                </c:pt>
                <c:pt idx="4">
                  <c:v>400</c:v>
                </c:pt>
                <c:pt idx="5">
                  <c:v>317</c:v>
                </c:pt>
                <c:pt idx="6">
                  <c:v>270</c:v>
                </c:pt>
                <c:pt idx="7">
                  <c:v>148</c:v>
                </c:pt>
              </c:numCache>
            </c:numRef>
          </c:bubbleSize>
        </c:ser>
        <c:bubbleScale val="300"/>
        <c:axId val="304417792"/>
        <c:axId val="304440064"/>
      </c:bubbleChart>
      <c:valAx>
        <c:axId val="304417792"/>
        <c:scaling>
          <c:orientation val="minMax"/>
          <c:max val="125"/>
          <c:min val="0"/>
        </c:scaling>
        <c:delete val="1"/>
        <c:axPos val="b"/>
        <c:numFmt formatCode="General" sourceLinked="1"/>
        <c:tickLblPos val="none"/>
        <c:crossAx val="304440064"/>
        <c:crosses val="autoZero"/>
        <c:crossBetween val="midCat"/>
      </c:valAx>
      <c:valAx>
        <c:axId val="304440064"/>
        <c:scaling>
          <c:orientation val="minMax"/>
          <c:max val="225"/>
          <c:min val="200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 sz="1200"/>
                </a:pPr>
                <a:r>
                  <a:rPr lang="en-US" sz="1200" dirty="0" smtClean="0"/>
                  <a:t>hi</a:t>
                </a:r>
                <a:endParaRPr lang="en-US" sz="1200" dirty="0"/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304417792"/>
        <c:crosses val="autoZero"/>
        <c:crossBetween val="midCat"/>
        <c:majorUnit val="10"/>
      </c:valAx>
    </c:plotArea>
    <c:plotVisOnly val="1"/>
  </c:chart>
  <c:externalData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lrMapOvr bg1="lt1" tx1="dk1" bg2="lt2" tx2="dk2" accent1="accent1" accent2="accent2" accent3="accent3" accent4="accent4" accent5="accent5" accent6="accent6" hlink="hlink" folHlink="folHlink"/>
  <c:chart>
    <c:plotArea>
      <c:layout/>
      <c:bubbleChart>
        <c:ser>
          <c:idx val="2"/>
          <c:order val="0"/>
          <c:tx>
            <c:strRef>
              <c:f>'Depth-Distance'!$J$3</c:f>
              <c:strCache>
                <c:ptCount val="1"/>
                <c:pt idx="0">
                  <c:v>Approved</c:v>
                </c:pt>
              </c:strCache>
            </c:strRef>
          </c:tx>
          <c:spPr>
            <a:noFill/>
            <a:ln w="15875">
              <a:solidFill>
                <a:srgbClr val="002060"/>
              </a:solidFill>
              <a:prstDash val="sysDash"/>
            </a:ln>
          </c:spPr>
          <c:xVal>
            <c:numRef>
              <c:f>'Depth-Distance'!$K$5:$K$40</c:f>
              <c:numCache>
                <c:formatCode>General</c:formatCode>
                <c:ptCount val="36"/>
                <c:pt idx="0">
                  <c:v>37</c:v>
                </c:pt>
                <c:pt idx="1">
                  <c:v>42</c:v>
                </c:pt>
                <c:pt idx="2">
                  <c:v>21</c:v>
                </c:pt>
                <c:pt idx="3">
                  <c:v>8</c:v>
                </c:pt>
                <c:pt idx="4">
                  <c:v>55</c:v>
                </c:pt>
                <c:pt idx="5">
                  <c:v>75</c:v>
                </c:pt>
                <c:pt idx="6">
                  <c:v>32</c:v>
                </c:pt>
                <c:pt idx="7">
                  <c:v>54</c:v>
                </c:pt>
                <c:pt idx="8">
                  <c:v>67</c:v>
                </c:pt>
                <c:pt idx="9">
                  <c:v>45</c:v>
                </c:pt>
                <c:pt idx="10">
                  <c:v>54</c:v>
                </c:pt>
                <c:pt idx="11">
                  <c:v>15</c:v>
                </c:pt>
                <c:pt idx="12">
                  <c:v>70</c:v>
                </c:pt>
                <c:pt idx="13">
                  <c:v>50</c:v>
                </c:pt>
                <c:pt idx="14">
                  <c:v>98</c:v>
                </c:pt>
                <c:pt idx="15">
                  <c:v>40</c:v>
                </c:pt>
                <c:pt idx="16">
                  <c:v>100</c:v>
                </c:pt>
                <c:pt idx="17">
                  <c:v>53</c:v>
                </c:pt>
                <c:pt idx="18">
                  <c:v>60.6</c:v>
                </c:pt>
                <c:pt idx="19">
                  <c:v>16</c:v>
                </c:pt>
                <c:pt idx="20">
                  <c:v>84</c:v>
                </c:pt>
                <c:pt idx="21">
                  <c:v>57</c:v>
                </c:pt>
                <c:pt idx="22">
                  <c:v>29</c:v>
                </c:pt>
                <c:pt idx="23">
                  <c:v>83</c:v>
                </c:pt>
                <c:pt idx="24">
                  <c:v>114</c:v>
                </c:pt>
                <c:pt idx="25">
                  <c:v>35</c:v>
                </c:pt>
                <c:pt idx="26">
                  <c:v>66</c:v>
                </c:pt>
                <c:pt idx="27">
                  <c:v>7</c:v>
                </c:pt>
                <c:pt idx="28">
                  <c:v>7.6</c:v>
                </c:pt>
                <c:pt idx="29">
                  <c:v>10.8</c:v>
                </c:pt>
                <c:pt idx="31">
                  <c:v>13</c:v>
                </c:pt>
                <c:pt idx="32">
                  <c:v>13</c:v>
                </c:pt>
                <c:pt idx="33">
                  <c:v>1.5</c:v>
                </c:pt>
                <c:pt idx="34">
                  <c:v>17</c:v>
                </c:pt>
                <c:pt idx="35">
                  <c:v>10</c:v>
                </c:pt>
              </c:numCache>
            </c:numRef>
          </c:xVal>
          <c:yVal>
            <c:numRef>
              <c:f>'Depth-Distance'!$L$5:$L$40</c:f>
              <c:numCache>
                <c:formatCode>General</c:formatCode>
                <c:ptCount val="36"/>
                <c:pt idx="0">
                  <c:v>16</c:v>
                </c:pt>
                <c:pt idx="1">
                  <c:v>15</c:v>
                </c:pt>
                <c:pt idx="2">
                  <c:v>14</c:v>
                </c:pt>
                <c:pt idx="3">
                  <c:v>15</c:v>
                </c:pt>
                <c:pt idx="4">
                  <c:v>20</c:v>
                </c:pt>
                <c:pt idx="5">
                  <c:v>40</c:v>
                </c:pt>
                <c:pt idx="6">
                  <c:v>34</c:v>
                </c:pt>
                <c:pt idx="7">
                  <c:v>23</c:v>
                </c:pt>
                <c:pt idx="8">
                  <c:v>30</c:v>
                </c:pt>
                <c:pt idx="9">
                  <c:v>29</c:v>
                </c:pt>
                <c:pt idx="10">
                  <c:v>20</c:v>
                </c:pt>
                <c:pt idx="11">
                  <c:v>15</c:v>
                </c:pt>
                <c:pt idx="12">
                  <c:v>21</c:v>
                </c:pt>
                <c:pt idx="13">
                  <c:v>29</c:v>
                </c:pt>
                <c:pt idx="14">
                  <c:v>39</c:v>
                </c:pt>
                <c:pt idx="15">
                  <c:v>26</c:v>
                </c:pt>
                <c:pt idx="16">
                  <c:v>40</c:v>
                </c:pt>
                <c:pt idx="17">
                  <c:v>24</c:v>
                </c:pt>
                <c:pt idx="18">
                  <c:v>30</c:v>
                </c:pt>
                <c:pt idx="19">
                  <c:v>4</c:v>
                </c:pt>
                <c:pt idx="20">
                  <c:v>27</c:v>
                </c:pt>
                <c:pt idx="21">
                  <c:v>24</c:v>
                </c:pt>
                <c:pt idx="22">
                  <c:v>18</c:v>
                </c:pt>
                <c:pt idx="23">
                  <c:v>30</c:v>
                </c:pt>
                <c:pt idx="24">
                  <c:v>39</c:v>
                </c:pt>
                <c:pt idx="25" formatCode="0">
                  <c:v>39</c:v>
                </c:pt>
                <c:pt idx="26">
                  <c:v>33</c:v>
                </c:pt>
                <c:pt idx="27">
                  <c:v>210</c:v>
                </c:pt>
                <c:pt idx="28">
                  <c:v>220</c:v>
                </c:pt>
                <c:pt idx="29">
                  <c:v>200</c:v>
                </c:pt>
                <c:pt idx="31">
                  <c:v>25</c:v>
                </c:pt>
                <c:pt idx="32">
                  <c:v>12</c:v>
                </c:pt>
                <c:pt idx="33">
                  <c:v>12</c:v>
                </c:pt>
                <c:pt idx="34">
                  <c:v>19</c:v>
                </c:pt>
                <c:pt idx="35">
                  <c:v>15</c:v>
                </c:pt>
              </c:numCache>
            </c:numRef>
          </c:yVal>
          <c:bubbleSize>
            <c:numRef>
              <c:f>'Depth-Distance'!$M$5:$M$40</c:f>
              <c:numCache>
                <c:formatCode>General</c:formatCode>
                <c:ptCount val="36"/>
                <c:pt idx="0">
                  <c:v>216</c:v>
                </c:pt>
                <c:pt idx="1">
                  <c:v>165</c:v>
                </c:pt>
                <c:pt idx="2">
                  <c:v>400</c:v>
                </c:pt>
                <c:pt idx="3">
                  <c:v>36</c:v>
                </c:pt>
                <c:pt idx="4">
                  <c:v>300</c:v>
                </c:pt>
                <c:pt idx="5">
                  <c:v>474</c:v>
                </c:pt>
                <c:pt idx="6">
                  <c:v>288</c:v>
                </c:pt>
                <c:pt idx="7">
                  <c:v>320</c:v>
                </c:pt>
                <c:pt idx="8">
                  <c:v>400</c:v>
                </c:pt>
                <c:pt idx="9">
                  <c:v>200</c:v>
                </c:pt>
                <c:pt idx="10">
                  <c:v>288</c:v>
                </c:pt>
                <c:pt idx="11">
                  <c:v>468</c:v>
                </c:pt>
                <c:pt idx="12">
                  <c:v>288</c:v>
                </c:pt>
                <c:pt idx="13">
                  <c:v>400</c:v>
                </c:pt>
                <c:pt idx="14">
                  <c:v>205</c:v>
                </c:pt>
                <c:pt idx="15">
                  <c:v>400</c:v>
                </c:pt>
                <c:pt idx="16">
                  <c:v>400</c:v>
                </c:pt>
                <c:pt idx="17">
                  <c:v>288</c:v>
                </c:pt>
                <c:pt idx="18">
                  <c:v>400</c:v>
                </c:pt>
                <c:pt idx="19">
                  <c:v>111</c:v>
                </c:pt>
                <c:pt idx="20">
                  <c:v>320</c:v>
                </c:pt>
                <c:pt idx="21">
                  <c:v>295</c:v>
                </c:pt>
                <c:pt idx="22">
                  <c:v>108</c:v>
                </c:pt>
                <c:pt idx="23">
                  <c:v>400</c:v>
                </c:pt>
                <c:pt idx="24">
                  <c:v>400</c:v>
                </c:pt>
                <c:pt idx="25">
                  <c:v>400</c:v>
                </c:pt>
                <c:pt idx="26">
                  <c:v>600</c:v>
                </c:pt>
                <c:pt idx="27">
                  <c:v>2.6</c:v>
                </c:pt>
                <c:pt idx="28">
                  <c:v>5</c:v>
                </c:pt>
                <c:pt idx="29">
                  <c:v>10</c:v>
                </c:pt>
                <c:pt idx="31">
                  <c:v>265</c:v>
                </c:pt>
                <c:pt idx="32">
                  <c:v>576</c:v>
                </c:pt>
                <c:pt idx="33">
                  <c:v>62</c:v>
                </c:pt>
                <c:pt idx="34">
                  <c:v>389</c:v>
                </c:pt>
                <c:pt idx="35">
                  <c:v>230</c:v>
                </c:pt>
              </c:numCache>
            </c:numRef>
          </c:bubbleSize>
        </c:ser>
        <c:ser>
          <c:idx val="1"/>
          <c:order val="1"/>
          <c:tx>
            <c:strRef>
              <c:f>'Depth-Distance'!$F$3:$H$3</c:f>
              <c:strCache>
                <c:ptCount val="1"/>
                <c:pt idx="0">
                  <c:v>Under Construction</c:v>
                </c:pt>
              </c:strCache>
            </c:strRef>
          </c:tx>
          <c:spPr>
            <a:solidFill>
              <a:srgbClr val="0959A5">
                <a:lumMod val="20000"/>
                <a:lumOff val="80000"/>
              </a:srgbClr>
            </a:solidFill>
            <a:ln w="9525">
              <a:solidFill>
                <a:prstClr val="white"/>
              </a:solidFill>
            </a:ln>
          </c:spPr>
          <c:xVal>
            <c:numRef>
              <c:f>'Depth-Distance'!$G$5:$G$13</c:f>
              <c:numCache>
                <c:formatCode>General</c:formatCode>
                <c:ptCount val="9"/>
                <c:pt idx="0">
                  <c:v>27.5</c:v>
                </c:pt>
                <c:pt idx="1">
                  <c:v>36</c:v>
                </c:pt>
                <c:pt idx="2">
                  <c:v>101</c:v>
                </c:pt>
                <c:pt idx="3">
                  <c:v>115</c:v>
                </c:pt>
                <c:pt idx="4">
                  <c:v>115</c:v>
                </c:pt>
                <c:pt idx="5">
                  <c:v>23</c:v>
                </c:pt>
                <c:pt idx="6">
                  <c:v>8</c:v>
                </c:pt>
                <c:pt idx="7">
                  <c:v>27</c:v>
                </c:pt>
              </c:numCache>
            </c:numRef>
          </c:xVal>
          <c:yVal>
            <c:numRef>
              <c:f>'Depth-Distance'!$H$5:$H$13</c:f>
              <c:numCache>
                <c:formatCode>General</c:formatCode>
                <c:ptCount val="9"/>
                <c:pt idx="0">
                  <c:v>20</c:v>
                </c:pt>
                <c:pt idx="1">
                  <c:v>20</c:v>
                </c:pt>
                <c:pt idx="2">
                  <c:v>40</c:v>
                </c:pt>
                <c:pt idx="3">
                  <c:v>39</c:v>
                </c:pt>
                <c:pt idx="4">
                  <c:v>39</c:v>
                </c:pt>
                <c:pt idx="5">
                  <c:v>15</c:v>
                </c:pt>
                <c:pt idx="6">
                  <c:v>10</c:v>
                </c:pt>
                <c:pt idx="7">
                  <c:v>18</c:v>
                </c:pt>
              </c:numCache>
            </c:numRef>
          </c:yVal>
          <c:bubbleSize>
            <c:numRef>
              <c:f>'Depth-Distance'!$I$5:$I$13</c:f>
              <c:numCache>
                <c:formatCode>General</c:formatCode>
                <c:ptCount val="9"/>
                <c:pt idx="0">
                  <c:v>630</c:v>
                </c:pt>
                <c:pt idx="1">
                  <c:v>504</c:v>
                </c:pt>
                <c:pt idx="2">
                  <c:v>400</c:v>
                </c:pt>
                <c:pt idx="3">
                  <c:v>400</c:v>
                </c:pt>
                <c:pt idx="4">
                  <c:v>400</c:v>
                </c:pt>
                <c:pt idx="5">
                  <c:v>317</c:v>
                </c:pt>
                <c:pt idx="6">
                  <c:v>270</c:v>
                </c:pt>
                <c:pt idx="7">
                  <c:v>148</c:v>
                </c:pt>
              </c:numCache>
            </c:numRef>
          </c:bubbleSize>
        </c:ser>
        <c:ser>
          <c:idx val="0"/>
          <c:order val="2"/>
          <c:tx>
            <c:strRef>
              <c:f>'Depth-Distance'!$B$3:$D$3</c:f>
              <c:strCache>
                <c:ptCount val="1"/>
                <c:pt idx="0">
                  <c:v>Installed</c:v>
                </c:pt>
              </c:strCache>
            </c:strRef>
          </c:tx>
          <c:spPr>
            <a:solidFill>
              <a:srgbClr val="0079C1"/>
            </a:solidFill>
            <a:ln>
              <a:solidFill>
                <a:prstClr val="white"/>
              </a:solidFill>
            </a:ln>
          </c:spPr>
          <c:xVal>
            <c:numRef>
              <c:f>'Depth-Distance'!$C$5:$C$51</c:f>
              <c:numCache>
                <c:formatCode>General</c:formatCode>
                <c:ptCount val="47"/>
                <c:pt idx="0">
                  <c:v>14</c:v>
                </c:pt>
                <c:pt idx="1">
                  <c:v>8</c:v>
                </c:pt>
                <c:pt idx="2">
                  <c:v>30</c:v>
                </c:pt>
                <c:pt idx="3">
                  <c:v>23</c:v>
                </c:pt>
                <c:pt idx="4">
                  <c:v>9.5</c:v>
                </c:pt>
                <c:pt idx="5">
                  <c:v>7</c:v>
                </c:pt>
                <c:pt idx="6">
                  <c:v>8</c:v>
                </c:pt>
                <c:pt idx="7">
                  <c:v>48.5</c:v>
                </c:pt>
                <c:pt idx="8">
                  <c:v>16</c:v>
                </c:pt>
                <c:pt idx="9">
                  <c:v>9.5</c:v>
                </c:pt>
                <c:pt idx="10">
                  <c:v>23</c:v>
                </c:pt>
                <c:pt idx="11">
                  <c:v>10</c:v>
                </c:pt>
                <c:pt idx="12">
                  <c:v>10</c:v>
                </c:pt>
                <c:pt idx="13">
                  <c:v>5</c:v>
                </c:pt>
                <c:pt idx="14">
                  <c:v>5</c:v>
                </c:pt>
                <c:pt idx="15">
                  <c:v>7</c:v>
                </c:pt>
                <c:pt idx="16">
                  <c:v>5</c:v>
                </c:pt>
                <c:pt idx="17">
                  <c:v>8</c:v>
                </c:pt>
                <c:pt idx="18">
                  <c:v>8.5</c:v>
                </c:pt>
                <c:pt idx="19">
                  <c:v>45</c:v>
                </c:pt>
                <c:pt idx="20">
                  <c:v>6.5</c:v>
                </c:pt>
                <c:pt idx="21">
                  <c:v>2.5</c:v>
                </c:pt>
                <c:pt idx="22">
                  <c:v>16</c:v>
                </c:pt>
                <c:pt idx="23">
                  <c:v>2</c:v>
                </c:pt>
                <c:pt idx="24">
                  <c:v>29</c:v>
                </c:pt>
                <c:pt idx="25">
                  <c:v>4</c:v>
                </c:pt>
                <c:pt idx="26">
                  <c:v>1</c:v>
                </c:pt>
                <c:pt idx="27">
                  <c:v>10</c:v>
                </c:pt>
                <c:pt idx="28">
                  <c:v>3.5</c:v>
                </c:pt>
                <c:pt idx="29">
                  <c:v>1</c:v>
                </c:pt>
                <c:pt idx="30">
                  <c:v>0.1</c:v>
                </c:pt>
                <c:pt idx="31">
                  <c:v>1</c:v>
                </c:pt>
                <c:pt idx="32">
                  <c:v>7</c:v>
                </c:pt>
                <c:pt idx="33">
                  <c:v>25</c:v>
                </c:pt>
                <c:pt idx="34">
                  <c:v>4</c:v>
                </c:pt>
                <c:pt idx="35">
                  <c:v>0.1</c:v>
                </c:pt>
                <c:pt idx="36">
                  <c:v>1</c:v>
                </c:pt>
                <c:pt idx="37">
                  <c:v>6</c:v>
                </c:pt>
                <c:pt idx="38">
                  <c:v>2.5</c:v>
                </c:pt>
                <c:pt idx="39">
                  <c:v>1</c:v>
                </c:pt>
                <c:pt idx="40">
                  <c:v>1</c:v>
                </c:pt>
                <c:pt idx="41">
                  <c:v>3</c:v>
                </c:pt>
                <c:pt idx="42">
                  <c:v>1</c:v>
                </c:pt>
                <c:pt idx="43">
                  <c:v>12</c:v>
                </c:pt>
                <c:pt idx="44">
                  <c:v>2</c:v>
                </c:pt>
                <c:pt idx="45">
                  <c:v>1</c:v>
                </c:pt>
                <c:pt idx="46">
                  <c:v>3</c:v>
                </c:pt>
              </c:numCache>
            </c:numRef>
          </c:xVal>
          <c:yVal>
            <c:numRef>
              <c:f>'Depth-Distance'!$D$5:$D$51</c:f>
              <c:numCache>
                <c:formatCode>General</c:formatCode>
                <c:ptCount val="47"/>
                <c:pt idx="0">
                  <c:v>23</c:v>
                </c:pt>
                <c:pt idx="1">
                  <c:v>22.5</c:v>
                </c:pt>
                <c:pt idx="2">
                  <c:v>13</c:v>
                </c:pt>
                <c:pt idx="3">
                  <c:v>9</c:v>
                </c:pt>
                <c:pt idx="4">
                  <c:v>5</c:v>
                </c:pt>
                <c:pt idx="5">
                  <c:v>8.5</c:v>
                </c:pt>
                <c:pt idx="6">
                  <c:v>8</c:v>
                </c:pt>
                <c:pt idx="7">
                  <c:v>26</c:v>
                </c:pt>
                <c:pt idx="8">
                  <c:v>10</c:v>
                </c:pt>
                <c:pt idx="9">
                  <c:v>19</c:v>
                </c:pt>
                <c:pt idx="10">
                  <c:v>22</c:v>
                </c:pt>
                <c:pt idx="11">
                  <c:v>6</c:v>
                </c:pt>
                <c:pt idx="12">
                  <c:v>20</c:v>
                </c:pt>
                <c:pt idx="13">
                  <c:v>10</c:v>
                </c:pt>
                <c:pt idx="14">
                  <c:v>10</c:v>
                </c:pt>
                <c:pt idx="15">
                  <c:v>22</c:v>
                </c:pt>
                <c:pt idx="16">
                  <c:v>10</c:v>
                </c:pt>
                <c:pt idx="17">
                  <c:v>9.5</c:v>
                </c:pt>
                <c:pt idx="18">
                  <c:v>5</c:v>
                </c:pt>
                <c:pt idx="19">
                  <c:v>30</c:v>
                </c:pt>
                <c:pt idx="20">
                  <c:v>9</c:v>
                </c:pt>
                <c:pt idx="21">
                  <c:v>6</c:v>
                </c:pt>
                <c:pt idx="22">
                  <c:v>18</c:v>
                </c:pt>
                <c:pt idx="23">
                  <c:v>4</c:v>
                </c:pt>
                <c:pt idx="24">
                  <c:v>20</c:v>
                </c:pt>
                <c:pt idx="25">
                  <c:v>7</c:v>
                </c:pt>
                <c:pt idx="26">
                  <c:v>3</c:v>
                </c:pt>
                <c:pt idx="27" formatCode="0">
                  <c:v>5</c:v>
                </c:pt>
                <c:pt idx="28">
                  <c:v>14.5</c:v>
                </c:pt>
                <c:pt idx="29">
                  <c:v>11</c:v>
                </c:pt>
                <c:pt idx="30">
                  <c:v>2</c:v>
                </c:pt>
                <c:pt idx="31">
                  <c:v>3</c:v>
                </c:pt>
                <c:pt idx="32">
                  <c:v>7</c:v>
                </c:pt>
                <c:pt idx="33">
                  <c:v>45</c:v>
                </c:pt>
                <c:pt idx="34">
                  <c:v>10</c:v>
                </c:pt>
                <c:pt idx="35">
                  <c:v>0.5</c:v>
                </c:pt>
                <c:pt idx="36">
                  <c:v>5</c:v>
                </c:pt>
                <c:pt idx="37">
                  <c:v>3</c:v>
                </c:pt>
                <c:pt idx="38">
                  <c:v>4</c:v>
                </c:pt>
                <c:pt idx="39">
                  <c:v>2</c:v>
                </c:pt>
                <c:pt idx="40">
                  <c:v>6</c:v>
                </c:pt>
                <c:pt idx="41">
                  <c:v>7</c:v>
                </c:pt>
                <c:pt idx="42">
                  <c:v>2</c:v>
                </c:pt>
                <c:pt idx="43">
                  <c:v>220</c:v>
                </c:pt>
                <c:pt idx="44">
                  <c:v>9</c:v>
                </c:pt>
                <c:pt idx="45">
                  <c:v>7.5</c:v>
                </c:pt>
                <c:pt idx="46">
                  <c:v>7</c:v>
                </c:pt>
              </c:numCache>
            </c:numRef>
          </c:yVal>
          <c:bubbleSize>
            <c:numRef>
              <c:f>'Depth-Distance'!$E$5:$E$51</c:f>
              <c:numCache>
                <c:formatCode>General</c:formatCode>
                <c:ptCount val="47"/>
                <c:pt idx="0">
                  <c:v>372.6</c:v>
                </c:pt>
                <c:pt idx="1">
                  <c:v>300</c:v>
                </c:pt>
                <c:pt idx="2">
                  <c:v>209.3</c:v>
                </c:pt>
                <c:pt idx="3">
                  <c:v>207</c:v>
                </c:pt>
                <c:pt idx="4">
                  <c:v>180</c:v>
                </c:pt>
                <c:pt idx="5">
                  <c:v>172.8</c:v>
                </c:pt>
                <c:pt idx="6">
                  <c:v>165.6</c:v>
                </c:pt>
                <c:pt idx="7">
                  <c:v>165</c:v>
                </c:pt>
                <c:pt idx="8">
                  <c:v>160</c:v>
                </c:pt>
                <c:pt idx="9">
                  <c:v>150</c:v>
                </c:pt>
                <c:pt idx="10">
                  <c:v>120</c:v>
                </c:pt>
                <c:pt idx="11">
                  <c:v>110.4</c:v>
                </c:pt>
                <c:pt idx="12">
                  <c:v>108</c:v>
                </c:pt>
                <c:pt idx="13">
                  <c:v>97.2</c:v>
                </c:pt>
                <c:pt idx="14">
                  <c:v>97.2</c:v>
                </c:pt>
                <c:pt idx="15">
                  <c:v>90</c:v>
                </c:pt>
                <c:pt idx="16">
                  <c:v>90</c:v>
                </c:pt>
                <c:pt idx="17">
                  <c:v>90</c:v>
                </c:pt>
                <c:pt idx="18">
                  <c:v>90</c:v>
                </c:pt>
                <c:pt idx="19">
                  <c:v>60</c:v>
                </c:pt>
                <c:pt idx="20">
                  <c:v>60</c:v>
                </c:pt>
                <c:pt idx="21">
                  <c:v>60</c:v>
                </c:pt>
                <c:pt idx="22">
                  <c:v>48.3</c:v>
                </c:pt>
                <c:pt idx="23">
                  <c:v>40</c:v>
                </c:pt>
                <c:pt idx="24">
                  <c:v>30</c:v>
                </c:pt>
                <c:pt idx="25">
                  <c:v>30</c:v>
                </c:pt>
                <c:pt idx="26">
                  <c:v>30</c:v>
                </c:pt>
                <c:pt idx="27">
                  <c:v>25.2</c:v>
                </c:pt>
                <c:pt idx="28">
                  <c:v>23</c:v>
                </c:pt>
                <c:pt idx="29">
                  <c:v>21</c:v>
                </c:pt>
                <c:pt idx="30">
                  <c:v>16.8</c:v>
                </c:pt>
                <c:pt idx="31">
                  <c:v>10.6</c:v>
                </c:pt>
                <c:pt idx="32">
                  <c:v>10.5</c:v>
                </c:pt>
                <c:pt idx="33">
                  <c:v>10</c:v>
                </c:pt>
                <c:pt idx="34">
                  <c:v>10</c:v>
                </c:pt>
                <c:pt idx="35">
                  <c:v>7.2</c:v>
                </c:pt>
                <c:pt idx="36">
                  <c:v>5</c:v>
                </c:pt>
                <c:pt idx="37">
                  <c:v>5</c:v>
                </c:pt>
                <c:pt idx="38">
                  <c:v>4.95</c:v>
                </c:pt>
                <c:pt idx="39">
                  <c:v>4.5</c:v>
                </c:pt>
                <c:pt idx="40">
                  <c:v>4</c:v>
                </c:pt>
                <c:pt idx="41">
                  <c:v>2.75</c:v>
                </c:pt>
                <c:pt idx="42">
                  <c:v>2.5</c:v>
                </c:pt>
                <c:pt idx="43">
                  <c:v>2.2999999999999998</c:v>
                </c:pt>
                <c:pt idx="44">
                  <c:v>2.2999999999999998</c:v>
                </c:pt>
                <c:pt idx="45">
                  <c:v>2</c:v>
                </c:pt>
                <c:pt idx="46">
                  <c:v>3.3000000000000002E-2</c:v>
                </c:pt>
              </c:numCache>
            </c:numRef>
          </c:bubbleSize>
        </c:ser>
        <c:bubbleScale val="60"/>
        <c:axId val="304566656"/>
        <c:axId val="304568576"/>
      </c:bubbleChart>
      <c:valAx>
        <c:axId val="304566656"/>
        <c:scaling>
          <c:orientation val="minMax"/>
          <c:max val="125"/>
          <c:min val="0"/>
        </c:scaling>
        <c:axPos val="b"/>
        <c:title>
          <c:tx>
            <c:rich>
              <a:bodyPr/>
              <a:lstStyle/>
              <a:p>
                <a:pPr>
                  <a:defRPr sz="1200"/>
                </a:pPr>
                <a:r>
                  <a:rPr lang="en-US" sz="1200" dirty="0" smtClean="0"/>
                  <a:t>Distance to Shore</a:t>
                </a:r>
                <a:r>
                  <a:rPr lang="en-US" sz="1200" baseline="0" dirty="0" smtClean="0"/>
                  <a:t> (km)</a:t>
                </a:r>
                <a:endParaRPr lang="en-US" sz="1200" dirty="0"/>
              </a:p>
            </c:rich>
          </c:tx>
          <c:layout>
            <c:manualLayout>
              <c:xMode val="edge"/>
              <c:yMode val="edge"/>
              <c:x val="0.44521860114708034"/>
              <c:y val="0.8435862210631927"/>
            </c:manualLayout>
          </c:layout>
        </c:title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304568576"/>
        <c:crosses val="autoZero"/>
        <c:crossBetween val="midCat"/>
      </c:valAx>
      <c:valAx>
        <c:axId val="304568576"/>
        <c:scaling>
          <c:orientation val="minMax"/>
          <c:max val="60"/>
          <c:min val="-10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en-US" sz="1400" dirty="0" smtClean="0"/>
                  <a:t>Depth (m)</a:t>
                </a:r>
                <a:endParaRPr lang="en-US" sz="1400" dirty="0"/>
              </a:p>
            </c:rich>
          </c:tx>
          <c:layout>
            <c:manualLayout>
              <c:xMode val="edge"/>
              <c:yMode val="edge"/>
              <c:x val="1.2289169975428917E-2"/>
              <c:y val="1.7658136695347441E-2"/>
            </c:manualLayout>
          </c:layout>
        </c:title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304566656"/>
        <c:crosses val="autoZero"/>
        <c:crossBetween val="midCat"/>
        <c:majorUnit val="10"/>
      </c:valAx>
    </c:plotArea>
    <c:plotVisOnly val="1"/>
  </c:chart>
  <c:externalData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9.0313867016622945E-2"/>
          <c:y val="9.8301344329462192E-2"/>
          <c:w val="0.89271082434140181"/>
          <c:h val="0.80339731134107661"/>
        </c:manualLayout>
      </c:layout>
      <c:bubbleChart>
        <c:ser>
          <c:idx val="2"/>
          <c:order val="0"/>
          <c:tx>
            <c:strRef>
              <c:f>'Depth-Distance'!$J$3</c:f>
              <c:strCache>
                <c:ptCount val="1"/>
                <c:pt idx="0">
                  <c:v>Approved</c:v>
                </c:pt>
              </c:strCache>
            </c:strRef>
          </c:tx>
          <c:spPr>
            <a:noFill/>
            <a:ln w="12700">
              <a:solidFill>
                <a:srgbClr val="002060"/>
              </a:solidFill>
              <a:prstDash val="sysDash"/>
            </a:ln>
          </c:spPr>
          <c:xVal>
            <c:numRef>
              <c:f>'Depth-Distance'!$K$5:$K$38</c:f>
              <c:numCache>
                <c:formatCode>General</c:formatCode>
                <c:ptCount val="34"/>
                <c:pt idx="0">
                  <c:v>37</c:v>
                </c:pt>
                <c:pt idx="1">
                  <c:v>42</c:v>
                </c:pt>
                <c:pt idx="2">
                  <c:v>21</c:v>
                </c:pt>
                <c:pt idx="3">
                  <c:v>8</c:v>
                </c:pt>
                <c:pt idx="4">
                  <c:v>55</c:v>
                </c:pt>
                <c:pt idx="5">
                  <c:v>75</c:v>
                </c:pt>
                <c:pt idx="6">
                  <c:v>32</c:v>
                </c:pt>
                <c:pt idx="7">
                  <c:v>54</c:v>
                </c:pt>
                <c:pt idx="8">
                  <c:v>67</c:v>
                </c:pt>
                <c:pt idx="9">
                  <c:v>45</c:v>
                </c:pt>
                <c:pt idx="10">
                  <c:v>54</c:v>
                </c:pt>
                <c:pt idx="11">
                  <c:v>15</c:v>
                </c:pt>
                <c:pt idx="12">
                  <c:v>70</c:v>
                </c:pt>
                <c:pt idx="13">
                  <c:v>50</c:v>
                </c:pt>
                <c:pt idx="14">
                  <c:v>98</c:v>
                </c:pt>
                <c:pt idx="15">
                  <c:v>40</c:v>
                </c:pt>
                <c:pt idx="16">
                  <c:v>100</c:v>
                </c:pt>
                <c:pt idx="17">
                  <c:v>53</c:v>
                </c:pt>
                <c:pt idx="18">
                  <c:v>60.6</c:v>
                </c:pt>
                <c:pt idx="19">
                  <c:v>16</c:v>
                </c:pt>
                <c:pt idx="20">
                  <c:v>84</c:v>
                </c:pt>
                <c:pt idx="21">
                  <c:v>57</c:v>
                </c:pt>
                <c:pt idx="22">
                  <c:v>29</c:v>
                </c:pt>
                <c:pt idx="23">
                  <c:v>83</c:v>
                </c:pt>
                <c:pt idx="24">
                  <c:v>114</c:v>
                </c:pt>
                <c:pt idx="25">
                  <c:v>35</c:v>
                </c:pt>
                <c:pt idx="26">
                  <c:v>66</c:v>
                </c:pt>
                <c:pt idx="27">
                  <c:v>7</c:v>
                </c:pt>
                <c:pt idx="28">
                  <c:v>7.6</c:v>
                </c:pt>
                <c:pt idx="29">
                  <c:v>10.8</c:v>
                </c:pt>
                <c:pt idx="31">
                  <c:v>13</c:v>
                </c:pt>
                <c:pt idx="32">
                  <c:v>13</c:v>
                </c:pt>
                <c:pt idx="33">
                  <c:v>1.5</c:v>
                </c:pt>
              </c:numCache>
            </c:numRef>
          </c:xVal>
          <c:yVal>
            <c:numRef>
              <c:f>'Depth-Distance'!$L$5:$L$38</c:f>
              <c:numCache>
                <c:formatCode>General</c:formatCode>
                <c:ptCount val="34"/>
                <c:pt idx="0">
                  <c:v>16</c:v>
                </c:pt>
                <c:pt idx="1">
                  <c:v>15</c:v>
                </c:pt>
                <c:pt idx="2">
                  <c:v>14</c:v>
                </c:pt>
                <c:pt idx="3">
                  <c:v>15</c:v>
                </c:pt>
                <c:pt idx="4">
                  <c:v>20</c:v>
                </c:pt>
                <c:pt idx="5">
                  <c:v>40</c:v>
                </c:pt>
                <c:pt idx="6">
                  <c:v>34</c:v>
                </c:pt>
                <c:pt idx="7">
                  <c:v>23</c:v>
                </c:pt>
                <c:pt idx="8">
                  <c:v>30</c:v>
                </c:pt>
                <c:pt idx="9">
                  <c:v>29</c:v>
                </c:pt>
                <c:pt idx="10">
                  <c:v>20</c:v>
                </c:pt>
                <c:pt idx="11">
                  <c:v>15</c:v>
                </c:pt>
                <c:pt idx="12">
                  <c:v>21</c:v>
                </c:pt>
                <c:pt idx="13">
                  <c:v>29</c:v>
                </c:pt>
                <c:pt idx="14">
                  <c:v>39</c:v>
                </c:pt>
                <c:pt idx="15">
                  <c:v>26</c:v>
                </c:pt>
                <c:pt idx="16">
                  <c:v>40</c:v>
                </c:pt>
                <c:pt idx="17">
                  <c:v>24</c:v>
                </c:pt>
                <c:pt idx="18">
                  <c:v>30</c:v>
                </c:pt>
                <c:pt idx="19">
                  <c:v>4</c:v>
                </c:pt>
                <c:pt idx="20">
                  <c:v>27</c:v>
                </c:pt>
                <c:pt idx="21">
                  <c:v>24</c:v>
                </c:pt>
                <c:pt idx="22">
                  <c:v>18</c:v>
                </c:pt>
                <c:pt idx="23">
                  <c:v>30</c:v>
                </c:pt>
                <c:pt idx="24">
                  <c:v>39</c:v>
                </c:pt>
                <c:pt idx="25" formatCode="0">
                  <c:v>39</c:v>
                </c:pt>
                <c:pt idx="26">
                  <c:v>33</c:v>
                </c:pt>
                <c:pt idx="27">
                  <c:v>210</c:v>
                </c:pt>
                <c:pt idx="28">
                  <c:v>220</c:v>
                </c:pt>
                <c:pt idx="29">
                  <c:v>200</c:v>
                </c:pt>
                <c:pt idx="31">
                  <c:v>25</c:v>
                </c:pt>
                <c:pt idx="32">
                  <c:v>12</c:v>
                </c:pt>
                <c:pt idx="33">
                  <c:v>12</c:v>
                </c:pt>
              </c:numCache>
            </c:numRef>
          </c:yVal>
          <c:bubbleSize>
            <c:numRef>
              <c:f>'Depth-Distance'!$M$5:$M$38</c:f>
              <c:numCache>
                <c:formatCode>General</c:formatCode>
                <c:ptCount val="34"/>
                <c:pt idx="0">
                  <c:v>216</c:v>
                </c:pt>
                <c:pt idx="1">
                  <c:v>165</c:v>
                </c:pt>
                <c:pt idx="2">
                  <c:v>400</c:v>
                </c:pt>
                <c:pt idx="3">
                  <c:v>36</c:v>
                </c:pt>
                <c:pt idx="4">
                  <c:v>300</c:v>
                </c:pt>
                <c:pt idx="5">
                  <c:v>474</c:v>
                </c:pt>
                <c:pt idx="6">
                  <c:v>288</c:v>
                </c:pt>
                <c:pt idx="7">
                  <c:v>320</c:v>
                </c:pt>
                <c:pt idx="8">
                  <c:v>400</c:v>
                </c:pt>
                <c:pt idx="9">
                  <c:v>200</c:v>
                </c:pt>
                <c:pt idx="10">
                  <c:v>288</c:v>
                </c:pt>
                <c:pt idx="11">
                  <c:v>468</c:v>
                </c:pt>
                <c:pt idx="12">
                  <c:v>288</c:v>
                </c:pt>
                <c:pt idx="13">
                  <c:v>400</c:v>
                </c:pt>
                <c:pt idx="14">
                  <c:v>205</c:v>
                </c:pt>
                <c:pt idx="15">
                  <c:v>400</c:v>
                </c:pt>
                <c:pt idx="16">
                  <c:v>400</c:v>
                </c:pt>
                <c:pt idx="17">
                  <c:v>288</c:v>
                </c:pt>
                <c:pt idx="18">
                  <c:v>400</c:v>
                </c:pt>
                <c:pt idx="19">
                  <c:v>111</c:v>
                </c:pt>
                <c:pt idx="20">
                  <c:v>320</c:v>
                </c:pt>
                <c:pt idx="21">
                  <c:v>295</c:v>
                </c:pt>
                <c:pt idx="22">
                  <c:v>108</c:v>
                </c:pt>
                <c:pt idx="23">
                  <c:v>400</c:v>
                </c:pt>
                <c:pt idx="24">
                  <c:v>400</c:v>
                </c:pt>
                <c:pt idx="25">
                  <c:v>400</c:v>
                </c:pt>
                <c:pt idx="26">
                  <c:v>600</c:v>
                </c:pt>
                <c:pt idx="27">
                  <c:v>2.6</c:v>
                </c:pt>
                <c:pt idx="28">
                  <c:v>5</c:v>
                </c:pt>
                <c:pt idx="29">
                  <c:v>10</c:v>
                </c:pt>
                <c:pt idx="31">
                  <c:v>265</c:v>
                </c:pt>
                <c:pt idx="32">
                  <c:v>576</c:v>
                </c:pt>
                <c:pt idx="33">
                  <c:v>62</c:v>
                </c:pt>
              </c:numCache>
            </c:numRef>
          </c:bubbleSize>
        </c:ser>
        <c:ser>
          <c:idx val="1"/>
          <c:order val="1"/>
          <c:tx>
            <c:strRef>
              <c:f>'Depth-Distance'!$F$3:$H$3</c:f>
              <c:strCache>
                <c:ptCount val="1"/>
                <c:pt idx="0">
                  <c:v>Under Construction</c:v>
                </c:pt>
              </c:strCache>
            </c:strRef>
          </c:tx>
          <c:spPr>
            <a:solidFill>
              <a:srgbClr val="0959A5">
                <a:lumMod val="20000"/>
                <a:lumOff val="80000"/>
              </a:srgbClr>
            </a:solidFill>
            <a:ln w="9525">
              <a:solidFill>
                <a:prstClr val="white"/>
              </a:solidFill>
            </a:ln>
          </c:spPr>
          <c:xVal>
            <c:numRef>
              <c:f>'Depth-Distance'!$G$5:$G$13</c:f>
              <c:numCache>
                <c:formatCode>General</c:formatCode>
                <c:ptCount val="9"/>
                <c:pt idx="0">
                  <c:v>27.5</c:v>
                </c:pt>
                <c:pt idx="1">
                  <c:v>36</c:v>
                </c:pt>
                <c:pt idx="2">
                  <c:v>101</c:v>
                </c:pt>
                <c:pt idx="3">
                  <c:v>115</c:v>
                </c:pt>
                <c:pt idx="4">
                  <c:v>115</c:v>
                </c:pt>
                <c:pt idx="5">
                  <c:v>23</c:v>
                </c:pt>
                <c:pt idx="6">
                  <c:v>8</c:v>
                </c:pt>
                <c:pt idx="7">
                  <c:v>27</c:v>
                </c:pt>
              </c:numCache>
            </c:numRef>
          </c:xVal>
          <c:yVal>
            <c:numRef>
              <c:f>'Depth-Distance'!$H$5:$H$13</c:f>
              <c:numCache>
                <c:formatCode>General</c:formatCode>
                <c:ptCount val="9"/>
                <c:pt idx="0">
                  <c:v>20</c:v>
                </c:pt>
                <c:pt idx="1">
                  <c:v>20</c:v>
                </c:pt>
                <c:pt idx="2">
                  <c:v>40</c:v>
                </c:pt>
                <c:pt idx="3">
                  <c:v>39</c:v>
                </c:pt>
                <c:pt idx="4">
                  <c:v>39</c:v>
                </c:pt>
                <c:pt idx="5">
                  <c:v>15</c:v>
                </c:pt>
                <c:pt idx="6">
                  <c:v>10</c:v>
                </c:pt>
                <c:pt idx="7">
                  <c:v>18</c:v>
                </c:pt>
              </c:numCache>
            </c:numRef>
          </c:yVal>
          <c:bubbleSize>
            <c:numRef>
              <c:f>'Depth-Distance'!$I$5:$I$13</c:f>
              <c:numCache>
                <c:formatCode>General</c:formatCode>
                <c:ptCount val="9"/>
                <c:pt idx="0">
                  <c:v>630</c:v>
                </c:pt>
                <c:pt idx="1">
                  <c:v>504</c:v>
                </c:pt>
                <c:pt idx="2">
                  <c:v>400</c:v>
                </c:pt>
                <c:pt idx="3">
                  <c:v>400</c:v>
                </c:pt>
                <c:pt idx="4">
                  <c:v>400</c:v>
                </c:pt>
                <c:pt idx="5">
                  <c:v>317</c:v>
                </c:pt>
                <c:pt idx="6">
                  <c:v>270</c:v>
                </c:pt>
                <c:pt idx="7">
                  <c:v>148</c:v>
                </c:pt>
              </c:numCache>
            </c:numRef>
          </c:bubbleSize>
        </c:ser>
        <c:ser>
          <c:idx val="0"/>
          <c:order val="2"/>
          <c:tx>
            <c:strRef>
              <c:f>'Depth-Distance'!$B$3:$D$3</c:f>
              <c:strCache>
                <c:ptCount val="1"/>
                <c:pt idx="0">
                  <c:v>Installed</c:v>
                </c:pt>
              </c:strCache>
            </c:strRef>
          </c:tx>
          <c:spPr>
            <a:solidFill>
              <a:srgbClr val="0079C1"/>
            </a:solidFill>
            <a:ln>
              <a:solidFill>
                <a:prstClr val="white"/>
              </a:solidFill>
            </a:ln>
          </c:spPr>
          <c:xVal>
            <c:numRef>
              <c:f>'Depth-Distance'!$C$5:$C$51</c:f>
              <c:numCache>
                <c:formatCode>General</c:formatCode>
                <c:ptCount val="47"/>
                <c:pt idx="0">
                  <c:v>14</c:v>
                </c:pt>
                <c:pt idx="1">
                  <c:v>8</c:v>
                </c:pt>
                <c:pt idx="2">
                  <c:v>30</c:v>
                </c:pt>
                <c:pt idx="3">
                  <c:v>23</c:v>
                </c:pt>
                <c:pt idx="4">
                  <c:v>9.5</c:v>
                </c:pt>
                <c:pt idx="5">
                  <c:v>7</c:v>
                </c:pt>
                <c:pt idx="6">
                  <c:v>8</c:v>
                </c:pt>
                <c:pt idx="7">
                  <c:v>48.5</c:v>
                </c:pt>
                <c:pt idx="8">
                  <c:v>16</c:v>
                </c:pt>
                <c:pt idx="9">
                  <c:v>9.5</c:v>
                </c:pt>
                <c:pt idx="10">
                  <c:v>23</c:v>
                </c:pt>
                <c:pt idx="11">
                  <c:v>10</c:v>
                </c:pt>
                <c:pt idx="12">
                  <c:v>10</c:v>
                </c:pt>
                <c:pt idx="13">
                  <c:v>5</c:v>
                </c:pt>
                <c:pt idx="14">
                  <c:v>5</c:v>
                </c:pt>
                <c:pt idx="15">
                  <c:v>7</c:v>
                </c:pt>
                <c:pt idx="16">
                  <c:v>5</c:v>
                </c:pt>
                <c:pt idx="17">
                  <c:v>8</c:v>
                </c:pt>
                <c:pt idx="18">
                  <c:v>8.5</c:v>
                </c:pt>
                <c:pt idx="19">
                  <c:v>45</c:v>
                </c:pt>
                <c:pt idx="20">
                  <c:v>6.5</c:v>
                </c:pt>
                <c:pt idx="21">
                  <c:v>2.5</c:v>
                </c:pt>
                <c:pt idx="22">
                  <c:v>16</c:v>
                </c:pt>
                <c:pt idx="23">
                  <c:v>2</c:v>
                </c:pt>
                <c:pt idx="24">
                  <c:v>29</c:v>
                </c:pt>
                <c:pt idx="25">
                  <c:v>4</c:v>
                </c:pt>
                <c:pt idx="26">
                  <c:v>1</c:v>
                </c:pt>
                <c:pt idx="27">
                  <c:v>10</c:v>
                </c:pt>
                <c:pt idx="28">
                  <c:v>3.5</c:v>
                </c:pt>
                <c:pt idx="29">
                  <c:v>1</c:v>
                </c:pt>
                <c:pt idx="30">
                  <c:v>0.1</c:v>
                </c:pt>
                <c:pt idx="31">
                  <c:v>1</c:v>
                </c:pt>
                <c:pt idx="32">
                  <c:v>7</c:v>
                </c:pt>
                <c:pt idx="33">
                  <c:v>25</c:v>
                </c:pt>
                <c:pt idx="34">
                  <c:v>4</c:v>
                </c:pt>
                <c:pt idx="35">
                  <c:v>0.1</c:v>
                </c:pt>
                <c:pt idx="36">
                  <c:v>1</c:v>
                </c:pt>
                <c:pt idx="37">
                  <c:v>6</c:v>
                </c:pt>
                <c:pt idx="38">
                  <c:v>2.5</c:v>
                </c:pt>
                <c:pt idx="39">
                  <c:v>1</c:v>
                </c:pt>
                <c:pt idx="40">
                  <c:v>1</c:v>
                </c:pt>
                <c:pt idx="41">
                  <c:v>3</c:v>
                </c:pt>
                <c:pt idx="42">
                  <c:v>1</c:v>
                </c:pt>
                <c:pt idx="43">
                  <c:v>12</c:v>
                </c:pt>
                <c:pt idx="44">
                  <c:v>2</c:v>
                </c:pt>
                <c:pt idx="45">
                  <c:v>1</c:v>
                </c:pt>
                <c:pt idx="46">
                  <c:v>3</c:v>
                </c:pt>
              </c:numCache>
            </c:numRef>
          </c:xVal>
          <c:yVal>
            <c:numRef>
              <c:f>'Depth-Distance'!$D$5:$D$51</c:f>
              <c:numCache>
                <c:formatCode>General</c:formatCode>
                <c:ptCount val="47"/>
                <c:pt idx="0">
                  <c:v>23</c:v>
                </c:pt>
                <c:pt idx="1">
                  <c:v>22.5</c:v>
                </c:pt>
                <c:pt idx="2">
                  <c:v>13</c:v>
                </c:pt>
                <c:pt idx="3">
                  <c:v>9</c:v>
                </c:pt>
                <c:pt idx="4">
                  <c:v>5</c:v>
                </c:pt>
                <c:pt idx="5">
                  <c:v>8.5</c:v>
                </c:pt>
                <c:pt idx="6">
                  <c:v>8</c:v>
                </c:pt>
                <c:pt idx="7">
                  <c:v>26</c:v>
                </c:pt>
                <c:pt idx="8">
                  <c:v>10</c:v>
                </c:pt>
                <c:pt idx="9">
                  <c:v>19</c:v>
                </c:pt>
                <c:pt idx="10">
                  <c:v>22</c:v>
                </c:pt>
                <c:pt idx="11">
                  <c:v>6</c:v>
                </c:pt>
                <c:pt idx="12">
                  <c:v>20</c:v>
                </c:pt>
                <c:pt idx="13">
                  <c:v>10</c:v>
                </c:pt>
                <c:pt idx="14">
                  <c:v>10</c:v>
                </c:pt>
                <c:pt idx="15">
                  <c:v>22</c:v>
                </c:pt>
                <c:pt idx="16">
                  <c:v>10</c:v>
                </c:pt>
                <c:pt idx="17">
                  <c:v>9.5</c:v>
                </c:pt>
                <c:pt idx="18">
                  <c:v>5</c:v>
                </c:pt>
                <c:pt idx="19">
                  <c:v>30</c:v>
                </c:pt>
                <c:pt idx="20">
                  <c:v>9</c:v>
                </c:pt>
                <c:pt idx="21">
                  <c:v>6</c:v>
                </c:pt>
                <c:pt idx="22">
                  <c:v>18</c:v>
                </c:pt>
                <c:pt idx="23">
                  <c:v>4</c:v>
                </c:pt>
                <c:pt idx="24">
                  <c:v>20</c:v>
                </c:pt>
                <c:pt idx="25">
                  <c:v>7</c:v>
                </c:pt>
                <c:pt idx="26">
                  <c:v>3</c:v>
                </c:pt>
                <c:pt idx="27" formatCode="0">
                  <c:v>5</c:v>
                </c:pt>
                <c:pt idx="28">
                  <c:v>14.5</c:v>
                </c:pt>
                <c:pt idx="29">
                  <c:v>11</c:v>
                </c:pt>
                <c:pt idx="30">
                  <c:v>2</c:v>
                </c:pt>
                <c:pt idx="31">
                  <c:v>3</c:v>
                </c:pt>
                <c:pt idx="32">
                  <c:v>7</c:v>
                </c:pt>
                <c:pt idx="33">
                  <c:v>45</c:v>
                </c:pt>
                <c:pt idx="34">
                  <c:v>10</c:v>
                </c:pt>
                <c:pt idx="35">
                  <c:v>0.5</c:v>
                </c:pt>
                <c:pt idx="36">
                  <c:v>5</c:v>
                </c:pt>
                <c:pt idx="37">
                  <c:v>3</c:v>
                </c:pt>
                <c:pt idx="38">
                  <c:v>4</c:v>
                </c:pt>
                <c:pt idx="39">
                  <c:v>2</c:v>
                </c:pt>
                <c:pt idx="40">
                  <c:v>6</c:v>
                </c:pt>
                <c:pt idx="41">
                  <c:v>7</c:v>
                </c:pt>
                <c:pt idx="42">
                  <c:v>2</c:v>
                </c:pt>
                <c:pt idx="43">
                  <c:v>220</c:v>
                </c:pt>
                <c:pt idx="44">
                  <c:v>9</c:v>
                </c:pt>
                <c:pt idx="45">
                  <c:v>7.5</c:v>
                </c:pt>
                <c:pt idx="46">
                  <c:v>7</c:v>
                </c:pt>
              </c:numCache>
            </c:numRef>
          </c:yVal>
          <c:bubbleSize>
            <c:numRef>
              <c:f>'Depth-Distance'!$E$5:$E$51</c:f>
              <c:numCache>
                <c:formatCode>General</c:formatCode>
                <c:ptCount val="47"/>
                <c:pt idx="0">
                  <c:v>372.6</c:v>
                </c:pt>
                <c:pt idx="1">
                  <c:v>300</c:v>
                </c:pt>
                <c:pt idx="2">
                  <c:v>209.3</c:v>
                </c:pt>
                <c:pt idx="3">
                  <c:v>207</c:v>
                </c:pt>
                <c:pt idx="4">
                  <c:v>180</c:v>
                </c:pt>
                <c:pt idx="5">
                  <c:v>172.8</c:v>
                </c:pt>
                <c:pt idx="6">
                  <c:v>165.6</c:v>
                </c:pt>
                <c:pt idx="7">
                  <c:v>165</c:v>
                </c:pt>
                <c:pt idx="8">
                  <c:v>160</c:v>
                </c:pt>
                <c:pt idx="9">
                  <c:v>150</c:v>
                </c:pt>
                <c:pt idx="10">
                  <c:v>120</c:v>
                </c:pt>
                <c:pt idx="11">
                  <c:v>110.4</c:v>
                </c:pt>
                <c:pt idx="12">
                  <c:v>108</c:v>
                </c:pt>
                <c:pt idx="13">
                  <c:v>97.2</c:v>
                </c:pt>
                <c:pt idx="14">
                  <c:v>97.2</c:v>
                </c:pt>
                <c:pt idx="15">
                  <c:v>90</c:v>
                </c:pt>
                <c:pt idx="16">
                  <c:v>90</c:v>
                </c:pt>
                <c:pt idx="17">
                  <c:v>90</c:v>
                </c:pt>
                <c:pt idx="18">
                  <c:v>90</c:v>
                </c:pt>
                <c:pt idx="19">
                  <c:v>60</c:v>
                </c:pt>
                <c:pt idx="20">
                  <c:v>60</c:v>
                </c:pt>
                <c:pt idx="21">
                  <c:v>60</c:v>
                </c:pt>
                <c:pt idx="22">
                  <c:v>48.3</c:v>
                </c:pt>
                <c:pt idx="23">
                  <c:v>40</c:v>
                </c:pt>
                <c:pt idx="24">
                  <c:v>30</c:v>
                </c:pt>
                <c:pt idx="25">
                  <c:v>30</c:v>
                </c:pt>
                <c:pt idx="26">
                  <c:v>30</c:v>
                </c:pt>
                <c:pt idx="27">
                  <c:v>25.2</c:v>
                </c:pt>
                <c:pt idx="28">
                  <c:v>23</c:v>
                </c:pt>
                <c:pt idx="29">
                  <c:v>21</c:v>
                </c:pt>
                <c:pt idx="30">
                  <c:v>16.8</c:v>
                </c:pt>
                <c:pt idx="31">
                  <c:v>10.6</c:v>
                </c:pt>
                <c:pt idx="32">
                  <c:v>10.5</c:v>
                </c:pt>
                <c:pt idx="33">
                  <c:v>10</c:v>
                </c:pt>
                <c:pt idx="34">
                  <c:v>10</c:v>
                </c:pt>
                <c:pt idx="35">
                  <c:v>7.2</c:v>
                </c:pt>
                <c:pt idx="36">
                  <c:v>5</c:v>
                </c:pt>
                <c:pt idx="37">
                  <c:v>5</c:v>
                </c:pt>
                <c:pt idx="38">
                  <c:v>4.95</c:v>
                </c:pt>
                <c:pt idx="39">
                  <c:v>4.5</c:v>
                </c:pt>
                <c:pt idx="40">
                  <c:v>4</c:v>
                </c:pt>
                <c:pt idx="41">
                  <c:v>2.75</c:v>
                </c:pt>
                <c:pt idx="42">
                  <c:v>2.5</c:v>
                </c:pt>
                <c:pt idx="43">
                  <c:v>2.2999999999999998</c:v>
                </c:pt>
                <c:pt idx="44">
                  <c:v>2.2999999999999998</c:v>
                </c:pt>
                <c:pt idx="45">
                  <c:v>2</c:v>
                </c:pt>
                <c:pt idx="46">
                  <c:v>3.3000000000000002E-2</c:v>
                </c:pt>
              </c:numCache>
            </c:numRef>
          </c:bubbleSize>
        </c:ser>
        <c:bubbleScale val="300"/>
        <c:axId val="304718592"/>
        <c:axId val="304720128"/>
      </c:bubbleChart>
      <c:valAx>
        <c:axId val="304718592"/>
        <c:scaling>
          <c:orientation val="minMax"/>
          <c:max val="125"/>
          <c:min val="0"/>
        </c:scaling>
        <c:delete val="1"/>
        <c:axPos val="b"/>
        <c:numFmt formatCode="General" sourceLinked="1"/>
        <c:tickLblPos val="none"/>
        <c:crossAx val="304720128"/>
        <c:crosses val="autoZero"/>
        <c:crossBetween val="midCat"/>
      </c:valAx>
      <c:valAx>
        <c:axId val="304720128"/>
        <c:scaling>
          <c:orientation val="minMax"/>
          <c:max val="225"/>
          <c:min val="200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 sz="1200"/>
                </a:pPr>
                <a:r>
                  <a:rPr lang="en-US" sz="1200" dirty="0" smtClean="0"/>
                  <a:t>hi</a:t>
                </a:r>
                <a:endParaRPr lang="en-US" sz="1200" dirty="0"/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304718592"/>
        <c:crosses val="autoZero"/>
        <c:crossBetween val="midCat"/>
        <c:majorUnit val="10"/>
      </c:valAx>
    </c:plotArea>
    <c:plotVisOnly val="1"/>
  </c:chart>
  <c:externalData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148B5A1-1797-48B1-9E72-F9F62827189C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094972E3-BDDB-4DC2-B51A-E53B33BCE396}">
      <dgm:prSet phldrT="[Text]"/>
      <dgm:spPr/>
      <dgm:t>
        <a:bodyPr/>
        <a:lstStyle/>
        <a:p>
          <a:r>
            <a:rPr lang="en-US" dirty="0" smtClean="0"/>
            <a:t>Automobiles  (1920’s)</a:t>
          </a:r>
          <a:endParaRPr lang="en-US" dirty="0"/>
        </a:p>
      </dgm:t>
    </dgm:pt>
    <dgm:pt modelId="{0083A99A-1499-48E5-A91B-8C1BB9E7EF0E}" type="parTrans" cxnId="{19D1E10F-4EEB-4FB7-BCEE-668A8232A48B}">
      <dgm:prSet/>
      <dgm:spPr/>
      <dgm:t>
        <a:bodyPr/>
        <a:lstStyle/>
        <a:p>
          <a:endParaRPr lang="en-US"/>
        </a:p>
      </dgm:t>
    </dgm:pt>
    <dgm:pt modelId="{79138938-2C6A-45B9-8EAA-C369A999E041}" type="sibTrans" cxnId="{19D1E10F-4EEB-4FB7-BCEE-668A8232A48B}">
      <dgm:prSet/>
      <dgm:spPr/>
      <dgm:t>
        <a:bodyPr/>
        <a:lstStyle/>
        <a:p>
          <a:endParaRPr lang="en-US"/>
        </a:p>
      </dgm:t>
    </dgm:pt>
    <dgm:pt modelId="{87ED52CF-73F9-4F24-BD7F-1E1E2CAD831F}">
      <dgm:prSet phldrT="[Text]"/>
      <dgm:spPr/>
      <dgm:t>
        <a:bodyPr/>
        <a:lstStyle/>
        <a:p>
          <a:r>
            <a:rPr lang="en-US" dirty="0" smtClean="0"/>
            <a:t>Television (1950’s)</a:t>
          </a:r>
          <a:endParaRPr lang="en-US" dirty="0"/>
        </a:p>
      </dgm:t>
    </dgm:pt>
    <dgm:pt modelId="{C13B4AB9-6C85-4E8E-B1F4-751C9AEBC570}" type="parTrans" cxnId="{E79B12F3-5A06-4246-B5ED-08D2DD26FEF0}">
      <dgm:prSet/>
      <dgm:spPr/>
      <dgm:t>
        <a:bodyPr/>
        <a:lstStyle/>
        <a:p>
          <a:endParaRPr lang="en-US"/>
        </a:p>
      </dgm:t>
    </dgm:pt>
    <dgm:pt modelId="{25C9FE29-99B3-4EC9-87E9-89BD5596ED8B}" type="sibTrans" cxnId="{E79B12F3-5A06-4246-B5ED-08D2DD26FEF0}">
      <dgm:prSet/>
      <dgm:spPr/>
      <dgm:t>
        <a:bodyPr/>
        <a:lstStyle/>
        <a:p>
          <a:endParaRPr lang="en-US"/>
        </a:p>
      </dgm:t>
    </dgm:pt>
    <dgm:pt modelId="{2C15A309-871B-4978-B88D-6337F283F0E8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Information Technology (1980’s +)</a:t>
          </a:r>
          <a:endParaRPr lang="en-US" dirty="0">
            <a:solidFill>
              <a:schemeClr val="tx1"/>
            </a:solidFill>
          </a:endParaRPr>
        </a:p>
      </dgm:t>
    </dgm:pt>
    <dgm:pt modelId="{6F895FDA-5FD5-41D3-B314-5E7D74B5DC4F}" type="parTrans" cxnId="{1610051A-31C4-44E3-9F0E-A092A91059C6}">
      <dgm:prSet/>
      <dgm:spPr/>
      <dgm:t>
        <a:bodyPr/>
        <a:lstStyle/>
        <a:p>
          <a:endParaRPr lang="en-US"/>
        </a:p>
      </dgm:t>
    </dgm:pt>
    <dgm:pt modelId="{B536C199-81DC-460E-AE48-0D33B5B2C9DB}" type="sibTrans" cxnId="{1610051A-31C4-44E3-9F0E-A092A91059C6}">
      <dgm:prSet/>
      <dgm:spPr/>
      <dgm:t>
        <a:bodyPr/>
        <a:lstStyle/>
        <a:p>
          <a:endParaRPr lang="en-US"/>
        </a:p>
      </dgm:t>
    </dgm:pt>
    <dgm:pt modelId="{E4C09AF1-7263-456B-9848-10C8949515AA}">
      <dgm:prSet phldrT="[Text]"/>
      <dgm:spPr/>
      <dgm:t>
        <a:bodyPr/>
        <a:lstStyle/>
        <a:p>
          <a:r>
            <a:rPr lang="en-US" dirty="0" smtClean="0"/>
            <a:t>Clean Energy Economy (2010+)</a:t>
          </a:r>
          <a:endParaRPr lang="en-US" dirty="0"/>
        </a:p>
      </dgm:t>
    </dgm:pt>
    <dgm:pt modelId="{CE7F8206-BAC9-4D73-805D-18513688507A}" type="parTrans" cxnId="{CEDF738B-4378-4081-B02B-25FD1BBD8646}">
      <dgm:prSet/>
      <dgm:spPr/>
      <dgm:t>
        <a:bodyPr/>
        <a:lstStyle/>
        <a:p>
          <a:endParaRPr lang="en-US"/>
        </a:p>
      </dgm:t>
    </dgm:pt>
    <dgm:pt modelId="{C7760150-16AB-4D6D-925B-A5A5D1E4BD99}" type="sibTrans" cxnId="{CEDF738B-4378-4081-B02B-25FD1BBD8646}">
      <dgm:prSet/>
      <dgm:spPr/>
      <dgm:t>
        <a:bodyPr/>
        <a:lstStyle/>
        <a:p>
          <a:endParaRPr lang="en-US"/>
        </a:p>
      </dgm:t>
    </dgm:pt>
    <dgm:pt modelId="{9E8CFC2D-66DE-407F-A9A6-763A4B96BD27}" type="pres">
      <dgm:prSet presAssocID="{3148B5A1-1797-48B1-9E72-F9F62827189C}" presName="arrowDiagram" presStyleCnt="0">
        <dgm:presLayoutVars>
          <dgm:chMax val="5"/>
          <dgm:dir/>
          <dgm:resizeHandles val="exact"/>
        </dgm:presLayoutVars>
      </dgm:prSet>
      <dgm:spPr/>
    </dgm:pt>
    <dgm:pt modelId="{734F0278-9E07-485F-AB30-59F2DC2E92E2}" type="pres">
      <dgm:prSet presAssocID="{3148B5A1-1797-48B1-9E72-F9F62827189C}" presName="arrow" presStyleLbl="bgShp" presStyleIdx="0" presStyleCnt="1"/>
      <dgm:spPr/>
    </dgm:pt>
    <dgm:pt modelId="{D1347B73-C039-4CD5-8BD6-C5D603EE6C27}" type="pres">
      <dgm:prSet presAssocID="{3148B5A1-1797-48B1-9E72-F9F62827189C}" presName="arrowDiagram4" presStyleCnt="0"/>
      <dgm:spPr/>
    </dgm:pt>
    <dgm:pt modelId="{19E4F40B-BF57-419A-B343-750CCEAF339D}" type="pres">
      <dgm:prSet presAssocID="{094972E3-BDDB-4DC2-B51A-E53B33BCE396}" presName="bullet4a" presStyleLbl="node1" presStyleIdx="0" presStyleCnt="4"/>
      <dgm:spPr/>
    </dgm:pt>
    <dgm:pt modelId="{F6BA45A8-2BE8-4731-830A-9855867F7256}" type="pres">
      <dgm:prSet presAssocID="{094972E3-BDDB-4DC2-B51A-E53B33BCE396}" presName="textBox4a" presStyleLbl="revTx" presStyleIdx="0" presStyleCnt="4" custScaleY="48458" custLinFactNeighborX="1462" custLinFactNeighborY="-8823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FA66CD-53D4-4A0B-943F-3E64C65FDF6C}" type="pres">
      <dgm:prSet presAssocID="{87ED52CF-73F9-4F24-BD7F-1E1E2CAD831F}" presName="bullet4b" presStyleLbl="node1" presStyleIdx="1" presStyleCnt="4"/>
      <dgm:spPr/>
    </dgm:pt>
    <dgm:pt modelId="{B5870AD5-545C-4B96-8924-3C0213F31004}" type="pres">
      <dgm:prSet presAssocID="{87ED52CF-73F9-4F24-BD7F-1E1E2CAD831F}" presName="textBox4b" presStyleLbl="revTx" presStyleIdx="1" presStyleCnt="4" custLinFactNeighborX="3095" custLinFactNeighborY="-203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8F4F2E5-89DD-47B6-A949-C15932CDDA2C}" type="pres">
      <dgm:prSet presAssocID="{2C15A309-871B-4978-B88D-6337F283F0E8}" presName="bullet4c" presStyleLbl="node1" presStyleIdx="2" presStyleCnt="4"/>
      <dgm:spPr/>
    </dgm:pt>
    <dgm:pt modelId="{8C070C4D-E5A1-43AD-BC22-60BC6023608C}" type="pres">
      <dgm:prSet presAssocID="{2C15A309-871B-4978-B88D-6337F283F0E8}" presName="textBox4c" presStyleLbl="revTx" presStyleIdx="2" presStyleCnt="4" custScaleY="27805" custLinFactNeighborX="2381" custLinFactNeighborY="-5236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7F3114-D941-4ABE-ACE1-AFD224F879FB}" type="pres">
      <dgm:prSet presAssocID="{E4C09AF1-7263-456B-9848-10C8949515AA}" presName="bullet4d" presStyleLbl="node1" presStyleIdx="3" presStyleCnt="4"/>
      <dgm:spPr/>
    </dgm:pt>
    <dgm:pt modelId="{6858EC1F-C3B3-4B9C-987F-EF411257A54D}" type="pres">
      <dgm:prSet presAssocID="{E4C09AF1-7263-456B-9848-10C8949515AA}" presName="textBox4d" presStyleLbl="revTx" presStyleIdx="3" presStyleCnt="4" custScaleY="46072" custLinFactNeighborX="9524" custLinFactNeighborY="-4318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9D1E10F-4EEB-4FB7-BCEE-668A8232A48B}" srcId="{3148B5A1-1797-48B1-9E72-F9F62827189C}" destId="{094972E3-BDDB-4DC2-B51A-E53B33BCE396}" srcOrd="0" destOrd="0" parTransId="{0083A99A-1499-48E5-A91B-8C1BB9E7EF0E}" sibTransId="{79138938-2C6A-45B9-8EAA-C369A999E041}"/>
    <dgm:cxn modelId="{CEDF738B-4378-4081-B02B-25FD1BBD8646}" srcId="{3148B5A1-1797-48B1-9E72-F9F62827189C}" destId="{E4C09AF1-7263-456B-9848-10C8949515AA}" srcOrd="3" destOrd="0" parTransId="{CE7F8206-BAC9-4D73-805D-18513688507A}" sibTransId="{C7760150-16AB-4D6D-925B-A5A5D1E4BD99}"/>
    <dgm:cxn modelId="{D2A5D3DF-45D0-432A-85C4-C8349AB706A7}" type="presOf" srcId="{2C15A309-871B-4978-B88D-6337F283F0E8}" destId="{8C070C4D-E5A1-43AD-BC22-60BC6023608C}" srcOrd="0" destOrd="0" presId="urn:microsoft.com/office/officeart/2005/8/layout/arrow2"/>
    <dgm:cxn modelId="{E139D8DF-D086-4039-82AD-FD12E82276FB}" type="presOf" srcId="{E4C09AF1-7263-456B-9848-10C8949515AA}" destId="{6858EC1F-C3B3-4B9C-987F-EF411257A54D}" srcOrd="0" destOrd="0" presId="urn:microsoft.com/office/officeart/2005/8/layout/arrow2"/>
    <dgm:cxn modelId="{F122E61B-7164-41FA-9EF0-716944A1A718}" type="presOf" srcId="{3148B5A1-1797-48B1-9E72-F9F62827189C}" destId="{9E8CFC2D-66DE-407F-A9A6-763A4B96BD27}" srcOrd="0" destOrd="0" presId="urn:microsoft.com/office/officeart/2005/8/layout/arrow2"/>
    <dgm:cxn modelId="{9DB81664-F22D-4EAB-96A7-25B186007E4D}" type="presOf" srcId="{094972E3-BDDB-4DC2-B51A-E53B33BCE396}" destId="{F6BA45A8-2BE8-4731-830A-9855867F7256}" srcOrd="0" destOrd="0" presId="urn:microsoft.com/office/officeart/2005/8/layout/arrow2"/>
    <dgm:cxn modelId="{E354EA27-1A75-47C5-8187-8C3C96FA09E4}" type="presOf" srcId="{87ED52CF-73F9-4F24-BD7F-1E1E2CAD831F}" destId="{B5870AD5-545C-4B96-8924-3C0213F31004}" srcOrd="0" destOrd="0" presId="urn:microsoft.com/office/officeart/2005/8/layout/arrow2"/>
    <dgm:cxn modelId="{E79B12F3-5A06-4246-B5ED-08D2DD26FEF0}" srcId="{3148B5A1-1797-48B1-9E72-F9F62827189C}" destId="{87ED52CF-73F9-4F24-BD7F-1E1E2CAD831F}" srcOrd="1" destOrd="0" parTransId="{C13B4AB9-6C85-4E8E-B1F4-751C9AEBC570}" sibTransId="{25C9FE29-99B3-4EC9-87E9-89BD5596ED8B}"/>
    <dgm:cxn modelId="{1610051A-31C4-44E3-9F0E-A092A91059C6}" srcId="{3148B5A1-1797-48B1-9E72-F9F62827189C}" destId="{2C15A309-871B-4978-B88D-6337F283F0E8}" srcOrd="2" destOrd="0" parTransId="{6F895FDA-5FD5-41D3-B314-5E7D74B5DC4F}" sibTransId="{B536C199-81DC-460E-AE48-0D33B5B2C9DB}"/>
    <dgm:cxn modelId="{EBF32B0B-08E4-423E-BD4A-1200B3A550ED}" type="presParOf" srcId="{9E8CFC2D-66DE-407F-A9A6-763A4B96BD27}" destId="{734F0278-9E07-485F-AB30-59F2DC2E92E2}" srcOrd="0" destOrd="0" presId="urn:microsoft.com/office/officeart/2005/8/layout/arrow2"/>
    <dgm:cxn modelId="{9B77D5E9-C72B-4CCB-ACE9-677BDB519441}" type="presParOf" srcId="{9E8CFC2D-66DE-407F-A9A6-763A4B96BD27}" destId="{D1347B73-C039-4CD5-8BD6-C5D603EE6C27}" srcOrd="1" destOrd="0" presId="urn:microsoft.com/office/officeart/2005/8/layout/arrow2"/>
    <dgm:cxn modelId="{3AAEF242-4E60-439A-ADFE-C88DB367D802}" type="presParOf" srcId="{D1347B73-C039-4CD5-8BD6-C5D603EE6C27}" destId="{19E4F40B-BF57-419A-B343-750CCEAF339D}" srcOrd="0" destOrd="0" presId="urn:microsoft.com/office/officeart/2005/8/layout/arrow2"/>
    <dgm:cxn modelId="{7853A461-A2F3-4990-AAB8-792CCCC9D02D}" type="presParOf" srcId="{D1347B73-C039-4CD5-8BD6-C5D603EE6C27}" destId="{F6BA45A8-2BE8-4731-830A-9855867F7256}" srcOrd="1" destOrd="0" presId="urn:microsoft.com/office/officeart/2005/8/layout/arrow2"/>
    <dgm:cxn modelId="{0ACBF753-EBD6-4FD6-84F1-81C1F50F0735}" type="presParOf" srcId="{D1347B73-C039-4CD5-8BD6-C5D603EE6C27}" destId="{F3FA66CD-53D4-4A0B-943F-3E64C65FDF6C}" srcOrd="2" destOrd="0" presId="urn:microsoft.com/office/officeart/2005/8/layout/arrow2"/>
    <dgm:cxn modelId="{DA2B3619-08E5-49D5-93AF-215FD7FA8742}" type="presParOf" srcId="{D1347B73-C039-4CD5-8BD6-C5D603EE6C27}" destId="{B5870AD5-545C-4B96-8924-3C0213F31004}" srcOrd="3" destOrd="0" presId="urn:microsoft.com/office/officeart/2005/8/layout/arrow2"/>
    <dgm:cxn modelId="{EBA09D31-F435-48A7-870A-696EE2F84AD7}" type="presParOf" srcId="{D1347B73-C039-4CD5-8BD6-C5D603EE6C27}" destId="{E8F4F2E5-89DD-47B6-A949-C15932CDDA2C}" srcOrd="4" destOrd="0" presId="urn:microsoft.com/office/officeart/2005/8/layout/arrow2"/>
    <dgm:cxn modelId="{6F3B691A-2CBC-4147-A92E-B621368DCC8B}" type="presParOf" srcId="{D1347B73-C039-4CD5-8BD6-C5D603EE6C27}" destId="{8C070C4D-E5A1-43AD-BC22-60BC6023608C}" srcOrd="5" destOrd="0" presId="urn:microsoft.com/office/officeart/2005/8/layout/arrow2"/>
    <dgm:cxn modelId="{26F8F558-A104-4180-A7AA-12D690C5CEDD}" type="presParOf" srcId="{D1347B73-C039-4CD5-8BD6-C5D603EE6C27}" destId="{E07F3114-D941-4ABE-ACE1-AFD224F879FB}" srcOrd="6" destOrd="0" presId="urn:microsoft.com/office/officeart/2005/8/layout/arrow2"/>
    <dgm:cxn modelId="{E98FB9A0-57B9-40A1-8E64-D718B7872B63}" type="presParOf" srcId="{D1347B73-C039-4CD5-8BD6-C5D603EE6C27}" destId="{6858EC1F-C3B3-4B9C-987F-EF411257A54D}" srcOrd="7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ACAD447-AEBD-42BE-A765-52C837E0AC6F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C8773DE8-A4DE-4F47-BB38-2522D758E6AC}">
      <dgm:prSet phldrT="[Text]"/>
      <dgm:spPr>
        <a:solidFill>
          <a:schemeClr val="accent1"/>
        </a:solidFill>
      </dgm:spPr>
      <dgm:t>
        <a:bodyPr/>
        <a:lstStyle/>
        <a:p>
          <a:r>
            <a:rPr lang="en-US" b="1" dirty="0" smtClean="0"/>
            <a:t>Renewable Energy</a:t>
          </a:r>
          <a:endParaRPr lang="en-US" b="1" dirty="0"/>
        </a:p>
      </dgm:t>
    </dgm:pt>
    <dgm:pt modelId="{72232FA1-F2F7-4DA4-ADD7-D1277F70C728}" type="parTrans" cxnId="{03BFD05C-2F76-4F2A-ABA2-2AE563699B2F}">
      <dgm:prSet/>
      <dgm:spPr/>
      <dgm:t>
        <a:bodyPr/>
        <a:lstStyle/>
        <a:p>
          <a:endParaRPr lang="en-US"/>
        </a:p>
      </dgm:t>
    </dgm:pt>
    <dgm:pt modelId="{98587F39-026B-4BE1-9D8C-23842CE70B74}" type="sibTrans" cxnId="{03BFD05C-2F76-4F2A-ABA2-2AE563699B2F}">
      <dgm:prSet/>
      <dgm:spPr/>
      <dgm:t>
        <a:bodyPr/>
        <a:lstStyle/>
        <a:p>
          <a:endParaRPr lang="en-US"/>
        </a:p>
      </dgm:t>
    </dgm:pt>
    <dgm:pt modelId="{1BF50234-9924-43F0-AF17-EEB42E652B1C}">
      <dgm:prSet phldrT="[Text]"/>
      <dgm:spPr>
        <a:solidFill>
          <a:srgbClr val="00B0F0">
            <a:alpha val="50000"/>
          </a:srgbClr>
        </a:solidFill>
      </dgm:spPr>
      <dgm:t>
        <a:bodyPr/>
        <a:lstStyle/>
        <a:p>
          <a:r>
            <a:rPr lang="en-US" b="1" dirty="0" smtClean="0"/>
            <a:t>Smart Grid and Load Control</a:t>
          </a:r>
          <a:endParaRPr lang="en-US" b="1" dirty="0"/>
        </a:p>
      </dgm:t>
    </dgm:pt>
    <dgm:pt modelId="{8A5D2270-7194-4306-AC59-96B1AB76DBCD}" type="parTrans" cxnId="{F75F4400-0EAC-4E6B-B233-3CE4553A9E1D}">
      <dgm:prSet/>
      <dgm:spPr/>
      <dgm:t>
        <a:bodyPr/>
        <a:lstStyle/>
        <a:p>
          <a:endParaRPr lang="en-US"/>
        </a:p>
      </dgm:t>
    </dgm:pt>
    <dgm:pt modelId="{78D34392-E268-4B74-B552-E3823B1EC656}" type="sibTrans" cxnId="{F75F4400-0EAC-4E6B-B233-3CE4553A9E1D}">
      <dgm:prSet/>
      <dgm:spPr/>
      <dgm:t>
        <a:bodyPr/>
        <a:lstStyle/>
        <a:p>
          <a:endParaRPr lang="en-US"/>
        </a:p>
      </dgm:t>
    </dgm:pt>
    <dgm:pt modelId="{9AF25114-82FE-4FEC-80DF-88DC387BCF94}">
      <dgm:prSet phldrT="[Text]"/>
      <dgm:spPr>
        <a:solidFill>
          <a:srgbClr val="FF0000">
            <a:alpha val="64000"/>
          </a:srgbClr>
        </a:solidFill>
      </dgm:spPr>
      <dgm:t>
        <a:bodyPr/>
        <a:lstStyle/>
        <a:p>
          <a:r>
            <a:rPr lang="en-US" b="1" dirty="0" smtClean="0"/>
            <a:t>Electric Cars </a:t>
          </a:r>
          <a:r>
            <a:rPr lang="en-US" b="1" dirty="0" smtClean="0"/>
            <a:t>and Battery Storage </a:t>
          </a:r>
          <a:endParaRPr lang="en-US" b="1" dirty="0"/>
        </a:p>
      </dgm:t>
    </dgm:pt>
    <dgm:pt modelId="{A3414E17-1D13-4BAC-9BF2-14F872CD639C}" type="parTrans" cxnId="{F15EB707-C0C3-4B6D-8006-74C8C51BA5AF}">
      <dgm:prSet/>
      <dgm:spPr/>
      <dgm:t>
        <a:bodyPr/>
        <a:lstStyle/>
        <a:p>
          <a:endParaRPr lang="en-US"/>
        </a:p>
      </dgm:t>
    </dgm:pt>
    <dgm:pt modelId="{579DDDD4-4839-4A37-898C-206BA918E227}" type="sibTrans" cxnId="{F15EB707-C0C3-4B6D-8006-74C8C51BA5AF}">
      <dgm:prSet/>
      <dgm:spPr/>
      <dgm:t>
        <a:bodyPr/>
        <a:lstStyle/>
        <a:p>
          <a:endParaRPr lang="en-US"/>
        </a:p>
      </dgm:t>
    </dgm:pt>
    <dgm:pt modelId="{B6D42639-0EE7-414F-829F-5A247613DBD5}">
      <dgm:prSet phldrT="[Text]"/>
      <dgm:spPr>
        <a:solidFill>
          <a:srgbClr val="FFC000">
            <a:alpha val="64000"/>
          </a:srgbClr>
        </a:solidFill>
      </dgm:spPr>
      <dgm:t>
        <a:bodyPr/>
        <a:lstStyle/>
        <a:p>
          <a:r>
            <a:rPr lang="en-US" b="1" dirty="0" smtClean="0"/>
            <a:t>Energy Efficiency</a:t>
          </a:r>
          <a:endParaRPr lang="en-US" b="1" dirty="0"/>
        </a:p>
      </dgm:t>
    </dgm:pt>
    <dgm:pt modelId="{5A78651A-3042-499E-9EA7-BC3E5E2B12C0}" type="parTrans" cxnId="{354F8ED0-1291-4BA1-A0E4-9FBDB55F2ACC}">
      <dgm:prSet/>
      <dgm:spPr/>
      <dgm:t>
        <a:bodyPr/>
        <a:lstStyle/>
        <a:p>
          <a:endParaRPr lang="en-US"/>
        </a:p>
      </dgm:t>
    </dgm:pt>
    <dgm:pt modelId="{240357B5-A4A6-4E28-ACF5-95B367FA5334}" type="sibTrans" cxnId="{354F8ED0-1291-4BA1-A0E4-9FBDB55F2ACC}">
      <dgm:prSet/>
      <dgm:spPr/>
      <dgm:t>
        <a:bodyPr/>
        <a:lstStyle/>
        <a:p>
          <a:endParaRPr lang="en-US"/>
        </a:p>
      </dgm:t>
    </dgm:pt>
    <dgm:pt modelId="{A20F2E7E-2405-418E-9D4E-D9BA581F7E02}" type="pres">
      <dgm:prSet presAssocID="{3ACAD447-AEBD-42BE-A765-52C837E0AC6F}" presName="compositeShape" presStyleCnt="0">
        <dgm:presLayoutVars>
          <dgm:chMax val="7"/>
          <dgm:dir/>
          <dgm:resizeHandles val="exact"/>
        </dgm:presLayoutVars>
      </dgm:prSet>
      <dgm:spPr/>
    </dgm:pt>
    <dgm:pt modelId="{00FB6C70-88D5-47AD-8DBE-0A9139288FF1}" type="pres">
      <dgm:prSet presAssocID="{C8773DE8-A4DE-4F47-BB38-2522D758E6AC}" presName="circ1" presStyleLbl="vennNode1" presStyleIdx="0" presStyleCnt="4"/>
      <dgm:spPr/>
      <dgm:t>
        <a:bodyPr/>
        <a:lstStyle/>
        <a:p>
          <a:endParaRPr lang="en-US"/>
        </a:p>
      </dgm:t>
    </dgm:pt>
    <dgm:pt modelId="{C1747894-41FC-4890-A4BD-4733FEB46D6A}" type="pres">
      <dgm:prSet presAssocID="{C8773DE8-A4DE-4F47-BB38-2522D758E6AC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829054-95D6-4F99-BE41-F899A89DF368}" type="pres">
      <dgm:prSet presAssocID="{1BF50234-9924-43F0-AF17-EEB42E652B1C}" presName="circ2" presStyleLbl="vennNode1" presStyleIdx="1" presStyleCnt="4"/>
      <dgm:spPr/>
      <dgm:t>
        <a:bodyPr/>
        <a:lstStyle/>
        <a:p>
          <a:endParaRPr lang="en-US"/>
        </a:p>
      </dgm:t>
    </dgm:pt>
    <dgm:pt modelId="{C2CEFF3F-5553-4120-A11C-8B27B3D62373}" type="pres">
      <dgm:prSet presAssocID="{1BF50234-9924-43F0-AF17-EEB42E652B1C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CB71A2-A680-434D-92FB-BDB9CF2E4080}" type="pres">
      <dgm:prSet presAssocID="{9AF25114-82FE-4FEC-80DF-88DC387BCF94}" presName="circ3" presStyleLbl="vennNode1" presStyleIdx="2" presStyleCnt="4"/>
      <dgm:spPr/>
      <dgm:t>
        <a:bodyPr/>
        <a:lstStyle/>
        <a:p>
          <a:endParaRPr lang="en-US"/>
        </a:p>
      </dgm:t>
    </dgm:pt>
    <dgm:pt modelId="{2F29ED9D-71B5-4404-BDA3-D7917B275945}" type="pres">
      <dgm:prSet presAssocID="{9AF25114-82FE-4FEC-80DF-88DC387BCF94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DD51C6-137C-4BEF-86E7-82940A46E647}" type="pres">
      <dgm:prSet presAssocID="{B6D42639-0EE7-414F-829F-5A247613DBD5}" presName="circ4" presStyleLbl="vennNode1" presStyleIdx="3" presStyleCnt="4"/>
      <dgm:spPr/>
      <dgm:t>
        <a:bodyPr/>
        <a:lstStyle/>
        <a:p>
          <a:endParaRPr lang="en-US"/>
        </a:p>
      </dgm:t>
    </dgm:pt>
    <dgm:pt modelId="{82045A99-34A6-497B-A556-5E118CDF4913}" type="pres">
      <dgm:prSet presAssocID="{B6D42639-0EE7-414F-829F-5A247613DBD5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75F4400-0EAC-4E6B-B233-3CE4553A9E1D}" srcId="{3ACAD447-AEBD-42BE-A765-52C837E0AC6F}" destId="{1BF50234-9924-43F0-AF17-EEB42E652B1C}" srcOrd="1" destOrd="0" parTransId="{8A5D2270-7194-4306-AC59-96B1AB76DBCD}" sibTransId="{78D34392-E268-4B74-B552-E3823B1EC656}"/>
    <dgm:cxn modelId="{6DDC50CA-593F-48A9-BE36-DAA9FF5B4E2E}" type="presOf" srcId="{9AF25114-82FE-4FEC-80DF-88DC387BCF94}" destId="{2F29ED9D-71B5-4404-BDA3-D7917B275945}" srcOrd="1" destOrd="0" presId="urn:microsoft.com/office/officeart/2005/8/layout/venn1"/>
    <dgm:cxn modelId="{F5749542-BE66-4C9E-AE0A-2844EE79A9F2}" type="presOf" srcId="{C8773DE8-A4DE-4F47-BB38-2522D758E6AC}" destId="{00FB6C70-88D5-47AD-8DBE-0A9139288FF1}" srcOrd="0" destOrd="0" presId="urn:microsoft.com/office/officeart/2005/8/layout/venn1"/>
    <dgm:cxn modelId="{03BFD05C-2F76-4F2A-ABA2-2AE563699B2F}" srcId="{3ACAD447-AEBD-42BE-A765-52C837E0AC6F}" destId="{C8773DE8-A4DE-4F47-BB38-2522D758E6AC}" srcOrd="0" destOrd="0" parTransId="{72232FA1-F2F7-4DA4-ADD7-D1277F70C728}" sibTransId="{98587F39-026B-4BE1-9D8C-23842CE70B74}"/>
    <dgm:cxn modelId="{F892AC43-2C6B-44CE-8533-5D69ED50DD9A}" type="presOf" srcId="{9AF25114-82FE-4FEC-80DF-88DC387BCF94}" destId="{D2CB71A2-A680-434D-92FB-BDB9CF2E4080}" srcOrd="0" destOrd="0" presId="urn:microsoft.com/office/officeart/2005/8/layout/venn1"/>
    <dgm:cxn modelId="{354F8ED0-1291-4BA1-A0E4-9FBDB55F2ACC}" srcId="{3ACAD447-AEBD-42BE-A765-52C837E0AC6F}" destId="{B6D42639-0EE7-414F-829F-5A247613DBD5}" srcOrd="3" destOrd="0" parTransId="{5A78651A-3042-499E-9EA7-BC3E5E2B12C0}" sibTransId="{240357B5-A4A6-4E28-ACF5-95B367FA5334}"/>
    <dgm:cxn modelId="{12E6328B-178C-48A1-9F0C-0F2A402703C5}" type="presOf" srcId="{C8773DE8-A4DE-4F47-BB38-2522D758E6AC}" destId="{C1747894-41FC-4890-A4BD-4733FEB46D6A}" srcOrd="1" destOrd="0" presId="urn:microsoft.com/office/officeart/2005/8/layout/venn1"/>
    <dgm:cxn modelId="{044EF85F-DCF3-4560-BAA8-805B0351A78E}" type="presOf" srcId="{3ACAD447-AEBD-42BE-A765-52C837E0AC6F}" destId="{A20F2E7E-2405-418E-9D4E-D9BA581F7E02}" srcOrd="0" destOrd="0" presId="urn:microsoft.com/office/officeart/2005/8/layout/venn1"/>
    <dgm:cxn modelId="{565196C4-8389-4BD3-B234-E855A78B8A97}" type="presOf" srcId="{1BF50234-9924-43F0-AF17-EEB42E652B1C}" destId="{C2CEFF3F-5553-4120-A11C-8B27B3D62373}" srcOrd="1" destOrd="0" presId="urn:microsoft.com/office/officeart/2005/8/layout/venn1"/>
    <dgm:cxn modelId="{D0329BF9-6947-4E87-8DA8-2C9D495F6925}" type="presOf" srcId="{B6D42639-0EE7-414F-829F-5A247613DBD5}" destId="{82045A99-34A6-497B-A556-5E118CDF4913}" srcOrd="1" destOrd="0" presId="urn:microsoft.com/office/officeart/2005/8/layout/venn1"/>
    <dgm:cxn modelId="{5D7C8E81-1CB5-4975-B3D0-0E6CC03867E7}" type="presOf" srcId="{1BF50234-9924-43F0-AF17-EEB42E652B1C}" destId="{95829054-95D6-4F99-BE41-F899A89DF368}" srcOrd="0" destOrd="0" presId="urn:microsoft.com/office/officeart/2005/8/layout/venn1"/>
    <dgm:cxn modelId="{F15EB707-C0C3-4B6D-8006-74C8C51BA5AF}" srcId="{3ACAD447-AEBD-42BE-A765-52C837E0AC6F}" destId="{9AF25114-82FE-4FEC-80DF-88DC387BCF94}" srcOrd="2" destOrd="0" parTransId="{A3414E17-1D13-4BAC-9BF2-14F872CD639C}" sibTransId="{579DDDD4-4839-4A37-898C-206BA918E227}"/>
    <dgm:cxn modelId="{F23FF3AD-7820-44F5-B030-B64761DA15D1}" type="presOf" srcId="{B6D42639-0EE7-414F-829F-5A247613DBD5}" destId="{F3DD51C6-137C-4BEF-86E7-82940A46E647}" srcOrd="0" destOrd="0" presId="urn:microsoft.com/office/officeart/2005/8/layout/venn1"/>
    <dgm:cxn modelId="{65F76075-E6C3-4CA4-AC48-18386C76B7F1}" type="presParOf" srcId="{A20F2E7E-2405-418E-9D4E-D9BA581F7E02}" destId="{00FB6C70-88D5-47AD-8DBE-0A9139288FF1}" srcOrd="0" destOrd="0" presId="urn:microsoft.com/office/officeart/2005/8/layout/venn1"/>
    <dgm:cxn modelId="{C931EA8A-D717-4EBF-A993-A2311ADA7A0D}" type="presParOf" srcId="{A20F2E7E-2405-418E-9D4E-D9BA581F7E02}" destId="{C1747894-41FC-4890-A4BD-4733FEB46D6A}" srcOrd="1" destOrd="0" presId="urn:microsoft.com/office/officeart/2005/8/layout/venn1"/>
    <dgm:cxn modelId="{9B315608-6725-4E0B-B22A-30607D9F8FE7}" type="presParOf" srcId="{A20F2E7E-2405-418E-9D4E-D9BA581F7E02}" destId="{95829054-95D6-4F99-BE41-F899A89DF368}" srcOrd="2" destOrd="0" presId="urn:microsoft.com/office/officeart/2005/8/layout/venn1"/>
    <dgm:cxn modelId="{920CAEE7-3A4E-4A54-8FCC-B0011410CD78}" type="presParOf" srcId="{A20F2E7E-2405-418E-9D4E-D9BA581F7E02}" destId="{C2CEFF3F-5553-4120-A11C-8B27B3D62373}" srcOrd="3" destOrd="0" presId="urn:microsoft.com/office/officeart/2005/8/layout/venn1"/>
    <dgm:cxn modelId="{773A629E-3D6C-45B9-8026-D80944EE8C2B}" type="presParOf" srcId="{A20F2E7E-2405-418E-9D4E-D9BA581F7E02}" destId="{D2CB71A2-A680-434D-92FB-BDB9CF2E4080}" srcOrd="4" destOrd="0" presId="urn:microsoft.com/office/officeart/2005/8/layout/venn1"/>
    <dgm:cxn modelId="{B660A123-B184-4685-9F52-C88C26BB3BEB}" type="presParOf" srcId="{A20F2E7E-2405-418E-9D4E-D9BA581F7E02}" destId="{2F29ED9D-71B5-4404-BDA3-D7917B275945}" srcOrd="5" destOrd="0" presId="urn:microsoft.com/office/officeart/2005/8/layout/venn1"/>
    <dgm:cxn modelId="{F22E4689-40C1-4C51-AE19-0574513ABDF9}" type="presParOf" srcId="{A20F2E7E-2405-418E-9D4E-D9BA581F7E02}" destId="{F3DD51C6-137C-4BEF-86E7-82940A46E647}" srcOrd="6" destOrd="0" presId="urn:microsoft.com/office/officeart/2005/8/layout/venn1"/>
    <dgm:cxn modelId="{B0F59236-7612-4BAF-98B5-B67F43E69AC8}" type="presParOf" srcId="{A20F2E7E-2405-418E-9D4E-D9BA581F7E02}" destId="{82045A99-34A6-497B-A556-5E118CDF4913}" srcOrd="7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34F0278-9E07-485F-AB30-59F2DC2E92E2}">
      <dsp:nvSpPr>
        <dsp:cNvPr id="0" name=""/>
        <dsp:cNvSpPr/>
      </dsp:nvSpPr>
      <dsp:spPr>
        <a:xfrm>
          <a:off x="0" y="0"/>
          <a:ext cx="9144000" cy="5715000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9E4F40B-BF57-419A-B343-750CCEAF339D}">
      <dsp:nvSpPr>
        <dsp:cNvPr id="0" name=""/>
        <dsp:cNvSpPr/>
      </dsp:nvSpPr>
      <dsp:spPr>
        <a:xfrm>
          <a:off x="900684" y="4249674"/>
          <a:ext cx="210312" cy="21031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6BA45A8-2BE8-4731-830A-9855867F7256}">
      <dsp:nvSpPr>
        <dsp:cNvPr id="0" name=""/>
        <dsp:cNvSpPr/>
      </dsp:nvSpPr>
      <dsp:spPr>
        <a:xfrm>
          <a:off x="1028700" y="3505199"/>
          <a:ext cx="1563624" cy="6591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1440" tIns="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Automobiles  (1920’s)</a:t>
          </a:r>
          <a:endParaRPr lang="en-US" sz="2000" kern="1200" dirty="0"/>
        </a:p>
      </dsp:txBody>
      <dsp:txXfrm>
        <a:off x="1028700" y="3505199"/>
        <a:ext cx="1563624" cy="659111"/>
      </dsp:txXfrm>
    </dsp:sp>
    <dsp:sp modelId="{F3FA66CD-53D4-4A0B-943F-3E64C65FDF6C}">
      <dsp:nvSpPr>
        <dsp:cNvPr id="0" name=""/>
        <dsp:cNvSpPr/>
      </dsp:nvSpPr>
      <dsp:spPr>
        <a:xfrm>
          <a:off x="2386584" y="2920365"/>
          <a:ext cx="365760" cy="36576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870AD5-545C-4B96-8924-3C0213F31004}">
      <dsp:nvSpPr>
        <dsp:cNvPr id="0" name=""/>
        <dsp:cNvSpPr/>
      </dsp:nvSpPr>
      <dsp:spPr>
        <a:xfrm>
          <a:off x="2628895" y="2571752"/>
          <a:ext cx="1920240" cy="26117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3809" tIns="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Television (1950’s)</a:t>
          </a:r>
          <a:endParaRPr lang="en-US" sz="2000" kern="1200" dirty="0"/>
        </a:p>
      </dsp:txBody>
      <dsp:txXfrm>
        <a:off x="2628895" y="2571752"/>
        <a:ext cx="1920240" cy="2611754"/>
      </dsp:txXfrm>
    </dsp:sp>
    <dsp:sp modelId="{E8F4F2E5-89DD-47B6-A949-C15932CDDA2C}">
      <dsp:nvSpPr>
        <dsp:cNvPr id="0" name=""/>
        <dsp:cNvSpPr/>
      </dsp:nvSpPr>
      <dsp:spPr>
        <a:xfrm>
          <a:off x="4283964" y="1940814"/>
          <a:ext cx="484632" cy="48463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070C4D-E5A1-43AD-BC22-60BC6023608C}">
      <dsp:nvSpPr>
        <dsp:cNvPr id="0" name=""/>
        <dsp:cNvSpPr/>
      </dsp:nvSpPr>
      <dsp:spPr>
        <a:xfrm>
          <a:off x="4572000" y="1608759"/>
          <a:ext cx="1920240" cy="9820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796" tIns="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chemeClr val="tx1"/>
              </a:solidFill>
            </a:rPr>
            <a:t>Information Technology (1980’s +)</a:t>
          </a:r>
          <a:endParaRPr lang="en-US" sz="2000" kern="1200" dirty="0">
            <a:solidFill>
              <a:schemeClr val="tx1"/>
            </a:solidFill>
          </a:endParaRPr>
        </a:p>
      </dsp:txBody>
      <dsp:txXfrm>
        <a:off x="4572000" y="1608759"/>
        <a:ext cx="1920240" cy="982036"/>
      </dsp:txXfrm>
    </dsp:sp>
    <dsp:sp modelId="{E07F3114-D941-4ABE-ACE1-AFD224F879FB}">
      <dsp:nvSpPr>
        <dsp:cNvPr id="0" name=""/>
        <dsp:cNvSpPr/>
      </dsp:nvSpPr>
      <dsp:spPr>
        <a:xfrm>
          <a:off x="6350508" y="1292733"/>
          <a:ext cx="649224" cy="64922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58EC1F-C3B3-4B9C-987F-EF411257A54D}">
      <dsp:nvSpPr>
        <dsp:cNvPr id="0" name=""/>
        <dsp:cNvSpPr/>
      </dsp:nvSpPr>
      <dsp:spPr>
        <a:xfrm>
          <a:off x="6858003" y="952500"/>
          <a:ext cx="1920240" cy="18878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4010" tIns="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Clean Energy Economy (2010+)</a:t>
          </a:r>
          <a:endParaRPr lang="en-US" sz="2000" kern="1200" dirty="0"/>
        </a:p>
      </dsp:txBody>
      <dsp:txXfrm>
        <a:off x="6858003" y="952500"/>
        <a:ext cx="1920240" cy="188787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0FB6C70-88D5-47AD-8DBE-0A9139288FF1}">
      <dsp:nvSpPr>
        <dsp:cNvPr id="0" name=""/>
        <dsp:cNvSpPr/>
      </dsp:nvSpPr>
      <dsp:spPr>
        <a:xfrm>
          <a:off x="2283967" y="52831"/>
          <a:ext cx="2747264" cy="2747264"/>
        </a:xfrm>
        <a:prstGeom prst="ellipse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/>
            <a:t>Renewable Energy</a:t>
          </a:r>
          <a:endParaRPr lang="en-US" sz="1700" b="1" kern="1200" dirty="0"/>
        </a:p>
      </dsp:txBody>
      <dsp:txXfrm>
        <a:off x="2600960" y="422655"/>
        <a:ext cx="2113280" cy="871728"/>
      </dsp:txXfrm>
    </dsp:sp>
    <dsp:sp modelId="{95829054-95D6-4F99-BE41-F899A89DF368}">
      <dsp:nvSpPr>
        <dsp:cNvPr id="0" name=""/>
        <dsp:cNvSpPr/>
      </dsp:nvSpPr>
      <dsp:spPr>
        <a:xfrm>
          <a:off x="3499104" y="1267967"/>
          <a:ext cx="2747264" cy="2747264"/>
        </a:xfrm>
        <a:prstGeom prst="ellipse">
          <a:avLst/>
        </a:prstGeom>
        <a:solidFill>
          <a:srgbClr val="00B0F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/>
            <a:t>Smart Grid and Load Control</a:t>
          </a:r>
          <a:endParaRPr lang="en-US" sz="1700" b="1" kern="1200" dirty="0"/>
        </a:p>
      </dsp:txBody>
      <dsp:txXfrm>
        <a:off x="4978400" y="1584960"/>
        <a:ext cx="1056640" cy="2113280"/>
      </dsp:txXfrm>
    </dsp:sp>
    <dsp:sp modelId="{D2CB71A2-A680-434D-92FB-BDB9CF2E4080}">
      <dsp:nvSpPr>
        <dsp:cNvPr id="0" name=""/>
        <dsp:cNvSpPr/>
      </dsp:nvSpPr>
      <dsp:spPr>
        <a:xfrm>
          <a:off x="2283967" y="2483104"/>
          <a:ext cx="2747264" cy="2747264"/>
        </a:xfrm>
        <a:prstGeom prst="ellipse">
          <a:avLst/>
        </a:prstGeom>
        <a:solidFill>
          <a:srgbClr val="FF0000">
            <a:alpha val="64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/>
            <a:t>Electric Cars </a:t>
          </a:r>
          <a:r>
            <a:rPr lang="en-US" sz="1700" b="1" kern="1200" dirty="0" smtClean="0"/>
            <a:t>and Battery Storage </a:t>
          </a:r>
          <a:endParaRPr lang="en-US" sz="1700" b="1" kern="1200" dirty="0"/>
        </a:p>
      </dsp:txBody>
      <dsp:txXfrm>
        <a:off x="2600960" y="3988815"/>
        <a:ext cx="2113280" cy="871728"/>
      </dsp:txXfrm>
    </dsp:sp>
    <dsp:sp modelId="{F3DD51C6-137C-4BEF-86E7-82940A46E647}">
      <dsp:nvSpPr>
        <dsp:cNvPr id="0" name=""/>
        <dsp:cNvSpPr/>
      </dsp:nvSpPr>
      <dsp:spPr>
        <a:xfrm>
          <a:off x="1068831" y="1267967"/>
          <a:ext cx="2747264" cy="2747264"/>
        </a:xfrm>
        <a:prstGeom prst="ellipse">
          <a:avLst/>
        </a:prstGeom>
        <a:solidFill>
          <a:srgbClr val="FFC000">
            <a:alpha val="64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/>
            <a:t>Energy Efficiency</a:t>
          </a:r>
          <a:endParaRPr lang="en-US" sz="1700" b="1" kern="1200" dirty="0"/>
        </a:p>
      </dsp:txBody>
      <dsp:txXfrm>
        <a:off x="1280159" y="1584960"/>
        <a:ext cx="1056640" cy="21132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89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06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1"/>
            <a:ext cx="2990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06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53488"/>
            <a:ext cx="2989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8" rIns="91416" bIns="45708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06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853488"/>
            <a:ext cx="2990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8" rIns="91416" bIns="45708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BF795FA-59B0-43EE-ACBB-ACB658ACD6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718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33" tIns="46417" rIns="92833" bIns="46417" numCol="1" anchor="t" anchorCtr="0" compatLnSpc="1">
            <a:prstTxWarp prst="textNoShape">
              <a:avLst/>
            </a:prstTxWarp>
          </a:bodyPr>
          <a:lstStyle>
            <a:lvl1pPr defTabSz="928688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1"/>
            <a:ext cx="29718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33" tIns="46417" rIns="92833" bIns="46417" numCol="1" anchor="t" anchorCtr="0" compatLnSpc="1">
            <a:prstTxWarp prst="textNoShape">
              <a:avLst/>
            </a:prstTxWarp>
          </a:bodyPr>
          <a:lstStyle>
            <a:lvl1pPr algn="r" defTabSz="928688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50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414839"/>
            <a:ext cx="5029200" cy="418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33" tIns="46417" rIns="92833" bIns="4641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2851"/>
            <a:ext cx="29718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33" tIns="46417" rIns="92833" bIns="46417" numCol="1" anchor="b" anchorCtr="0" compatLnSpc="1">
            <a:prstTxWarp prst="textNoShape">
              <a:avLst/>
            </a:prstTxWarp>
          </a:bodyPr>
          <a:lstStyle>
            <a:lvl1pPr defTabSz="928688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832851"/>
            <a:ext cx="29718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33" tIns="46417" rIns="92833" bIns="46417" numCol="1" anchor="b" anchorCtr="0" compatLnSpc="1">
            <a:prstTxWarp prst="textNoShape">
              <a:avLst/>
            </a:prstTxWarp>
          </a:bodyPr>
          <a:lstStyle>
            <a:lvl1pPr algn="r" defTabSz="928688">
              <a:defRPr sz="1200"/>
            </a:lvl1pPr>
          </a:lstStyle>
          <a:p>
            <a:pPr>
              <a:defRPr/>
            </a:pPr>
            <a:fld id="{8CF4695B-8A80-4AFB-A293-A343CD9482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8C14A8-6493-4EA7-A9B6-05CF9A3DF76A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46083" name="Rectangle 7"/>
          <p:cNvSpPr txBox="1">
            <a:spLocks noGrp="1" noChangeArrowheads="1"/>
          </p:cNvSpPr>
          <p:nvPr/>
        </p:nvSpPr>
        <p:spPr bwMode="auto">
          <a:xfrm>
            <a:off x="3887789" y="8832851"/>
            <a:ext cx="2970212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718" tIns="46359" rIns="92718" bIns="46359" anchor="b"/>
          <a:lstStyle/>
          <a:p>
            <a:pPr algn="r" defTabSz="925513"/>
            <a:fld id="{909AE869-2CBA-4FF0-A8DD-525DFCCD7F30}" type="slidenum">
              <a:rPr lang="en-US" sz="1200"/>
              <a:pPr algn="r" defTabSz="925513"/>
              <a:t>1</a:t>
            </a:fld>
            <a:endParaRPr lang="en-US" sz="1200"/>
          </a:p>
        </p:txBody>
      </p:sp>
      <p:sp>
        <p:nvSpPr>
          <p:cNvPr id="460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17600" y="703263"/>
            <a:ext cx="4627563" cy="3471862"/>
          </a:xfrm>
          <a:ln/>
        </p:spPr>
      </p:sp>
      <p:sp>
        <p:nvSpPr>
          <p:cNvPr id="460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7575" y="4416426"/>
            <a:ext cx="5022850" cy="4183063"/>
          </a:xfrm>
          <a:noFill/>
          <a:ln/>
        </p:spPr>
        <p:txBody>
          <a:bodyPr lIns="92718" tIns="46359" rIns="92718" bIns="46359"/>
          <a:lstStyle/>
          <a:p>
            <a:pPr>
              <a:buFontTx/>
              <a:buChar char="•"/>
            </a:pPr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F4695B-8A80-4AFB-A293-A343CD94828C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E8289D-7514-41D4-B2EA-5665E46170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zoom dir="in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BC5C1F-5852-4924-88E8-E8C4838785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zoom dir="in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381000"/>
            <a:ext cx="1943100" cy="5257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381000"/>
            <a:ext cx="5676900" cy="5257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08A626-7589-493D-A2B7-6790CF3587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zoom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5D6007-EE8C-4FB3-A40F-370CEDC40D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zoom dir="in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2A26C1-98D3-464D-8A3D-9796AD22F9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zoom dir="in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524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E7B596-840F-459F-ACCA-A2B36CAF6E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zoom dir="in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D3FE92-ED8B-4147-B31D-DD50398292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zoom dir="in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D2A010-85BF-44B1-ADFC-FD0E91C4C6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zoom dir="in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9F2D95-6B88-4EED-B288-415D1D527E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zoom dir="in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487E54-33C3-43D4-9272-599B5ECB80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zoom dir="in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73FD81-AEFF-4FE0-B730-F302EFB8E7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zoom dir="in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81000"/>
            <a:ext cx="7772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5240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B6A3588A-A334-459C-B3DC-234D25894C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52400" y="76200"/>
            <a:ext cx="1371600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152" name="Group 8"/>
          <p:cNvGrpSpPr>
            <a:grpSpLocks/>
          </p:cNvGrpSpPr>
          <p:nvPr/>
        </p:nvGrpSpPr>
        <p:grpSpPr bwMode="auto">
          <a:xfrm>
            <a:off x="0" y="1066800"/>
            <a:ext cx="9132888" cy="101600"/>
            <a:chOff x="0" y="608"/>
            <a:chExt cx="5753" cy="64"/>
          </a:xfrm>
        </p:grpSpPr>
        <p:sp>
          <p:nvSpPr>
            <p:cNvPr id="1033" name="Rectangle 9"/>
            <p:cNvSpPr>
              <a:spLocks noChangeArrowheads="1"/>
            </p:cNvSpPr>
            <p:nvPr/>
          </p:nvSpPr>
          <p:spPr bwMode="auto">
            <a:xfrm>
              <a:off x="0" y="608"/>
              <a:ext cx="5753" cy="31"/>
            </a:xfrm>
            <a:prstGeom prst="rect">
              <a:avLst/>
            </a:prstGeom>
            <a:gradFill rotWithShape="0">
              <a:gsLst>
                <a:gs pos="0">
                  <a:srgbClr val="00C0C0">
                    <a:gamma/>
                    <a:shade val="49804"/>
                    <a:invGamma/>
                  </a:srgbClr>
                </a:gs>
                <a:gs pos="50000">
                  <a:srgbClr val="00C0C0"/>
                </a:gs>
                <a:gs pos="100000">
                  <a:srgbClr val="00C0C0">
                    <a:gamma/>
                    <a:shade val="49804"/>
                    <a:invGamma/>
                  </a:srgb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34" name="Rectangle 10"/>
            <p:cNvSpPr>
              <a:spLocks noChangeArrowheads="1"/>
            </p:cNvSpPr>
            <p:nvPr/>
          </p:nvSpPr>
          <p:spPr bwMode="auto">
            <a:xfrm>
              <a:off x="0" y="656"/>
              <a:ext cx="5753" cy="16"/>
            </a:xfrm>
            <a:prstGeom prst="rect">
              <a:avLst/>
            </a:prstGeom>
            <a:gradFill rotWithShape="0">
              <a:gsLst>
                <a:gs pos="0">
                  <a:srgbClr val="FF00FF">
                    <a:gamma/>
                    <a:shade val="69804"/>
                    <a:invGamma/>
                  </a:srgbClr>
                </a:gs>
                <a:gs pos="50000">
                  <a:srgbClr val="FF00FF"/>
                </a:gs>
                <a:gs pos="100000">
                  <a:srgbClr val="FF00FF">
                    <a:gamma/>
                    <a:shade val="69804"/>
                    <a:invGamma/>
                  </a:srgb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zoom dir="in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18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.xls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jpeg"/><Relationship Id="rId4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reenlaunches.com/" TargetMode="External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3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54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 cstate="print">
            <a:lum/>
          </a:blip>
          <a:srcRect/>
          <a:stretch>
            <a:fillRect t="-45000" b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ctrTitle" idx="4294967295"/>
          </p:nvPr>
        </p:nvSpPr>
        <p:spPr>
          <a:xfrm>
            <a:off x="5105400" y="458787"/>
            <a:ext cx="3962400" cy="1065213"/>
          </a:xfrm>
          <a:noFill/>
        </p:spPr>
        <p:txBody>
          <a:bodyPr/>
          <a:lstStyle/>
          <a:p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Trends in Wind </a:t>
            </a:r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Energy</a:t>
            </a:r>
            <a:b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en-US" sz="2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Past-present-future</a:t>
            </a:r>
            <a:r>
              <a:rPr lang="en-US" sz="4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en-US" sz="4000" b="1" i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171" name="Rectangle 4"/>
          <p:cNvSpPr>
            <a:spLocks noGrp="1" noChangeArrowheads="1"/>
          </p:cNvSpPr>
          <p:nvPr>
            <p:ph type="subTitle" idx="4294967295"/>
          </p:nvPr>
        </p:nvSpPr>
        <p:spPr>
          <a:xfrm>
            <a:off x="4724400" y="2057400"/>
            <a:ext cx="4419600" cy="1524000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FontTx/>
              <a:buNone/>
            </a:pPr>
            <a:r>
              <a:rPr lang="en-US" sz="1800" dirty="0" smtClean="0"/>
              <a:t>Walt Musial</a:t>
            </a:r>
          </a:p>
          <a:p>
            <a:pPr marL="0" indent="0" algn="ctr">
              <a:lnSpc>
                <a:spcPct val="80000"/>
              </a:lnSpc>
              <a:buFontTx/>
              <a:buNone/>
            </a:pPr>
            <a:r>
              <a:rPr lang="en-US" sz="1600" dirty="0" smtClean="0"/>
              <a:t>Manager Offshore Wind and Ocean Power Systems </a:t>
            </a:r>
          </a:p>
          <a:p>
            <a:pPr marL="0" indent="0" algn="ctr">
              <a:lnSpc>
                <a:spcPct val="80000"/>
              </a:lnSpc>
              <a:buFontTx/>
              <a:buNone/>
            </a:pPr>
            <a:r>
              <a:rPr lang="en-US" sz="1600" dirty="0" smtClean="0"/>
              <a:t>Principal Engineer</a:t>
            </a:r>
            <a:r>
              <a:rPr lang="en-US" sz="1800" dirty="0" smtClean="0"/>
              <a:t> </a:t>
            </a:r>
          </a:p>
          <a:p>
            <a:pPr marL="0" indent="0" algn="ctr">
              <a:lnSpc>
                <a:spcPct val="80000"/>
              </a:lnSpc>
              <a:buFontTx/>
              <a:buNone/>
            </a:pPr>
            <a:r>
              <a:rPr lang="en-US" sz="1600" dirty="0" smtClean="0"/>
              <a:t>National Renewable Energy Laboratory </a:t>
            </a:r>
            <a:endParaRPr lang="en-US" sz="1000" dirty="0" smtClean="0"/>
          </a:p>
          <a:p>
            <a:pPr marL="0" indent="0" algn="ctr">
              <a:lnSpc>
                <a:spcPct val="80000"/>
              </a:lnSpc>
              <a:buFontTx/>
              <a:buNone/>
            </a:pPr>
            <a:endParaRPr lang="en-US" sz="1000" dirty="0" smtClean="0"/>
          </a:p>
          <a:p>
            <a:pPr marL="0" indent="0" algn="ctr">
              <a:lnSpc>
                <a:spcPct val="80000"/>
              </a:lnSpc>
              <a:buFontTx/>
              <a:buNone/>
            </a:pPr>
            <a:endParaRPr lang="en-US" sz="1000" dirty="0" smtClean="0"/>
          </a:p>
        </p:txBody>
      </p:sp>
      <p:sp>
        <p:nvSpPr>
          <p:cNvPr id="7172" name="Rectangle 9"/>
          <p:cNvSpPr>
            <a:spLocks noChangeArrowheads="1"/>
          </p:cNvSpPr>
          <p:nvPr/>
        </p:nvSpPr>
        <p:spPr bwMode="auto">
          <a:xfrm>
            <a:off x="0" y="5534561"/>
            <a:ext cx="9144000" cy="1323439"/>
          </a:xfrm>
          <a:prstGeom prst="rect">
            <a:avLst/>
          </a:prstGeom>
          <a:blipFill dpi="0" rotWithShape="1">
            <a:blip r:embed="rId4" cstate="print">
              <a:alphaModFix amt="38000"/>
            </a:blip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latin typeface="+mn-lt"/>
              </a:rPr>
              <a:t>Clean Energy Connections Conference &amp; Opportunity Fair:  </a:t>
            </a:r>
            <a:r>
              <a:rPr lang="en-US" sz="1600" i="1" dirty="0">
                <a:latin typeface="+mn-lt"/>
              </a:rPr>
              <a:t>Building on Success</a:t>
            </a:r>
            <a:r>
              <a:rPr lang="en-US" sz="1600" dirty="0">
                <a:latin typeface="+mn-lt"/>
              </a:rPr>
              <a:t/>
            </a:r>
            <a:br>
              <a:rPr lang="en-US" sz="1600" dirty="0">
                <a:latin typeface="+mn-lt"/>
              </a:rPr>
            </a:br>
            <a:r>
              <a:rPr lang="en-US" sz="1600" dirty="0">
                <a:latin typeface="+mn-lt"/>
              </a:rPr>
              <a:t>Wednesday, November 2, </a:t>
            </a:r>
            <a:r>
              <a:rPr lang="en-US" sz="1600" dirty="0" smtClean="0">
                <a:latin typeface="+mn-lt"/>
              </a:rPr>
              <a:t>2011</a:t>
            </a:r>
          </a:p>
          <a:p>
            <a:pPr algn="ctr"/>
            <a:r>
              <a:rPr lang="en-US" sz="1600" dirty="0" smtClean="0">
                <a:latin typeface="+mn-lt"/>
              </a:rPr>
              <a:t>MassMutual </a:t>
            </a:r>
            <a:r>
              <a:rPr lang="en-US" sz="1600" dirty="0">
                <a:latin typeface="+mn-lt"/>
              </a:rPr>
              <a:t>Center, Springfield, MA</a:t>
            </a:r>
          </a:p>
          <a:p>
            <a:pPr algn="ctr"/>
            <a:r>
              <a:rPr lang="en-US" sz="1600" dirty="0" smtClean="0">
                <a:latin typeface="+mn-lt"/>
              </a:rPr>
              <a:t> </a:t>
            </a:r>
            <a:endParaRPr lang="en-US" sz="1600" dirty="0">
              <a:latin typeface="+mn-lt"/>
            </a:endParaRPr>
          </a:p>
          <a:p>
            <a:pPr algn="ctr"/>
            <a:r>
              <a:rPr lang="en-US" sz="1600" dirty="0" smtClean="0">
                <a:latin typeface="+mn-lt"/>
              </a:rPr>
              <a:t>November 2, </a:t>
            </a:r>
            <a:r>
              <a:rPr lang="en-US" sz="1600" dirty="0">
                <a:latin typeface="+mn-lt"/>
              </a:rPr>
              <a:t>2011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6488668"/>
            <a:ext cx="2044149" cy="369332"/>
          </a:xfrm>
          <a:prstGeom prst="rect">
            <a:avLst/>
          </a:prstGeom>
          <a:blipFill dpi="0" rotWithShape="1">
            <a:blip r:embed="rId4" cstate="print">
              <a:alphaModFix amt="43000"/>
            </a:blip>
            <a:srcRect/>
            <a:tile tx="0" ty="0" sx="100000" sy="100000" flip="none" algn="tl"/>
          </a:blipFill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+mn-lt"/>
              </a:rPr>
              <a:t>Photo: Baltic I – Wind Plant </a:t>
            </a:r>
            <a:endParaRPr lang="en-US" sz="900" b="1" dirty="0">
              <a:latin typeface="+mn-lt"/>
            </a:endParaRPr>
          </a:p>
          <a:p>
            <a:r>
              <a:rPr lang="en-US" sz="900" b="1" dirty="0" smtClean="0">
                <a:latin typeface="+mn-lt"/>
              </a:rPr>
              <a:t>Germany 2010 Credit: Walt Musial</a:t>
            </a:r>
            <a:endParaRPr lang="en-US" sz="900" b="1" dirty="0">
              <a:latin typeface="+mn-lt"/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Windmatic14SAltamont-100x200x3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62313" y="0"/>
            <a:ext cx="45862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Box 2"/>
          <p:cNvSpPr txBox="1">
            <a:spLocks noChangeArrowheads="1"/>
          </p:cNvSpPr>
          <p:nvPr/>
        </p:nvSpPr>
        <p:spPr bwMode="auto">
          <a:xfrm>
            <a:off x="457200" y="838200"/>
            <a:ext cx="21336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Windmatic wind turbine</a:t>
            </a:r>
          </a:p>
          <a:p>
            <a:r>
              <a:rPr lang="en-US"/>
              <a:t>Danish – Circa 1984 </a:t>
            </a: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493" name="Rectangle 5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685800"/>
          </a:xfrm>
        </p:spPr>
        <p:txBody>
          <a:bodyPr/>
          <a:lstStyle/>
          <a:p>
            <a:pPr>
              <a:defRPr/>
            </a:pPr>
            <a:r>
              <a:rPr lang="en-US" smtClean="0"/>
              <a:t>Upwind or Downwind?</a:t>
            </a:r>
          </a:p>
        </p:txBody>
      </p:sp>
      <p:pic>
        <p:nvPicPr>
          <p:cNvPr id="4100" name="Picture 6" descr="Carter25 - gipe"/>
          <p:cNvPicPr>
            <a:picLocks noChangeAspect="1" noChangeArrowheads="1"/>
          </p:cNvPicPr>
          <p:nvPr/>
        </p:nvPicPr>
        <p:blipFill>
          <a:blip r:embed="rId3" cstate="print"/>
          <a:srcRect b="44775"/>
          <a:stretch>
            <a:fillRect/>
          </a:stretch>
        </p:blipFill>
        <p:spPr bwMode="auto">
          <a:xfrm>
            <a:off x="4953000" y="1066800"/>
            <a:ext cx="39243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7" descr="Windmatic wind turbin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" y="1143000"/>
            <a:ext cx="378460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098" name="Object 8"/>
          <p:cNvGraphicFramePr>
            <a:graphicFrameLocks noChangeAspect="1"/>
          </p:cNvGraphicFramePr>
          <p:nvPr>
            <p:ph idx="1"/>
          </p:nvPr>
        </p:nvGraphicFramePr>
        <p:xfrm>
          <a:off x="609600" y="3778250"/>
          <a:ext cx="4038600" cy="2774950"/>
        </p:xfrm>
        <a:graphic>
          <a:graphicData uri="http://schemas.openxmlformats.org/presentationml/2006/ole">
            <p:oleObj spid="_x0000_s4098" r:id="rId5" imgW="5021580" imgH="3449320" progId="Word.Picture.8">
              <p:embed/>
            </p:oleObj>
          </a:graphicData>
        </a:graphic>
      </p:graphicFrame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5" descr="wind wall tehachap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81200"/>
            <a:ext cx="495300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6" descr="v-90 turbine"/>
          <p:cNvPicPr>
            <a:picLocks noChangeAspect="1" noChangeArrowheads="1"/>
          </p:cNvPicPr>
          <p:nvPr/>
        </p:nvPicPr>
        <p:blipFill>
          <a:blip r:embed="rId3" cstate="print"/>
          <a:srcRect l="16072" r="14285"/>
          <a:stretch>
            <a:fillRect/>
          </a:stretch>
        </p:blipFill>
        <p:spPr bwMode="auto">
          <a:xfrm>
            <a:off x="5599113" y="1524000"/>
            <a:ext cx="3011487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375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Small or Large?</a:t>
            </a:r>
          </a:p>
        </p:txBody>
      </p:sp>
      <p:sp>
        <p:nvSpPr>
          <p:cNvPr id="21509" name="TextBox 4"/>
          <p:cNvSpPr txBox="1">
            <a:spLocks noChangeArrowheads="1"/>
          </p:cNvSpPr>
          <p:nvPr/>
        </p:nvSpPr>
        <p:spPr bwMode="auto">
          <a:xfrm>
            <a:off x="228600" y="5791200"/>
            <a:ext cx="44259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Wind Wall in Tehachapi CA -1985</a:t>
            </a:r>
          </a:p>
        </p:txBody>
      </p:sp>
      <p:sp>
        <p:nvSpPr>
          <p:cNvPr id="21510" name="TextBox 5"/>
          <p:cNvSpPr txBox="1">
            <a:spLocks noChangeArrowheads="1"/>
          </p:cNvSpPr>
          <p:nvPr/>
        </p:nvSpPr>
        <p:spPr bwMode="auto">
          <a:xfrm>
            <a:off x="5334000" y="6096000"/>
            <a:ext cx="37449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V-90 Turbine – Same Output</a:t>
            </a: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33-3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295400"/>
            <a:ext cx="3579813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6" descr="wind-farm-san gregornio 2"/>
          <p:cNvPicPr>
            <a:picLocks noChangeAspect="1" noChangeArrowheads="1"/>
          </p:cNvPicPr>
          <p:nvPr/>
        </p:nvPicPr>
        <p:blipFill>
          <a:blip r:embed="rId3" cstate="print"/>
          <a:srcRect l="42500" r="12500"/>
          <a:stretch>
            <a:fillRect/>
          </a:stretch>
        </p:blipFill>
        <p:spPr bwMode="auto">
          <a:xfrm>
            <a:off x="5654675" y="1295400"/>
            <a:ext cx="3336925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627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Lattice or Tube Towers?</a:t>
            </a: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5" descr="v-90 turbine"/>
          <p:cNvPicPr>
            <a:picLocks noChangeAspect="1" noChangeArrowheads="1"/>
          </p:cNvPicPr>
          <p:nvPr/>
        </p:nvPicPr>
        <p:blipFill>
          <a:blip r:embed="rId2" cstate="print"/>
          <a:srcRect l="16072" r="14285"/>
          <a:stretch>
            <a:fillRect/>
          </a:stretch>
        </p:blipFill>
        <p:spPr bwMode="auto">
          <a:xfrm>
            <a:off x="4811713" y="1066800"/>
            <a:ext cx="3487737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6" descr="Flowi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066800"/>
            <a:ext cx="382905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1399" name="Rectangle 7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685800"/>
          </a:xfrm>
        </p:spPr>
        <p:txBody>
          <a:bodyPr/>
          <a:lstStyle/>
          <a:p>
            <a:pPr>
              <a:defRPr/>
            </a:pPr>
            <a:r>
              <a:rPr lang="en-US" smtClean="0"/>
              <a:t>Vertical Axis or Horizontal Axis?</a:t>
            </a: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one bladed manchin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762000"/>
            <a:ext cx="2667000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5" descr="picture-003 -multi blad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02413" y="3429000"/>
            <a:ext cx="211455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6" descr="BlueMax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5625" y="2819400"/>
            <a:ext cx="2516188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7" descr="PSE-16C"/>
          <p:cNvPicPr>
            <a:picLocks noChangeAspect="1" noChangeArrowheads="1"/>
          </p:cNvPicPr>
          <p:nvPr/>
        </p:nvPicPr>
        <p:blipFill>
          <a:blip r:embed="rId5" cstate="print"/>
          <a:srcRect l="19267" t="9001" r="21240" b="30995"/>
          <a:stretch>
            <a:fillRect/>
          </a:stretch>
        </p:blipFill>
        <p:spPr bwMode="auto">
          <a:xfrm>
            <a:off x="3657600" y="3505200"/>
            <a:ext cx="1958975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9" descr="esi 54 wind turbin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81400" y="762000"/>
            <a:ext cx="2151063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6522" name="Rectangle 10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685800"/>
          </a:xfrm>
        </p:spPr>
        <p:txBody>
          <a:bodyPr/>
          <a:lstStyle/>
          <a:p>
            <a:pPr>
              <a:defRPr/>
            </a:pPr>
            <a:r>
              <a:rPr lang="en-US" smtClean="0"/>
              <a:t>How Many Blades?</a:t>
            </a:r>
          </a:p>
        </p:txBody>
      </p:sp>
      <p:pic>
        <p:nvPicPr>
          <p:cNvPr id="24584" name="Picture 8" descr="v-90 turbine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72200" y="685800"/>
            <a:ext cx="2514600" cy="252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5" name="TextBox 9"/>
          <p:cNvSpPr txBox="1">
            <a:spLocks noChangeArrowheads="1"/>
          </p:cNvSpPr>
          <p:nvPr/>
        </p:nvSpPr>
        <p:spPr bwMode="auto">
          <a:xfrm>
            <a:off x="685800" y="990600"/>
            <a:ext cx="338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1</a:t>
            </a:r>
          </a:p>
        </p:txBody>
      </p:sp>
      <p:sp>
        <p:nvSpPr>
          <p:cNvPr id="24586" name="TextBox 10"/>
          <p:cNvSpPr txBox="1">
            <a:spLocks noChangeArrowheads="1"/>
          </p:cNvSpPr>
          <p:nvPr/>
        </p:nvSpPr>
        <p:spPr bwMode="auto">
          <a:xfrm>
            <a:off x="3657600" y="838200"/>
            <a:ext cx="338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4587" name="TextBox 11"/>
          <p:cNvSpPr txBox="1">
            <a:spLocks noChangeArrowheads="1"/>
          </p:cNvSpPr>
          <p:nvPr/>
        </p:nvSpPr>
        <p:spPr bwMode="auto">
          <a:xfrm>
            <a:off x="6400800" y="838200"/>
            <a:ext cx="228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4588" name="TextBox 13"/>
          <p:cNvSpPr txBox="1">
            <a:spLocks noChangeArrowheads="1"/>
          </p:cNvSpPr>
          <p:nvPr/>
        </p:nvSpPr>
        <p:spPr bwMode="auto">
          <a:xfrm>
            <a:off x="2362200" y="4191000"/>
            <a:ext cx="338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4589" name="TextBox 14"/>
          <p:cNvSpPr txBox="1">
            <a:spLocks noChangeArrowheads="1"/>
          </p:cNvSpPr>
          <p:nvPr/>
        </p:nvSpPr>
        <p:spPr bwMode="auto">
          <a:xfrm>
            <a:off x="3733800" y="3581400"/>
            <a:ext cx="338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5</a:t>
            </a:r>
          </a:p>
        </p:txBody>
      </p:sp>
      <p:sp>
        <p:nvSpPr>
          <p:cNvPr id="24590" name="TextBox 16"/>
          <p:cNvSpPr txBox="1">
            <a:spLocks noChangeArrowheads="1"/>
          </p:cNvSpPr>
          <p:nvPr/>
        </p:nvSpPr>
        <p:spPr bwMode="auto">
          <a:xfrm>
            <a:off x="6629400" y="3581400"/>
            <a:ext cx="338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6</a:t>
            </a: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228600"/>
            <a:ext cx="7772400" cy="685800"/>
          </a:xfrm>
        </p:spPr>
        <p:txBody>
          <a:bodyPr/>
          <a:lstStyle/>
          <a:p>
            <a:r>
              <a:rPr lang="en-US" dirty="0" smtClean="0"/>
              <a:t>The Wind Furnace I Story</a:t>
            </a:r>
            <a:endParaRPr lang="en-US" dirty="0"/>
          </a:p>
        </p:txBody>
      </p:sp>
      <p:pic>
        <p:nvPicPr>
          <p:cNvPr id="3" name="Picture 2" descr="WF-1 Climbing.bmp"/>
          <p:cNvPicPr>
            <a:picLocks noChangeAspect="1"/>
          </p:cNvPicPr>
          <p:nvPr/>
        </p:nvPicPr>
        <p:blipFill>
          <a:blip r:embed="rId2" cstate="print"/>
          <a:srcRect l="11521" r="10133"/>
          <a:stretch>
            <a:fillRect/>
          </a:stretch>
        </p:blipFill>
        <p:spPr>
          <a:xfrm>
            <a:off x="3468567" y="1524000"/>
            <a:ext cx="2627433" cy="4191000"/>
          </a:xfrm>
          <a:prstGeom prst="rect">
            <a:avLst/>
          </a:prstGeom>
        </p:spPr>
      </p:pic>
      <p:pic>
        <p:nvPicPr>
          <p:cNvPr id="6" name="Picture 5" descr="heronemos 197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1447800"/>
            <a:ext cx="3017212" cy="42672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06101" y="5715000"/>
            <a:ext cx="23374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WF-1 Circa 1976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57200" y="5715000"/>
            <a:ext cx="2743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Professor William E. </a:t>
            </a:r>
            <a:r>
              <a:rPr lang="en-US" dirty="0" err="1" smtClean="0"/>
              <a:t>Heronemus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6248400" y="5715000"/>
            <a:ext cx="274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Dr. Woody Stoddard</a:t>
            </a:r>
            <a:endParaRPr lang="en-US" dirty="0"/>
          </a:p>
        </p:txBody>
      </p:sp>
      <p:pic>
        <p:nvPicPr>
          <p:cNvPr id="59395" name="Picture 3"/>
          <p:cNvPicPr>
            <a:picLocks noChangeAspect="1" noChangeArrowheads="1"/>
          </p:cNvPicPr>
          <p:nvPr/>
        </p:nvPicPr>
        <p:blipFill>
          <a:blip r:embed="rId4" cstate="print"/>
          <a:srcRect l="46209" r="7078"/>
          <a:stretch>
            <a:fillRect/>
          </a:stretch>
        </p:blipFill>
        <p:spPr bwMode="auto">
          <a:xfrm>
            <a:off x="6300911" y="1524000"/>
            <a:ext cx="2614489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180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381000"/>
            <a:ext cx="8229600" cy="685800"/>
          </a:xfrm>
        </p:spPr>
        <p:txBody>
          <a:bodyPr/>
          <a:lstStyle/>
          <a:p>
            <a:pPr>
              <a:defRPr/>
            </a:pPr>
            <a:r>
              <a:rPr lang="en-US" sz="2800" dirty="0" smtClean="0"/>
              <a:t>U.S. Windpower 56-100 (KENETECH)  Circa 1986 </a:t>
            </a:r>
            <a:r>
              <a:rPr lang="en-US" sz="2400" dirty="0" smtClean="0"/>
              <a:t> </a:t>
            </a:r>
            <a:br>
              <a:rPr lang="en-US" sz="2400" dirty="0" smtClean="0"/>
            </a:br>
            <a:r>
              <a:rPr lang="en-US" sz="2400" dirty="0" smtClean="0"/>
              <a:t>Altamont Pass, CA</a:t>
            </a:r>
            <a:br>
              <a:rPr lang="en-US" sz="2400" dirty="0" smtClean="0"/>
            </a:br>
            <a:r>
              <a:rPr lang="en-US" sz="2400" dirty="0" smtClean="0"/>
              <a:t>4000+ machines installed</a:t>
            </a:r>
          </a:p>
        </p:txBody>
      </p:sp>
      <p:pic>
        <p:nvPicPr>
          <p:cNvPr id="13315" name="Picture 5" descr="wind_altamont_56-1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462758"/>
            <a:ext cx="6553200" cy="5236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5" descr="ESI54 wind turbin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1325" y="0"/>
            <a:ext cx="4562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TextBox 2"/>
          <p:cNvSpPr txBox="1">
            <a:spLocks noChangeArrowheads="1"/>
          </p:cNvSpPr>
          <p:nvPr/>
        </p:nvSpPr>
        <p:spPr bwMode="auto">
          <a:xfrm>
            <a:off x="0" y="990600"/>
            <a:ext cx="26670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/>
              <a:t>Energy Sciences Inc</a:t>
            </a:r>
          </a:p>
          <a:p>
            <a:r>
              <a:rPr lang="en-US" dirty="0"/>
              <a:t>ESI-54</a:t>
            </a:r>
          </a:p>
          <a:p>
            <a:r>
              <a:rPr lang="en-US" dirty="0"/>
              <a:t>80-kW</a:t>
            </a:r>
          </a:p>
          <a:p>
            <a:r>
              <a:rPr lang="en-US" dirty="0"/>
              <a:t>1983 – Altamont Pass, </a:t>
            </a:r>
            <a:r>
              <a:rPr lang="en-US" dirty="0" smtClean="0"/>
              <a:t>CA</a:t>
            </a:r>
          </a:p>
          <a:p>
            <a:endParaRPr lang="en-US" dirty="0"/>
          </a:p>
          <a:p>
            <a:r>
              <a:rPr lang="en-US" dirty="0" smtClean="0"/>
              <a:t>UMass Grad Founders</a:t>
            </a:r>
            <a:r>
              <a:rPr lang="en-US" dirty="0" smtClean="0"/>
              <a:t>:</a:t>
            </a:r>
          </a:p>
          <a:p>
            <a:r>
              <a:rPr lang="en-US" dirty="0" smtClean="0"/>
              <a:t>Sandy Butterfield </a:t>
            </a:r>
          </a:p>
          <a:p>
            <a:r>
              <a:rPr lang="en-US" dirty="0" smtClean="0"/>
              <a:t>Jim Sexton</a:t>
            </a:r>
            <a:endParaRPr lang="en-US" dirty="0"/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urbin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1194921"/>
            <a:ext cx="3886200" cy="5586879"/>
          </a:xfrm>
          <a:prstGeom prst="rect">
            <a:avLst/>
          </a:prstGeom>
        </p:spPr>
      </p:pic>
      <p:pic>
        <p:nvPicPr>
          <p:cNvPr id="3" name="Picture 2" descr="Mt Tom credit M. Giacopass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86300" y="1143000"/>
            <a:ext cx="4229100" cy="56388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ESI-80 Tale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066800" y="1138535"/>
            <a:ext cx="26629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Altamont Pass 1984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29200" y="1066800"/>
            <a:ext cx="36367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Mount Tom – Holyoke MA </a:t>
            </a:r>
          </a:p>
          <a:p>
            <a:pPr algn="ctr"/>
            <a:r>
              <a:rPr lang="en-US" dirty="0" smtClean="0"/>
              <a:t>Present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533646" y="6324600"/>
            <a:ext cx="2153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chemeClr val="bg1"/>
                </a:solidFill>
              </a:rPr>
              <a:t>Credit M. </a:t>
            </a:r>
            <a:r>
              <a:rPr lang="en-US" sz="1800" dirty="0" err="1" smtClean="0">
                <a:solidFill>
                  <a:schemeClr val="bg1"/>
                </a:solidFill>
              </a:rPr>
              <a:t>Giacopassi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01774" y="6320135"/>
            <a:ext cx="1768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chemeClr val="bg1"/>
                </a:solidFill>
              </a:rPr>
              <a:t>Credit W. Musial</a:t>
            </a:r>
            <a:endParaRPr lang="en-US" sz="1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9" name="Picture 5" descr="windship (2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9238" y="587375"/>
            <a:ext cx="3119437" cy="4724400"/>
          </a:xfrm>
          <a:prstGeom prst="rect">
            <a:avLst/>
          </a:prstGeom>
          <a:noFill/>
          <a:ln w="254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39940" name="Text Box 6"/>
          <p:cNvSpPr txBox="1">
            <a:spLocks noChangeArrowheads="1"/>
          </p:cNvSpPr>
          <p:nvPr/>
        </p:nvSpPr>
        <p:spPr bwMode="auto">
          <a:xfrm>
            <a:off x="4114800" y="4579203"/>
            <a:ext cx="4343400" cy="83099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en-US" sz="1600" b="1" dirty="0">
                <a:latin typeface="Arial" charset="0"/>
              </a:rPr>
              <a:t>William E. </a:t>
            </a:r>
            <a:r>
              <a:rPr lang="en-US" sz="1600" b="1" dirty="0" err="1" smtClean="0">
                <a:latin typeface="Arial" charset="0"/>
              </a:rPr>
              <a:t>Heronemus</a:t>
            </a:r>
            <a:r>
              <a:rPr lang="en-US" sz="1600" b="1" dirty="0" smtClean="0">
                <a:latin typeface="Arial" charset="0"/>
              </a:rPr>
              <a:t> </a:t>
            </a:r>
          </a:p>
          <a:p>
            <a:pPr algn="ctr" eaLnBrk="1" hangingPunct="1"/>
            <a:r>
              <a:rPr lang="en-US" sz="1600" b="1" dirty="0" smtClean="0">
                <a:latin typeface="Arial" charset="0"/>
              </a:rPr>
              <a:t>University </a:t>
            </a:r>
            <a:r>
              <a:rPr lang="en-US" sz="1600" b="1" dirty="0">
                <a:latin typeface="Arial" charset="0"/>
              </a:rPr>
              <a:t>of Massachusetts </a:t>
            </a:r>
            <a:endParaRPr lang="en-US" sz="1600" b="1" dirty="0" smtClean="0">
              <a:latin typeface="Arial" charset="0"/>
            </a:endParaRPr>
          </a:p>
          <a:p>
            <a:pPr algn="ctr" eaLnBrk="1" hangingPunct="1"/>
            <a:r>
              <a:rPr lang="en-US" sz="1600" b="1" dirty="0" smtClean="0">
                <a:latin typeface="Arial" charset="0"/>
              </a:rPr>
              <a:t>Circa </a:t>
            </a:r>
            <a:r>
              <a:rPr lang="en-US" sz="1600" b="1" dirty="0">
                <a:latin typeface="Arial" charset="0"/>
              </a:rPr>
              <a:t>1973</a:t>
            </a:r>
          </a:p>
        </p:txBody>
      </p:sp>
      <p:sp>
        <p:nvSpPr>
          <p:cNvPr id="39942" name="Text Box 8"/>
          <p:cNvSpPr txBox="1">
            <a:spLocks noChangeArrowheads="1"/>
          </p:cNvSpPr>
          <p:nvPr/>
        </p:nvSpPr>
        <p:spPr bwMode="auto">
          <a:xfrm>
            <a:off x="340387" y="5715000"/>
            <a:ext cx="8270213" cy="58477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3200" dirty="0" smtClean="0">
                <a:solidFill>
                  <a:srgbClr val="000099"/>
                </a:solidFill>
                <a:latin typeface="Arial" charset="0"/>
              </a:rPr>
              <a:t>UMass is a Pioneer of Modern Wind Energy </a:t>
            </a:r>
            <a:endParaRPr lang="en-US" sz="3200" dirty="0">
              <a:solidFill>
                <a:srgbClr val="000099"/>
              </a:solidFill>
              <a:latin typeface="Arial" charset="0"/>
            </a:endParaRPr>
          </a:p>
        </p:txBody>
      </p:sp>
      <p:pic>
        <p:nvPicPr>
          <p:cNvPr id="3994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609599"/>
            <a:ext cx="5047760" cy="3352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UMass ESI–80 Crew  (circa 1992)</a:t>
            </a:r>
            <a:endParaRPr lang="en-US" dirty="0"/>
          </a:p>
        </p:txBody>
      </p:sp>
      <p:pic>
        <p:nvPicPr>
          <p:cNvPr id="3" name="Picture 2" descr="ESI cre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3593" y="1295400"/>
            <a:ext cx="7928407" cy="5233988"/>
          </a:xfrm>
          <a:prstGeom prst="rect">
            <a:avLst/>
          </a:prstGeom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685800" y="228600"/>
            <a:ext cx="7772400" cy="6858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US" sz="3600" b="1" ker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Wind Power Today</a:t>
            </a:r>
          </a:p>
        </p:txBody>
      </p:sp>
      <p:pic>
        <p:nvPicPr>
          <p:cNvPr id="27651" name="Picture 5"/>
          <p:cNvPicPr>
            <a:picLocks noChangeAspect="1" noChangeArrowheads="1"/>
          </p:cNvPicPr>
          <p:nvPr/>
        </p:nvPicPr>
        <p:blipFill>
          <a:blip r:embed="rId2" cstate="print"/>
          <a:srcRect t="4059" r="1190" b="4608"/>
          <a:stretch>
            <a:fillRect/>
          </a:stretch>
        </p:blipFill>
        <p:spPr bwMode="auto">
          <a:xfrm>
            <a:off x="0" y="1366838"/>
            <a:ext cx="9144000" cy="4957762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052" name="Rectangle 4"/>
          <p:cNvSpPr>
            <a:spLocks noChangeArrowheads="1"/>
          </p:cNvSpPr>
          <p:nvPr/>
        </p:nvSpPr>
        <p:spPr bwMode="auto">
          <a:xfrm>
            <a:off x="0" y="152400"/>
            <a:ext cx="8915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36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Land Based Technology Status</a:t>
            </a:r>
          </a:p>
        </p:txBody>
      </p:sp>
      <p:sp>
        <p:nvSpPr>
          <p:cNvPr id="31747" name="Rectangle 5"/>
          <p:cNvSpPr>
            <a:spLocks noChangeArrowheads="1"/>
          </p:cNvSpPr>
          <p:nvPr/>
        </p:nvSpPr>
        <p:spPr bwMode="auto">
          <a:xfrm>
            <a:off x="5105400" y="914400"/>
            <a:ext cx="3962400" cy="3429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50000"/>
              </a:spcBef>
            </a:pPr>
            <a:r>
              <a:rPr lang="en-US" sz="1800" b="1" dirty="0" smtClean="0">
                <a:latin typeface="Arial" charset="0"/>
              </a:rPr>
              <a:t>Land-based utility technology</a:t>
            </a:r>
          </a:p>
          <a:p>
            <a:pPr marL="342900" indent="-342900">
              <a:spcBef>
                <a:spcPct val="50000"/>
              </a:spcBef>
              <a:buFontTx/>
              <a:buChar char="•"/>
            </a:pPr>
            <a:r>
              <a:rPr lang="en-US" sz="1600" dirty="0" smtClean="0">
                <a:latin typeface="Arial" charset="0"/>
              </a:rPr>
              <a:t>1.5 – 3.0 MW </a:t>
            </a:r>
          </a:p>
          <a:p>
            <a:pPr marL="342900" indent="-342900">
              <a:spcBef>
                <a:spcPct val="50000"/>
              </a:spcBef>
              <a:buFontTx/>
              <a:buChar char="•"/>
            </a:pPr>
            <a:r>
              <a:rPr lang="en-US" sz="1600" dirty="0" smtClean="0">
                <a:latin typeface="Arial" charset="0"/>
              </a:rPr>
              <a:t>Three bladed</a:t>
            </a:r>
          </a:p>
          <a:p>
            <a:pPr marL="342900" indent="-342900">
              <a:spcBef>
                <a:spcPct val="50000"/>
              </a:spcBef>
              <a:buFontTx/>
              <a:buChar char="•"/>
            </a:pPr>
            <a:r>
              <a:rPr lang="en-US" sz="1600" dirty="0" smtClean="0">
                <a:latin typeface="Arial" charset="0"/>
              </a:rPr>
              <a:t>Upwind horizontal axis configuration</a:t>
            </a:r>
          </a:p>
          <a:p>
            <a:pPr marL="342900" indent="-342900">
              <a:spcBef>
                <a:spcPct val="25000"/>
              </a:spcBef>
              <a:buFontTx/>
              <a:buChar char="•"/>
            </a:pPr>
            <a:r>
              <a:rPr lang="en-US" sz="1600" dirty="0" smtClean="0">
                <a:latin typeface="Arial" charset="0"/>
              </a:rPr>
              <a:t>80 – 100 meter tube tower </a:t>
            </a:r>
          </a:p>
          <a:p>
            <a:pPr marL="342900" indent="-342900">
              <a:spcBef>
                <a:spcPct val="25000"/>
              </a:spcBef>
              <a:buFontTx/>
              <a:buChar char="•"/>
            </a:pPr>
            <a:r>
              <a:rPr lang="en-US" sz="1600" dirty="0" smtClean="0">
                <a:latin typeface="Arial" charset="0"/>
              </a:rPr>
              <a:t>Three stage gearbox; multi-generator; &amp; direct drive designs</a:t>
            </a:r>
          </a:p>
          <a:p>
            <a:pPr marL="342900" indent="-342900">
              <a:spcBef>
                <a:spcPct val="25000"/>
              </a:spcBef>
              <a:buFontTx/>
              <a:buChar char="•"/>
            </a:pPr>
            <a:r>
              <a:rPr lang="en-US" sz="1600" dirty="0" smtClean="0">
                <a:latin typeface="Arial" charset="0"/>
              </a:rPr>
              <a:t>Full span pitch control</a:t>
            </a:r>
          </a:p>
          <a:p>
            <a:pPr marL="342900" indent="-342900">
              <a:spcBef>
                <a:spcPct val="25000"/>
              </a:spcBef>
              <a:buFontTx/>
              <a:buChar char="•"/>
            </a:pPr>
            <a:r>
              <a:rPr lang="en-US" sz="1600" dirty="0" smtClean="0">
                <a:latin typeface="Arial" charset="0"/>
              </a:rPr>
              <a:t>Advanced controls systems</a:t>
            </a:r>
          </a:p>
          <a:p>
            <a:pPr marL="342900" indent="-342900">
              <a:spcBef>
                <a:spcPct val="25000"/>
              </a:spcBef>
              <a:buFontTx/>
              <a:buChar char="•"/>
            </a:pPr>
            <a:r>
              <a:rPr lang="en-US" sz="1600" dirty="0" smtClean="0">
                <a:latin typeface="Arial" charset="0"/>
              </a:rPr>
              <a:t>Variable speed with full electric power conversion</a:t>
            </a:r>
          </a:p>
          <a:p>
            <a:pPr marL="342900" indent="-342900">
              <a:spcBef>
                <a:spcPct val="50000"/>
              </a:spcBef>
              <a:buFontTx/>
              <a:buChar char="•"/>
            </a:pPr>
            <a:endParaRPr lang="en-US" sz="1600" dirty="0">
              <a:latin typeface="Arial" charset="0"/>
            </a:endParaRPr>
          </a:p>
        </p:txBody>
      </p:sp>
      <p:sp>
        <p:nvSpPr>
          <p:cNvPr id="31748" name="Rectangle 6"/>
          <p:cNvSpPr>
            <a:spLocks noChangeArrowheads="1"/>
          </p:cNvSpPr>
          <p:nvPr/>
        </p:nvSpPr>
        <p:spPr bwMode="auto">
          <a:xfrm>
            <a:off x="5181600" y="4648200"/>
            <a:ext cx="3962400" cy="1676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50000"/>
              </a:spcBef>
            </a:pPr>
            <a:r>
              <a:rPr lang="en-US" sz="1800" b="1" dirty="0" smtClean="0">
                <a:latin typeface="Arial" charset="0"/>
              </a:rPr>
              <a:t>Performance</a:t>
            </a:r>
          </a:p>
          <a:p>
            <a:pPr marL="342900" indent="-342900">
              <a:spcBef>
                <a:spcPct val="50000"/>
              </a:spcBef>
              <a:buFontTx/>
              <a:buChar char="•"/>
            </a:pPr>
            <a:r>
              <a:rPr lang="en-US" sz="1600" dirty="0" smtClean="0">
                <a:latin typeface="Arial" charset="0"/>
              </a:rPr>
              <a:t>98% availability</a:t>
            </a:r>
          </a:p>
          <a:p>
            <a:pPr marL="342900" indent="-342900">
              <a:spcBef>
                <a:spcPct val="50000"/>
              </a:spcBef>
              <a:buFontTx/>
              <a:buChar char="•"/>
            </a:pPr>
            <a:r>
              <a:rPr lang="en-US" sz="1600" dirty="0" smtClean="0">
                <a:latin typeface="Arial" charset="0"/>
              </a:rPr>
              <a:t>1-MW supports about 300 homes</a:t>
            </a:r>
          </a:p>
          <a:p>
            <a:pPr marL="342900" indent="-342900">
              <a:spcBef>
                <a:spcPct val="25000"/>
              </a:spcBef>
              <a:buFontTx/>
              <a:buChar char="•"/>
            </a:pPr>
            <a:r>
              <a:rPr lang="en-US" sz="1600" dirty="0" smtClean="0">
                <a:latin typeface="Arial" charset="0"/>
              </a:rPr>
              <a:t>32% capacity factor</a:t>
            </a:r>
          </a:p>
          <a:p>
            <a:pPr marL="342900" indent="-342900">
              <a:spcBef>
                <a:spcPct val="25000"/>
              </a:spcBef>
              <a:buFontTx/>
              <a:buChar char="•"/>
            </a:pPr>
            <a:r>
              <a:rPr lang="en-US" sz="1600" dirty="0" smtClean="0">
                <a:latin typeface="Arial" charset="0"/>
              </a:rPr>
              <a:t>Improvements needed in O&amp;M &amp; gearbox reliability</a:t>
            </a:r>
            <a:endParaRPr lang="en-US" sz="1600" dirty="0">
              <a:latin typeface="Arial" charset="0"/>
            </a:endParaRPr>
          </a:p>
        </p:txBody>
      </p:sp>
      <p:sp>
        <p:nvSpPr>
          <p:cNvPr id="31749" name="Text Box 7"/>
          <p:cNvSpPr txBox="1">
            <a:spLocks noChangeArrowheads="1"/>
          </p:cNvSpPr>
          <p:nvPr/>
        </p:nvSpPr>
        <p:spPr bwMode="auto">
          <a:xfrm>
            <a:off x="0" y="6096000"/>
            <a:ext cx="3062288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>
                <a:solidFill>
                  <a:schemeClr val="bg1"/>
                </a:solidFill>
                <a:latin typeface="Verdana" pitchFamily="34" charset="0"/>
              </a:rPr>
              <a:t>Clipper 2.5 MW Prototype – </a:t>
            </a:r>
          </a:p>
          <a:p>
            <a:r>
              <a:rPr lang="en-US" sz="1200" b="1">
                <a:solidFill>
                  <a:schemeClr val="bg1"/>
                </a:solidFill>
                <a:latin typeface="Verdana" pitchFamily="34" charset="0"/>
              </a:rPr>
              <a:t>Medicine Bow WY</a:t>
            </a:r>
          </a:p>
          <a:p>
            <a:r>
              <a:rPr lang="en-US" sz="1200" b="1">
                <a:solidFill>
                  <a:schemeClr val="bg1"/>
                </a:solidFill>
                <a:latin typeface="Verdana" pitchFamily="34" charset="0"/>
              </a:rPr>
              <a:t>93-m diameter</a:t>
            </a:r>
          </a:p>
        </p:txBody>
      </p:sp>
      <p:sp>
        <p:nvSpPr>
          <p:cNvPr id="31750" name="Text Box 9"/>
          <p:cNvSpPr txBox="1">
            <a:spLocks noChangeArrowheads="1"/>
          </p:cNvSpPr>
          <p:nvPr/>
        </p:nvSpPr>
        <p:spPr bwMode="auto">
          <a:xfrm>
            <a:off x="2928938" y="5545138"/>
            <a:ext cx="237648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>
                <a:solidFill>
                  <a:schemeClr val="bg1"/>
                </a:solidFill>
                <a:latin typeface="Verdana" pitchFamily="34" charset="0"/>
              </a:rPr>
              <a:t>Vestas V120 4.5-MW </a:t>
            </a:r>
          </a:p>
        </p:txBody>
      </p:sp>
      <p:sp>
        <p:nvSpPr>
          <p:cNvPr id="31751" name="Text Box 10"/>
          <p:cNvSpPr txBox="1">
            <a:spLocks noChangeArrowheads="1"/>
          </p:cNvSpPr>
          <p:nvPr/>
        </p:nvSpPr>
        <p:spPr bwMode="auto">
          <a:xfrm>
            <a:off x="0" y="1346200"/>
            <a:ext cx="23764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>
                <a:solidFill>
                  <a:schemeClr val="bg1"/>
                </a:solidFill>
                <a:latin typeface="Verdana" pitchFamily="34" charset="0"/>
              </a:rPr>
              <a:t>GE 1.5-MW  77-m diameter</a:t>
            </a:r>
          </a:p>
        </p:txBody>
      </p:sp>
      <p:pic>
        <p:nvPicPr>
          <p:cNvPr id="514059" name="Picture 11" descr="IMG_0191crop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24200"/>
            <a:ext cx="2860675" cy="363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0D0835"/>
            </a:outerShdw>
          </a:effectLst>
        </p:spPr>
      </p:pic>
      <p:pic>
        <p:nvPicPr>
          <p:cNvPr id="514060" name="Picture 12" descr="11071-man on hub-GE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55700"/>
            <a:ext cx="2857500" cy="2143125"/>
          </a:xfrm>
          <a:prstGeom prst="rect">
            <a:avLst/>
          </a:prstGeom>
          <a:noFill/>
          <a:effectLst>
            <a:outerShdw dist="107763" dir="18900000" algn="ctr" rotWithShape="0">
              <a:srgbClr val="080808"/>
            </a:outerShdw>
          </a:effectLst>
        </p:spPr>
      </p:pic>
      <p:sp>
        <p:nvSpPr>
          <p:cNvPr id="31754" name="Text Box 13"/>
          <p:cNvSpPr txBox="1">
            <a:spLocks noChangeArrowheads="1"/>
          </p:cNvSpPr>
          <p:nvPr/>
        </p:nvSpPr>
        <p:spPr bwMode="auto">
          <a:xfrm>
            <a:off x="228600" y="1219200"/>
            <a:ext cx="23764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>
                <a:solidFill>
                  <a:schemeClr val="bg1"/>
                </a:solidFill>
                <a:latin typeface="Verdana" pitchFamily="34" charset="0"/>
              </a:rPr>
              <a:t>GE 1.5-MW  77-m diameter</a:t>
            </a:r>
          </a:p>
        </p:txBody>
      </p:sp>
      <p:sp>
        <p:nvSpPr>
          <p:cNvPr id="31755" name="Text Box 14"/>
          <p:cNvSpPr txBox="1">
            <a:spLocks noChangeArrowheads="1"/>
          </p:cNvSpPr>
          <p:nvPr/>
        </p:nvSpPr>
        <p:spPr bwMode="auto">
          <a:xfrm>
            <a:off x="0" y="5867400"/>
            <a:ext cx="3062288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>
                <a:solidFill>
                  <a:schemeClr val="bg1"/>
                </a:solidFill>
                <a:latin typeface="Verdana" pitchFamily="34" charset="0"/>
              </a:rPr>
              <a:t>Clipper 2.5 MW Prototype – </a:t>
            </a:r>
          </a:p>
          <a:p>
            <a:r>
              <a:rPr lang="en-US" sz="1200" b="1">
                <a:solidFill>
                  <a:schemeClr val="bg1"/>
                </a:solidFill>
                <a:latin typeface="Verdana" pitchFamily="34" charset="0"/>
              </a:rPr>
              <a:t>Medicine Bow WY</a:t>
            </a:r>
          </a:p>
          <a:p>
            <a:r>
              <a:rPr lang="en-US" sz="1200" b="1">
                <a:solidFill>
                  <a:schemeClr val="bg1"/>
                </a:solidFill>
                <a:latin typeface="Verdana" pitchFamily="34" charset="0"/>
              </a:rPr>
              <a:t>93-m diameter</a:t>
            </a:r>
          </a:p>
        </p:txBody>
      </p:sp>
      <p:pic>
        <p:nvPicPr>
          <p:cNvPr id="31756" name="Picture 15" descr="v-90 turbine"/>
          <p:cNvPicPr>
            <a:picLocks noChangeAspect="1" noChangeArrowheads="1"/>
          </p:cNvPicPr>
          <p:nvPr/>
        </p:nvPicPr>
        <p:blipFill>
          <a:blip r:embed="rId4" cstate="print"/>
          <a:srcRect l="16072" r="14285"/>
          <a:stretch>
            <a:fillRect/>
          </a:stretch>
        </p:blipFill>
        <p:spPr bwMode="auto">
          <a:xfrm>
            <a:off x="2895600" y="2286000"/>
            <a:ext cx="2166938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7" name="Text Box 16"/>
          <p:cNvSpPr txBox="1">
            <a:spLocks noChangeArrowheads="1"/>
          </p:cNvSpPr>
          <p:nvPr/>
        </p:nvSpPr>
        <p:spPr bwMode="auto">
          <a:xfrm>
            <a:off x="3108325" y="2297113"/>
            <a:ext cx="11795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chemeClr val="bg1"/>
                </a:solidFill>
                <a:latin typeface="Arial" charset="0"/>
              </a:rPr>
              <a:t>Vestas V-90</a:t>
            </a: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1" descr="horns rev con trails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940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048000" y="228600"/>
            <a:ext cx="39081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OFFSHORE WIND</a:t>
            </a:r>
            <a:endParaRPr 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HornsRev-Denmark"/>
          <p:cNvPicPr preferRelativeResize="0">
            <a:picLocks noChangeAspect="1" noChangeArrowheads="1"/>
          </p:cNvPicPr>
          <p:nvPr/>
        </p:nvPicPr>
        <p:blipFill>
          <a:blip r:embed="rId2" cstate="print"/>
          <a:srcRect t="19371" b="1534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50800" algn="ctr">
            <a:noFill/>
            <a:miter lim="800000"/>
            <a:headEnd/>
            <a:tailEnd/>
          </a:ln>
        </p:spPr>
      </p:pic>
      <p:sp>
        <p:nvSpPr>
          <p:cNvPr id="32771" name="Text Box 5"/>
          <p:cNvSpPr txBox="1">
            <a:spLocks noChangeArrowheads="1"/>
          </p:cNvSpPr>
          <p:nvPr/>
        </p:nvSpPr>
        <p:spPr bwMode="auto">
          <a:xfrm>
            <a:off x="2057400" y="119063"/>
            <a:ext cx="49593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3600" b="1">
                <a:solidFill>
                  <a:srgbClr val="000099"/>
                </a:solidFill>
                <a:latin typeface="Arial" charset="0"/>
              </a:rPr>
              <a:t>Horns Rev Wind Farm</a:t>
            </a:r>
          </a:p>
          <a:p>
            <a:pPr algn="ctr"/>
            <a:r>
              <a:rPr lang="en-US" sz="3600" b="1">
                <a:solidFill>
                  <a:srgbClr val="000099"/>
                </a:solidFill>
                <a:latin typeface="Arial" charset="0"/>
              </a:rPr>
              <a:t>Shallow Water</a:t>
            </a: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0" y="0"/>
            <a:ext cx="9144000" cy="79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defRPr/>
            </a:pPr>
            <a:r>
              <a:rPr lang="en-US" sz="3200" b="1" kern="0" dirty="0">
                <a:latin typeface="+mj-lt"/>
                <a:ea typeface="+mj-ea"/>
                <a:cs typeface="ＭＳ Ｐゴシック"/>
              </a:rPr>
              <a:t>Offshore Wind Resource is Near Load Centers</a:t>
            </a:r>
          </a:p>
        </p:txBody>
      </p:sp>
      <p:pic>
        <p:nvPicPr>
          <p:cNvPr id="3" name="Picture 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1863" y="1308100"/>
            <a:ext cx="7234237" cy="477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lide Number Placeholder 5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ct val="20000"/>
              </a:spcBef>
            </a:pPr>
            <a:fld id="{9AAE347F-E8B8-4B0C-B602-7C6A4E4D59C9}" type="slidenum">
              <a:rPr lang="en-US" sz="1200">
                <a:solidFill>
                  <a:srgbClr val="898989"/>
                </a:solidFill>
                <a:latin typeface="Arial Narrow" pitchFamily="34" charset="0"/>
              </a:rPr>
              <a:pPr algn="r">
                <a:spcBef>
                  <a:spcPct val="20000"/>
                </a:spcBef>
              </a:pPr>
              <a:t>25</a:t>
            </a:fld>
            <a:endParaRPr lang="en-US" sz="1200">
              <a:solidFill>
                <a:srgbClr val="898989"/>
              </a:solidFill>
              <a:latin typeface="Arial Narrow" pitchFamily="34" charset="0"/>
            </a:endParaRPr>
          </a:p>
        </p:txBody>
      </p:sp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7772400" y="3581400"/>
            <a:ext cx="1295400" cy="229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solidFill>
                  <a:schemeClr val="tx1"/>
                </a:solidFill>
                <a:latin typeface="Arial Narrow" pitchFamily="34" charset="0"/>
              </a:rPr>
              <a:t>55 million people in NE</a:t>
            </a:r>
          </a:p>
          <a:p>
            <a:pPr>
              <a:spcBef>
                <a:spcPct val="50000"/>
              </a:spcBef>
            </a:pPr>
            <a:r>
              <a:rPr lang="en-US" sz="1800">
                <a:solidFill>
                  <a:schemeClr val="tx1"/>
                </a:solidFill>
                <a:latin typeface="Arial Narrow" pitchFamily="34" charset="0"/>
              </a:rPr>
              <a:t>18% of US population</a:t>
            </a:r>
          </a:p>
          <a:p>
            <a:pPr>
              <a:spcBef>
                <a:spcPct val="50000"/>
              </a:spcBef>
            </a:pPr>
            <a:r>
              <a:rPr lang="en-US" sz="1800">
                <a:solidFill>
                  <a:schemeClr val="tx1"/>
                </a:solidFill>
                <a:latin typeface="Arial Narrow" pitchFamily="34" charset="0"/>
              </a:rPr>
              <a:t>Highest electricity costs</a:t>
            </a:r>
          </a:p>
        </p:txBody>
      </p:sp>
      <p:cxnSp>
        <p:nvCxnSpPr>
          <p:cNvPr id="7" name="Straight Arrow Connector 6"/>
          <p:cNvCxnSpPr>
            <a:cxnSpLocks noChangeShapeType="1"/>
            <a:endCxn id="8" idx="4"/>
          </p:cNvCxnSpPr>
          <p:nvPr/>
        </p:nvCxnSpPr>
        <p:spPr bwMode="auto">
          <a:xfrm rot="10800000">
            <a:off x="7404100" y="3492500"/>
            <a:ext cx="368300" cy="241300"/>
          </a:xfrm>
          <a:prstGeom prst="straightConnector1">
            <a:avLst/>
          </a:prstGeom>
          <a:noFill/>
          <a:ln w="15875">
            <a:solidFill>
              <a:schemeClr val="hlink"/>
            </a:solidFill>
            <a:round/>
            <a:headEnd/>
            <a:tailEnd type="arrow" w="med" len="med"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</p:cxnSp>
      <p:sp>
        <p:nvSpPr>
          <p:cNvPr id="8" name="Oval 18"/>
          <p:cNvSpPr>
            <a:spLocks noChangeArrowheads="1"/>
          </p:cNvSpPr>
          <p:nvPr/>
        </p:nvSpPr>
        <p:spPr bwMode="auto">
          <a:xfrm rot="-2760305">
            <a:off x="6226969" y="2645569"/>
            <a:ext cx="1635125" cy="998537"/>
          </a:xfrm>
          <a:prstGeom prst="ellipse">
            <a:avLst/>
          </a:prstGeom>
          <a:noFill/>
          <a:ln w="1587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sz="3600">
              <a:solidFill>
                <a:srgbClr val="FFFF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371600" y="86833"/>
            <a:ext cx="7772400" cy="584775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National deployment targets in the E.U., U.S., and China call for ~86 GW of offshore wind by 2020 </a:t>
            </a:r>
            <a:endParaRPr kumimoji="0" lang="en-US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229600" y="6685450"/>
            <a:ext cx="457200" cy="152400"/>
          </a:xfrm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052F19B7-D418-4022-ADCB-81F2774CAD6C}" type="slidenum">
              <a:rPr lang="en-US" smtClean="0"/>
              <a:pPr algn="ctr"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en-US" dirty="0"/>
          </a:p>
        </p:txBody>
      </p:sp>
      <p:graphicFrame>
        <p:nvGraphicFramePr>
          <p:cNvPr id="4" name="Chart 3"/>
          <p:cNvGraphicFramePr/>
          <p:nvPr/>
        </p:nvGraphicFramePr>
        <p:xfrm>
          <a:off x="0" y="1219201"/>
          <a:ext cx="9144000" cy="563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Straight Connector 4"/>
          <p:cNvSpPr/>
          <p:nvPr/>
        </p:nvSpPr>
        <p:spPr>
          <a:xfrm>
            <a:off x="7490765" y="3276410"/>
            <a:ext cx="336499" cy="0"/>
          </a:xfrm>
          <a:prstGeom prst="line">
            <a:avLst/>
          </a:prstGeom>
          <a:ln>
            <a:solidFill>
              <a:schemeClr val="tx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6" name="Straight Connector 5"/>
          <p:cNvSpPr/>
          <p:nvPr/>
        </p:nvSpPr>
        <p:spPr>
          <a:xfrm>
            <a:off x="7965025" y="2843610"/>
            <a:ext cx="336499" cy="0"/>
          </a:xfrm>
          <a:prstGeom prst="line">
            <a:avLst/>
          </a:prstGeom>
          <a:ln>
            <a:solidFill>
              <a:schemeClr val="tx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7" name="Straight Connector 6"/>
          <p:cNvSpPr/>
          <p:nvPr/>
        </p:nvSpPr>
        <p:spPr>
          <a:xfrm>
            <a:off x="6677573" y="4042986"/>
            <a:ext cx="336499" cy="0"/>
          </a:xfrm>
          <a:prstGeom prst="line">
            <a:avLst/>
          </a:prstGeom>
          <a:ln>
            <a:solidFill>
              <a:schemeClr val="tx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8" name="Straight Connector 7"/>
          <p:cNvSpPr/>
          <p:nvPr/>
        </p:nvSpPr>
        <p:spPr>
          <a:xfrm>
            <a:off x="6252076" y="4480984"/>
            <a:ext cx="336499" cy="0"/>
          </a:xfrm>
          <a:prstGeom prst="line">
            <a:avLst/>
          </a:prstGeom>
          <a:ln>
            <a:solidFill>
              <a:schemeClr val="tx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9" name="Straight Connector 8"/>
          <p:cNvSpPr/>
          <p:nvPr/>
        </p:nvSpPr>
        <p:spPr>
          <a:xfrm>
            <a:off x="5797331" y="4743109"/>
            <a:ext cx="336499" cy="0"/>
          </a:xfrm>
          <a:prstGeom prst="line">
            <a:avLst/>
          </a:prstGeom>
          <a:ln>
            <a:solidFill>
              <a:schemeClr val="tx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0" name="Straight Connector 9"/>
          <p:cNvSpPr/>
          <p:nvPr/>
        </p:nvSpPr>
        <p:spPr>
          <a:xfrm>
            <a:off x="5349901" y="4968659"/>
            <a:ext cx="336499" cy="0"/>
          </a:xfrm>
          <a:prstGeom prst="line">
            <a:avLst/>
          </a:prstGeom>
          <a:ln>
            <a:solidFill>
              <a:schemeClr val="tx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1" name="Straight Connector 10"/>
          <p:cNvSpPr/>
          <p:nvPr/>
        </p:nvSpPr>
        <p:spPr>
          <a:xfrm>
            <a:off x="4953676" y="5099114"/>
            <a:ext cx="336499" cy="0"/>
          </a:xfrm>
          <a:prstGeom prst="line">
            <a:avLst/>
          </a:prstGeom>
          <a:ln>
            <a:solidFill>
              <a:schemeClr val="tx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2" name="Straight Connector 11"/>
          <p:cNvSpPr/>
          <p:nvPr/>
        </p:nvSpPr>
        <p:spPr>
          <a:xfrm>
            <a:off x="4506246" y="5156419"/>
            <a:ext cx="336499" cy="0"/>
          </a:xfrm>
          <a:prstGeom prst="line">
            <a:avLst/>
          </a:prstGeom>
          <a:ln>
            <a:solidFill>
              <a:schemeClr val="tx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3" name="Straight Connector 12"/>
          <p:cNvSpPr/>
          <p:nvPr/>
        </p:nvSpPr>
        <p:spPr>
          <a:xfrm>
            <a:off x="4080761" y="5184464"/>
            <a:ext cx="336499" cy="0"/>
          </a:xfrm>
          <a:prstGeom prst="line">
            <a:avLst/>
          </a:prstGeom>
          <a:ln>
            <a:solidFill>
              <a:schemeClr val="tx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4" name="Straight Connector 13"/>
          <p:cNvSpPr/>
          <p:nvPr/>
        </p:nvSpPr>
        <p:spPr>
          <a:xfrm>
            <a:off x="3662591" y="5212814"/>
            <a:ext cx="336499" cy="0"/>
          </a:xfrm>
          <a:prstGeom prst="line">
            <a:avLst/>
          </a:prstGeom>
          <a:ln>
            <a:solidFill>
              <a:schemeClr val="tx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5" name="Straight Connector 14"/>
          <p:cNvSpPr/>
          <p:nvPr/>
        </p:nvSpPr>
        <p:spPr>
          <a:xfrm>
            <a:off x="3251736" y="5225619"/>
            <a:ext cx="336499" cy="0"/>
          </a:xfrm>
          <a:prstGeom prst="line">
            <a:avLst/>
          </a:prstGeom>
          <a:ln>
            <a:solidFill>
              <a:schemeClr val="tx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6" name="Straight Connector 15"/>
          <p:cNvSpPr/>
          <p:nvPr/>
        </p:nvSpPr>
        <p:spPr>
          <a:xfrm>
            <a:off x="2760416" y="5239034"/>
            <a:ext cx="336499" cy="0"/>
          </a:xfrm>
          <a:prstGeom prst="line">
            <a:avLst/>
          </a:prstGeom>
          <a:ln>
            <a:solidFill>
              <a:schemeClr val="tx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7" name="Straight Connector 16"/>
          <p:cNvSpPr/>
          <p:nvPr/>
        </p:nvSpPr>
        <p:spPr>
          <a:xfrm>
            <a:off x="2312986" y="5260374"/>
            <a:ext cx="336499" cy="0"/>
          </a:xfrm>
          <a:prstGeom prst="line">
            <a:avLst/>
          </a:prstGeom>
          <a:ln>
            <a:solidFill>
              <a:schemeClr val="tx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8" name="Straight Connector 17"/>
          <p:cNvSpPr/>
          <p:nvPr/>
        </p:nvSpPr>
        <p:spPr>
          <a:xfrm>
            <a:off x="1894816" y="5266474"/>
            <a:ext cx="336499" cy="0"/>
          </a:xfrm>
          <a:prstGeom prst="line">
            <a:avLst/>
          </a:prstGeom>
          <a:ln>
            <a:solidFill>
              <a:schemeClr val="tx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9" name="Straight Connector 18"/>
          <p:cNvSpPr/>
          <p:nvPr/>
        </p:nvSpPr>
        <p:spPr>
          <a:xfrm>
            <a:off x="1469331" y="5264954"/>
            <a:ext cx="336499" cy="0"/>
          </a:xfrm>
          <a:prstGeom prst="line">
            <a:avLst/>
          </a:prstGeom>
          <a:ln>
            <a:solidFill>
              <a:schemeClr val="tx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0" name="Straight Connector 19"/>
          <p:cNvSpPr/>
          <p:nvPr/>
        </p:nvSpPr>
        <p:spPr>
          <a:xfrm>
            <a:off x="1087736" y="5263739"/>
            <a:ext cx="336499" cy="0"/>
          </a:xfrm>
          <a:prstGeom prst="line">
            <a:avLst/>
          </a:prstGeom>
          <a:ln>
            <a:solidFill>
              <a:schemeClr val="tx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066800" y="0"/>
            <a:ext cx="8077200" cy="762000"/>
          </a:xfrm>
          <a:prstGeom prst="rect">
            <a:avLst/>
          </a:prstGeom>
          <a:noFill/>
        </p:spPr>
        <p:txBody>
          <a:bodyPr/>
          <a:lstStyle/>
          <a:p>
            <a:pPr algn="ctr" eaLnBrk="1" hangingPunct="1">
              <a:defRPr/>
            </a:pPr>
            <a:r>
              <a:rPr lang="en-US" sz="2800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USDOE </a:t>
            </a:r>
            <a:r>
              <a:rPr lang="en-US" sz="2800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Program </a:t>
            </a:r>
            <a:r>
              <a:rPr lang="en-US" sz="2800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Goal:</a:t>
            </a:r>
            <a:r>
              <a:rPr lang="en-US" sz="2800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en-US" sz="2800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en-US" sz="2800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20% Wind Electricity with 54-GW from Offshore</a:t>
            </a:r>
          </a:p>
        </p:txBody>
      </p: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2" cstate="print"/>
          <a:srcRect t="15416" r="6323"/>
          <a:stretch>
            <a:fillRect/>
          </a:stretch>
        </p:blipFill>
        <p:spPr bwMode="auto">
          <a:xfrm>
            <a:off x="77788" y="1143000"/>
            <a:ext cx="8994775" cy="5715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34820" name="Picture 6" descr="image3"/>
          <p:cNvPicPr>
            <a:picLocks noChangeAspect="1" noChangeArrowheads="1"/>
          </p:cNvPicPr>
          <p:nvPr/>
        </p:nvPicPr>
        <p:blipFill>
          <a:blip r:embed="rId3" cstate="print"/>
          <a:srcRect l="4922" t="18057" r="3999" b="22166"/>
          <a:stretch>
            <a:fillRect/>
          </a:stretch>
        </p:blipFill>
        <p:spPr bwMode="auto">
          <a:xfrm>
            <a:off x="6000750" y="4597400"/>
            <a:ext cx="2641600" cy="142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Text Box 10"/>
          <p:cNvSpPr txBox="1">
            <a:spLocks noChangeArrowheads="1"/>
          </p:cNvSpPr>
          <p:nvPr/>
        </p:nvSpPr>
        <p:spPr bwMode="auto">
          <a:xfrm>
            <a:off x="2001838" y="5378450"/>
            <a:ext cx="1054100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000">
                <a:solidFill>
                  <a:srgbClr val="FE0214"/>
                </a:solidFill>
                <a:latin typeface="Arial Rounded MT Bold" pitchFamily="34" charset="0"/>
              </a:rPr>
              <a:t>Actual</a:t>
            </a:r>
          </a:p>
        </p:txBody>
      </p:sp>
      <p:sp>
        <p:nvSpPr>
          <p:cNvPr id="34822" name="Line 11"/>
          <p:cNvSpPr>
            <a:spLocks noChangeShapeType="1"/>
          </p:cNvSpPr>
          <p:nvPr/>
        </p:nvSpPr>
        <p:spPr bwMode="auto">
          <a:xfrm flipV="1">
            <a:off x="2671763" y="5897563"/>
            <a:ext cx="260350" cy="96837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34823" name="Picture 6" descr="20moller-luft"/>
          <p:cNvPicPr>
            <a:picLocks noChangeAspect="1" noChangeArrowheads="1"/>
          </p:cNvPicPr>
          <p:nvPr/>
        </p:nvPicPr>
        <p:blipFill>
          <a:blip r:embed="rId4" cstate="print"/>
          <a:srcRect t="15067"/>
          <a:stretch>
            <a:fillRect/>
          </a:stretch>
        </p:blipFill>
        <p:spPr bwMode="auto">
          <a:xfrm>
            <a:off x="4962525" y="1231900"/>
            <a:ext cx="1657350" cy="204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4" name="Flowchart: Connector 8"/>
          <p:cNvSpPr>
            <a:spLocks noChangeArrowheads="1"/>
          </p:cNvSpPr>
          <p:nvPr/>
        </p:nvSpPr>
        <p:spPr bwMode="auto">
          <a:xfrm>
            <a:off x="2620963" y="5945188"/>
            <a:ext cx="101600" cy="98425"/>
          </a:xfrm>
          <a:prstGeom prst="flowChartConnector">
            <a:avLst/>
          </a:prstGeom>
          <a:solidFill>
            <a:srgbClr val="FF000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en-US" sz="2800" b="1">
              <a:solidFill>
                <a:srgbClr val="0959A5"/>
              </a:solidFill>
              <a:latin typeface="Arial" charset="0"/>
              <a:ea typeface="ＭＳ Ｐゴシック" pitchFamily="-110" charset="-128"/>
            </a:endParaRPr>
          </a:p>
        </p:txBody>
      </p:sp>
      <p:sp>
        <p:nvSpPr>
          <p:cNvPr id="34825" name="Flowchart: Connector 9"/>
          <p:cNvSpPr>
            <a:spLocks noChangeArrowheads="1"/>
          </p:cNvSpPr>
          <p:nvPr/>
        </p:nvSpPr>
        <p:spPr bwMode="auto">
          <a:xfrm>
            <a:off x="2882900" y="5848350"/>
            <a:ext cx="100013" cy="98425"/>
          </a:xfrm>
          <a:prstGeom prst="flowChartConnector">
            <a:avLst/>
          </a:prstGeom>
          <a:solidFill>
            <a:srgbClr val="FF000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en-US" sz="2800" b="1">
              <a:solidFill>
                <a:srgbClr val="0959A5"/>
              </a:solidFill>
              <a:latin typeface="Arial" charset="0"/>
              <a:ea typeface="ＭＳ Ｐゴシック" pitchFamily="-110" charset="-128"/>
            </a:endParaRPr>
          </a:p>
        </p:txBody>
      </p:sp>
      <p:sp>
        <p:nvSpPr>
          <p:cNvPr id="34826" name="Flowchart: Connector 10"/>
          <p:cNvSpPr>
            <a:spLocks noChangeArrowheads="1"/>
          </p:cNvSpPr>
          <p:nvPr/>
        </p:nvSpPr>
        <p:spPr bwMode="auto">
          <a:xfrm>
            <a:off x="3121025" y="5753100"/>
            <a:ext cx="100013" cy="98425"/>
          </a:xfrm>
          <a:prstGeom prst="flowChartConnector">
            <a:avLst/>
          </a:prstGeom>
          <a:solidFill>
            <a:srgbClr val="FF000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en-US" sz="2800" b="1">
              <a:solidFill>
                <a:srgbClr val="0959A5"/>
              </a:solidFill>
              <a:latin typeface="Arial" charset="0"/>
              <a:ea typeface="ＭＳ Ｐゴシック" pitchFamily="-110" charset="-128"/>
            </a:endParaRPr>
          </a:p>
        </p:txBody>
      </p:sp>
      <p:sp>
        <p:nvSpPr>
          <p:cNvPr id="34827" name="Flowchart: Connector 11"/>
          <p:cNvSpPr>
            <a:spLocks noChangeArrowheads="1"/>
          </p:cNvSpPr>
          <p:nvPr/>
        </p:nvSpPr>
        <p:spPr bwMode="auto">
          <a:xfrm>
            <a:off x="3376613" y="5607050"/>
            <a:ext cx="100012" cy="98425"/>
          </a:xfrm>
          <a:prstGeom prst="flowChartConnector">
            <a:avLst/>
          </a:prstGeom>
          <a:solidFill>
            <a:srgbClr val="FF000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en-US" sz="2800" b="1">
              <a:solidFill>
                <a:srgbClr val="0959A5"/>
              </a:solidFill>
              <a:latin typeface="Arial" charset="0"/>
              <a:ea typeface="ＭＳ Ｐゴシック" pitchFamily="-110" charset="-128"/>
            </a:endParaRPr>
          </a:p>
        </p:txBody>
      </p:sp>
      <p:sp>
        <p:nvSpPr>
          <p:cNvPr id="34828" name="Line 11"/>
          <p:cNvSpPr>
            <a:spLocks noChangeShapeType="1"/>
          </p:cNvSpPr>
          <p:nvPr/>
        </p:nvSpPr>
        <p:spPr bwMode="auto">
          <a:xfrm flipV="1">
            <a:off x="2935288" y="5800725"/>
            <a:ext cx="234950" cy="93663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4829" name="Line 11"/>
          <p:cNvSpPr>
            <a:spLocks noChangeShapeType="1"/>
          </p:cNvSpPr>
          <p:nvPr/>
        </p:nvSpPr>
        <p:spPr bwMode="auto">
          <a:xfrm flipV="1">
            <a:off x="3170238" y="5656263"/>
            <a:ext cx="258762" cy="142875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4830" name="Text Box 10"/>
          <p:cNvSpPr txBox="1">
            <a:spLocks noChangeArrowheads="1"/>
          </p:cNvSpPr>
          <p:nvPr/>
        </p:nvSpPr>
        <p:spPr bwMode="auto">
          <a:xfrm>
            <a:off x="2262188" y="4735513"/>
            <a:ext cx="26177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000">
                <a:solidFill>
                  <a:srgbClr val="FE0214"/>
                </a:solidFill>
                <a:latin typeface="Arial Rounded MT Bold" pitchFamily="34" charset="0"/>
              </a:rPr>
              <a:t>20% Wind Scenario</a:t>
            </a:r>
          </a:p>
        </p:txBody>
      </p:sp>
      <p:cxnSp>
        <p:nvCxnSpPr>
          <p:cNvPr id="34831" name="Straight Arrow Connector 15"/>
          <p:cNvCxnSpPr>
            <a:cxnSpLocks noChangeShapeType="1"/>
          </p:cNvCxnSpPr>
          <p:nvPr/>
        </p:nvCxnSpPr>
        <p:spPr bwMode="auto">
          <a:xfrm>
            <a:off x="4819650" y="4951413"/>
            <a:ext cx="304800" cy="34925"/>
          </a:xfrm>
          <a:prstGeom prst="straightConnector1">
            <a:avLst/>
          </a:prstGeom>
          <a:noFill/>
          <a:ln w="19050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34832" name="Flowchart: Connector 16"/>
          <p:cNvSpPr>
            <a:spLocks noChangeArrowheads="1"/>
          </p:cNvSpPr>
          <p:nvPr/>
        </p:nvSpPr>
        <p:spPr bwMode="auto">
          <a:xfrm>
            <a:off x="3632200" y="5526088"/>
            <a:ext cx="100013" cy="100012"/>
          </a:xfrm>
          <a:prstGeom prst="flowChartConnector">
            <a:avLst/>
          </a:prstGeom>
          <a:solidFill>
            <a:srgbClr val="FF0000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en-US" sz="2800" b="1">
              <a:solidFill>
                <a:srgbClr val="0959A5"/>
              </a:solidFill>
              <a:latin typeface="Arial" charset="0"/>
              <a:ea typeface="ＭＳ Ｐゴシック" pitchFamily="-110" charset="-128"/>
            </a:endParaRPr>
          </a:p>
        </p:txBody>
      </p:sp>
      <p:sp>
        <p:nvSpPr>
          <p:cNvPr id="34833" name="Line 11"/>
          <p:cNvSpPr>
            <a:spLocks noChangeShapeType="1"/>
          </p:cNvSpPr>
          <p:nvPr/>
        </p:nvSpPr>
        <p:spPr bwMode="auto">
          <a:xfrm flipV="1">
            <a:off x="3429000" y="5576888"/>
            <a:ext cx="249238" cy="79375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4834" name="TextBox 10"/>
          <p:cNvSpPr txBox="1">
            <a:spLocks noChangeArrowheads="1"/>
          </p:cNvSpPr>
          <p:nvPr/>
        </p:nvSpPr>
        <p:spPr bwMode="auto">
          <a:xfrm>
            <a:off x="6629400" y="1676400"/>
            <a:ext cx="1371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cs typeface="Arial" charset="0"/>
              </a:rPr>
              <a:t>54-GW of Offshore </a:t>
            </a:r>
          </a:p>
        </p:txBody>
      </p:sp>
      <p:sp>
        <p:nvSpPr>
          <p:cNvPr id="20" name="Left Brace 19"/>
          <p:cNvSpPr/>
          <p:nvPr/>
        </p:nvSpPr>
        <p:spPr>
          <a:xfrm>
            <a:off x="7772400" y="1600200"/>
            <a:ext cx="914400" cy="762000"/>
          </a:xfrm>
          <a:prstGeom prst="leftBrace">
            <a:avLst/>
          </a:prstGeom>
          <a:ln w="25400" cap="rnd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" y="86833"/>
            <a:ext cx="8686800" cy="584775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To date, no offshore wind projects have been installed in the U.S., but several projects are making significant progress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229600" y="6699964"/>
            <a:ext cx="457200" cy="152400"/>
          </a:xfrm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052F19B7-D418-4022-ADCB-81F2774CAD6C}" type="slidenum">
              <a:rPr lang="en-US" smtClean="0"/>
              <a:pPr algn="ctr"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53175" t="41778" r="2301" b="22223"/>
          <a:stretch>
            <a:fillRect/>
          </a:stretch>
        </p:blipFill>
        <p:spPr bwMode="auto">
          <a:xfrm>
            <a:off x="203198" y="907139"/>
            <a:ext cx="8869680" cy="4482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01601" y="5370295"/>
            <a:ext cx="904239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Three projects have signed Power Purchase Agreements with utilities</a:t>
            </a:r>
          </a:p>
          <a:p>
            <a:pPr marL="465138" indent="-465138">
              <a:spcAft>
                <a:spcPts val="600"/>
              </a:spcAft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EMI and National Grid for 264 MWs of at the Cape Wind project</a:t>
            </a:r>
          </a:p>
          <a:p>
            <a:pPr marL="465138" indent="-465138">
              <a:spcAft>
                <a:spcPts val="600"/>
              </a:spcAft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Deepwater Wind and National Grid for 29 MW at the Block Island Wind Farm</a:t>
            </a:r>
          </a:p>
          <a:p>
            <a:pPr marL="465138" indent="-465138">
              <a:spcAft>
                <a:spcPts val="600"/>
              </a:spcAft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NRG Bluewater Wind and Delmarva for 200 MWs at Delaware’s Offshore Wind Park</a:t>
            </a:r>
          </a:p>
          <a:p>
            <a:endParaRPr lang="en-US" sz="2000" dirty="0" err="1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1" descr="Figure1-3.jpg"/>
          <p:cNvPicPr>
            <a:picLocks noChangeAspect="1" noChangeArrowheads="1"/>
          </p:cNvPicPr>
          <p:nvPr/>
        </p:nvPicPr>
        <p:blipFill>
          <a:blip r:embed="rId2" cstate="print"/>
          <a:srcRect l="2563" r="769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TextBox 2"/>
          <p:cNvSpPr txBox="1">
            <a:spLocks noChangeArrowheads="1"/>
          </p:cNvSpPr>
          <p:nvPr/>
        </p:nvSpPr>
        <p:spPr bwMode="auto">
          <a:xfrm>
            <a:off x="228600" y="152400"/>
            <a:ext cx="8686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 dirty="0">
                <a:latin typeface="+mn-lt"/>
              </a:rPr>
              <a:t>Offshore Wind Technology is Depth Dependent</a:t>
            </a: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5"/>
          <p:cNvGraphicFramePr>
            <a:graphicFrameLocks noChangeAspect="1"/>
          </p:cNvGraphicFramePr>
          <p:nvPr/>
        </p:nvGraphicFramePr>
        <p:xfrm>
          <a:off x="0" y="1360488"/>
          <a:ext cx="9144000" cy="5497512"/>
        </p:xfrm>
        <a:graphic>
          <a:graphicData uri="http://schemas.openxmlformats.org/presentationml/2006/ole">
            <p:oleObj spid="_x0000_s2050" name="Chart" r:id="rId3" imgW="9458325" imgH="6800850" progId="Excel.Sheet.8">
              <p:embed/>
            </p:oleObj>
          </a:graphicData>
        </a:graphic>
      </p:graphicFrame>
      <p:sp>
        <p:nvSpPr>
          <p:cNvPr id="527366" name="Rectangle 6"/>
          <p:cNvSpPr>
            <a:spLocks noChangeArrowheads="1"/>
          </p:cNvSpPr>
          <p:nvPr/>
        </p:nvSpPr>
        <p:spPr bwMode="auto">
          <a:xfrm flipV="1">
            <a:off x="1752600" y="5791200"/>
            <a:ext cx="1981200" cy="7620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7367" name="Rectangle 7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8229600" cy="685800"/>
          </a:xfrm>
        </p:spPr>
        <p:txBody>
          <a:bodyPr/>
          <a:lstStyle/>
          <a:p>
            <a:pPr>
              <a:defRPr/>
            </a:pPr>
            <a:r>
              <a:rPr lang="en-US" sz="2800" smtClean="0"/>
              <a:t>Wind Energy World Wide Installed Capacity (MW)</a:t>
            </a:r>
            <a:br>
              <a:rPr lang="en-US" sz="2800" smtClean="0"/>
            </a:br>
            <a:r>
              <a:rPr lang="en-US" sz="2800" smtClean="0"/>
              <a:t>(end of 2008)</a:t>
            </a: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" fill="hold"/>
                                        <p:tgtEl>
                                          <p:spTgt spid="52736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7366" grpId="0" animBg="1"/>
      <p:bldP spid="527366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33" name="Rectangle 9"/>
          <p:cNvSpPr>
            <a:spLocks noChangeArrowheads="1"/>
          </p:cNvSpPr>
          <p:nvPr/>
        </p:nvSpPr>
        <p:spPr bwMode="auto">
          <a:xfrm>
            <a:off x="0" y="0"/>
            <a:ext cx="9144000" cy="609600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</a:rPr>
              <a:t>Offshore 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</a:rPr>
              <a:t>Wind Technology </a:t>
            </a:r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</a:rPr>
              <a:t>Status</a:t>
            </a:r>
          </a:p>
        </p:txBody>
      </p:sp>
      <p:sp>
        <p:nvSpPr>
          <p:cNvPr id="37891" name="Rectangle 10"/>
          <p:cNvSpPr>
            <a:spLocks noChangeArrowheads="1"/>
          </p:cNvSpPr>
          <p:nvPr/>
        </p:nvSpPr>
        <p:spPr bwMode="auto">
          <a:xfrm>
            <a:off x="5105400" y="838200"/>
            <a:ext cx="3733800" cy="5029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50000"/>
              </a:spcBef>
              <a:spcAft>
                <a:spcPts val="600"/>
              </a:spcAft>
              <a:buFontTx/>
              <a:buChar char="•"/>
            </a:pPr>
            <a:r>
              <a:rPr lang="en-US" sz="1800" dirty="0" smtClean="0">
                <a:latin typeface="Arial" charset="0"/>
              </a:rPr>
              <a:t>51 </a:t>
            </a:r>
            <a:r>
              <a:rPr lang="en-US" sz="1800" dirty="0">
                <a:latin typeface="Arial" charset="0"/>
              </a:rPr>
              <a:t>projects, </a:t>
            </a:r>
            <a:r>
              <a:rPr lang="en-US" sz="1800" dirty="0" smtClean="0">
                <a:latin typeface="Arial" charset="0"/>
              </a:rPr>
              <a:t>3,620 </a:t>
            </a:r>
            <a:r>
              <a:rPr lang="en-US" sz="1800" dirty="0">
                <a:latin typeface="Arial" charset="0"/>
              </a:rPr>
              <a:t>MW installed </a:t>
            </a:r>
          </a:p>
          <a:p>
            <a:pPr marL="342900" indent="-342900">
              <a:spcBef>
                <a:spcPct val="50000"/>
              </a:spcBef>
              <a:spcAft>
                <a:spcPts val="600"/>
              </a:spcAft>
              <a:buFontTx/>
              <a:buChar char="•"/>
            </a:pPr>
            <a:r>
              <a:rPr lang="en-US" sz="1800" dirty="0" smtClean="0">
                <a:latin typeface="Arial" charset="0"/>
              </a:rPr>
              <a:t>49 in shallow water &lt;30m</a:t>
            </a:r>
            <a:endParaRPr lang="en-US" sz="1800" dirty="0">
              <a:latin typeface="Arial" charset="0"/>
            </a:endParaRPr>
          </a:p>
          <a:p>
            <a:pPr marL="342900" indent="-342900">
              <a:spcBef>
                <a:spcPct val="50000"/>
              </a:spcBef>
              <a:spcAft>
                <a:spcPts val="600"/>
              </a:spcAft>
              <a:buFontTx/>
              <a:buChar char="•"/>
            </a:pPr>
            <a:r>
              <a:rPr lang="en-US" sz="1800" dirty="0" smtClean="0">
                <a:latin typeface="Arial" charset="0"/>
              </a:rPr>
              <a:t>3-5 </a:t>
            </a:r>
            <a:r>
              <a:rPr lang="en-US" sz="1800" dirty="0">
                <a:latin typeface="Arial" charset="0"/>
              </a:rPr>
              <a:t>MW upwind </a:t>
            </a:r>
            <a:r>
              <a:rPr lang="en-US" sz="1800" dirty="0" smtClean="0">
                <a:latin typeface="Arial" charset="0"/>
              </a:rPr>
              <a:t>configuration (3.8 MW </a:t>
            </a:r>
            <a:r>
              <a:rPr lang="en-US" sz="1800" dirty="0" err="1" smtClean="0">
                <a:latin typeface="Arial" charset="0"/>
              </a:rPr>
              <a:t>ave</a:t>
            </a:r>
            <a:r>
              <a:rPr lang="en-US" sz="1800" dirty="0" smtClean="0">
                <a:latin typeface="Arial" charset="0"/>
              </a:rPr>
              <a:t>)</a:t>
            </a:r>
            <a:endParaRPr lang="en-US" sz="1800" dirty="0">
              <a:latin typeface="Arial" charset="0"/>
            </a:endParaRPr>
          </a:p>
          <a:p>
            <a:pPr marL="342900" indent="-342900">
              <a:spcBef>
                <a:spcPct val="25000"/>
              </a:spcBef>
              <a:spcAft>
                <a:spcPts val="600"/>
              </a:spcAft>
              <a:buFontTx/>
              <a:buChar char="•"/>
            </a:pPr>
            <a:r>
              <a:rPr lang="en-US" sz="1800" dirty="0" smtClean="0">
                <a:latin typeface="Arial" charset="0"/>
              </a:rPr>
              <a:t>80</a:t>
            </a:r>
            <a:r>
              <a:rPr lang="en-US" sz="1800" dirty="0">
                <a:latin typeface="Arial" charset="0"/>
              </a:rPr>
              <a:t>+ meter towers on monopoles</a:t>
            </a:r>
          </a:p>
          <a:p>
            <a:pPr marL="342900" indent="-342900">
              <a:spcBef>
                <a:spcPct val="25000"/>
              </a:spcBef>
              <a:spcAft>
                <a:spcPts val="600"/>
              </a:spcAft>
              <a:buFontTx/>
              <a:buChar char="•"/>
            </a:pPr>
            <a:r>
              <a:rPr lang="en-US" sz="1800" dirty="0">
                <a:latin typeface="Arial" charset="0"/>
              </a:rPr>
              <a:t>Marine technologies for at sea operation.</a:t>
            </a:r>
          </a:p>
          <a:p>
            <a:pPr marL="342900" indent="-342900">
              <a:spcBef>
                <a:spcPct val="25000"/>
              </a:spcBef>
              <a:spcAft>
                <a:spcPts val="600"/>
              </a:spcAft>
              <a:buFontTx/>
              <a:buChar char="•"/>
            </a:pPr>
            <a:r>
              <a:rPr lang="en-US" sz="1800" dirty="0">
                <a:latin typeface="Arial" charset="0"/>
              </a:rPr>
              <a:t>Submarine cable technology</a:t>
            </a:r>
          </a:p>
          <a:p>
            <a:pPr marL="342900" indent="-342900">
              <a:spcBef>
                <a:spcPct val="25000"/>
              </a:spcBef>
              <a:spcAft>
                <a:spcPts val="600"/>
              </a:spcAft>
              <a:buFontTx/>
              <a:buChar char="•"/>
            </a:pPr>
            <a:r>
              <a:rPr lang="en-US" sz="1800" dirty="0">
                <a:latin typeface="Arial" charset="0"/>
              </a:rPr>
              <a:t>Oil and gas experience essential</a:t>
            </a:r>
          </a:p>
          <a:p>
            <a:pPr marL="342900" indent="-342900">
              <a:spcBef>
                <a:spcPct val="25000"/>
              </a:spcBef>
              <a:spcAft>
                <a:spcPts val="600"/>
              </a:spcAft>
              <a:buFontTx/>
              <a:buChar char="•"/>
            </a:pPr>
            <a:r>
              <a:rPr lang="en-US" sz="1800" dirty="0" smtClean="0">
                <a:latin typeface="Arial" charset="0"/>
              </a:rPr>
              <a:t>Capacity Factors average 40%</a:t>
            </a:r>
            <a:endParaRPr lang="en-US" sz="1800" dirty="0">
              <a:latin typeface="Arial" charset="0"/>
            </a:endParaRPr>
          </a:p>
          <a:p>
            <a:pPr marL="342900" indent="-342900">
              <a:spcBef>
                <a:spcPct val="50000"/>
              </a:spcBef>
              <a:spcAft>
                <a:spcPts val="600"/>
              </a:spcAft>
              <a:buFontTx/>
              <a:buChar char="•"/>
            </a:pPr>
            <a:r>
              <a:rPr lang="en-US" sz="1800" dirty="0" smtClean="0">
                <a:latin typeface="Arial" charset="0"/>
              </a:rPr>
              <a:t>Cost and Reliability on early projects have contributed to uncertainty in development.</a:t>
            </a:r>
          </a:p>
          <a:p>
            <a:pPr marL="342900" indent="-342900">
              <a:spcBef>
                <a:spcPct val="50000"/>
              </a:spcBef>
              <a:spcAft>
                <a:spcPts val="600"/>
              </a:spcAft>
              <a:buFontTx/>
              <a:buChar char="•"/>
            </a:pPr>
            <a:endParaRPr lang="en-US" sz="1800" dirty="0">
              <a:latin typeface="Arial" charset="0"/>
            </a:endParaRPr>
          </a:p>
        </p:txBody>
      </p:sp>
      <p:pic>
        <p:nvPicPr>
          <p:cNvPr id="15" name="Picture 7" descr="20moller-luf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7100" y="3581400"/>
            <a:ext cx="24511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9"/>
          <p:cNvPicPr preferRelativeResize="0"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0" y="3548063"/>
            <a:ext cx="2082800" cy="312261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-76200" y="6350913"/>
            <a:ext cx="229552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100" b="1" dirty="0">
                <a:latin typeface="Verdana" pitchFamily="34" charset="0"/>
              </a:rPr>
              <a:t>Gravity Based Foundations in Baltic </a:t>
            </a:r>
            <a:r>
              <a:rPr lang="en-US" sz="1100" b="1" dirty="0" err="1">
                <a:latin typeface="Verdana" pitchFamily="34" charset="0"/>
              </a:rPr>
              <a:t>Nysted</a:t>
            </a:r>
            <a:endParaRPr lang="en-US" sz="1100" b="1" dirty="0">
              <a:latin typeface="Verdana" pitchFamily="34" charset="0"/>
            </a:endParaRPr>
          </a:p>
        </p:txBody>
      </p:sp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2260893" y="6280150"/>
            <a:ext cx="2234907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100" b="1" dirty="0" err="1">
                <a:solidFill>
                  <a:schemeClr val="bg1"/>
                </a:solidFill>
                <a:latin typeface="Verdana" pitchFamily="34" charset="0"/>
              </a:rPr>
              <a:t>Seimens</a:t>
            </a:r>
            <a:r>
              <a:rPr lang="en-US" sz="1100" b="1" dirty="0">
                <a:solidFill>
                  <a:schemeClr val="bg1"/>
                </a:solidFill>
                <a:latin typeface="Verdana" pitchFamily="34" charset="0"/>
              </a:rPr>
              <a:t> </a:t>
            </a:r>
            <a:r>
              <a:rPr lang="en-US" sz="1100" b="1" dirty="0" smtClean="0">
                <a:solidFill>
                  <a:schemeClr val="bg1"/>
                </a:solidFill>
                <a:latin typeface="Verdana" pitchFamily="34" charset="0"/>
              </a:rPr>
              <a:t>2.0 </a:t>
            </a:r>
            <a:r>
              <a:rPr lang="en-US" sz="1100" b="1" dirty="0">
                <a:solidFill>
                  <a:schemeClr val="bg1"/>
                </a:solidFill>
                <a:latin typeface="Verdana" pitchFamily="34" charset="0"/>
              </a:rPr>
              <a:t>MW Turbines</a:t>
            </a:r>
          </a:p>
          <a:p>
            <a:pPr eaLnBrk="0" hangingPunct="0"/>
            <a:r>
              <a:rPr lang="en-US" sz="1100" b="1" dirty="0" err="1">
                <a:solidFill>
                  <a:schemeClr val="bg1"/>
                </a:solidFill>
                <a:latin typeface="Verdana" pitchFamily="34" charset="0"/>
              </a:rPr>
              <a:t>Middlegrunden</a:t>
            </a:r>
            <a:r>
              <a:rPr lang="en-US" sz="1100" b="1" dirty="0">
                <a:solidFill>
                  <a:schemeClr val="bg1"/>
                </a:solidFill>
                <a:latin typeface="Verdana" pitchFamily="34" charset="0"/>
              </a:rPr>
              <a:t>, DK</a:t>
            </a:r>
          </a:p>
        </p:txBody>
      </p:sp>
      <p:grpSp>
        <p:nvGrpSpPr>
          <p:cNvPr id="19" name="Group 12"/>
          <p:cNvGrpSpPr>
            <a:grpSpLocks/>
          </p:cNvGrpSpPr>
          <p:nvPr/>
        </p:nvGrpSpPr>
        <p:grpSpPr bwMode="auto">
          <a:xfrm>
            <a:off x="0" y="655638"/>
            <a:ext cx="2851150" cy="2926101"/>
            <a:chOff x="257" y="318"/>
            <a:chExt cx="1186" cy="1037"/>
          </a:xfrm>
        </p:grpSpPr>
        <p:pic>
          <p:nvPicPr>
            <p:cNvPr id="20" name="Picture 13"/>
            <p:cNvPicPr>
              <a:picLocks noChangeAspect="1" noChangeArrowheads="1"/>
            </p:cNvPicPr>
            <p:nvPr/>
          </p:nvPicPr>
          <p:blipFill>
            <a:blip r:embed="rId4" cstate="print"/>
            <a:srcRect l="10988" r="14117"/>
            <a:stretch>
              <a:fillRect/>
            </a:stretch>
          </p:blipFill>
          <p:spPr bwMode="auto">
            <a:xfrm>
              <a:off x="257" y="318"/>
              <a:ext cx="1067" cy="9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Text Box 14"/>
            <p:cNvSpPr txBox="1">
              <a:spLocks noChangeArrowheads="1"/>
            </p:cNvSpPr>
            <p:nvPr/>
          </p:nvSpPr>
          <p:spPr bwMode="auto">
            <a:xfrm>
              <a:off x="268" y="1137"/>
              <a:ext cx="1175" cy="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sz="1200" b="1" dirty="0" err="1">
                  <a:latin typeface="Verdana" pitchFamily="34" charset="0"/>
                </a:rPr>
                <a:t>Vestas</a:t>
              </a:r>
              <a:r>
                <a:rPr lang="en-US" sz="1200" b="1" dirty="0">
                  <a:latin typeface="Verdana" pitchFamily="34" charset="0"/>
                </a:rPr>
                <a:t> 2.0 MW Turbine</a:t>
              </a:r>
            </a:p>
            <a:p>
              <a:pPr eaLnBrk="0" hangingPunct="0"/>
              <a:r>
                <a:rPr lang="en-US" sz="1200" b="1" dirty="0">
                  <a:latin typeface="Verdana" pitchFamily="34" charset="0"/>
                </a:rPr>
                <a:t>Horns Rev, DK</a:t>
              </a:r>
            </a:p>
            <a:p>
              <a:pPr eaLnBrk="0" hangingPunct="0"/>
              <a:endParaRPr lang="en-US" sz="1200" b="1" dirty="0">
                <a:latin typeface="Verdana" pitchFamily="34" charset="0"/>
              </a:endParaRPr>
            </a:p>
          </p:txBody>
        </p:sp>
      </p:grpSp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2550" y="641350"/>
            <a:ext cx="1984375" cy="311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ind-largescale_clip_image001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 l="1978" t="7450" r="3323" b="7621"/>
          <a:stretch>
            <a:fillRect/>
          </a:stretch>
        </p:blipFill>
        <p:spPr bwMode="auto">
          <a:xfrm>
            <a:off x="76200" y="1676400"/>
            <a:ext cx="8991600" cy="44958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Turbine Size Continues To Grow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057400" y="6172200"/>
            <a:ext cx="54665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Source : </a:t>
            </a:r>
            <a:r>
              <a:rPr lang="en-US" dirty="0" err="1" smtClean="0"/>
              <a:t>Jos</a:t>
            </a:r>
            <a:r>
              <a:rPr lang="en-US" dirty="0" smtClean="0"/>
              <a:t> </a:t>
            </a:r>
            <a:r>
              <a:rPr lang="en-US" dirty="0" err="1" smtClean="0"/>
              <a:t>Beurskens</a:t>
            </a:r>
            <a:r>
              <a:rPr lang="en-US" dirty="0" smtClean="0"/>
              <a:t> - ECN Netherlands</a:t>
            </a:r>
            <a:endParaRPr lang="en-US" dirty="0"/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1064118" y="2622494"/>
            <a:ext cx="7406640" cy="1"/>
          </a:xfrm>
          <a:prstGeom prst="line">
            <a:avLst/>
          </a:prstGeom>
          <a:ln w="88900" cmpd="tri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>
            <a:off x="1069378" y="4081024"/>
            <a:ext cx="7406640" cy="1"/>
          </a:xfrm>
          <a:prstGeom prst="line">
            <a:avLst/>
          </a:prstGeom>
          <a:ln w="88900" cmpd="tri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4114800" y="800103"/>
            <a:ext cx="12700" cy="4787897"/>
          </a:xfrm>
          <a:prstGeom prst="line">
            <a:avLst/>
          </a:prstGeom>
          <a:ln w="38100" cmpd="sng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1"/>
          <p:cNvSpPr txBox="1">
            <a:spLocks/>
          </p:cNvSpPr>
          <p:nvPr/>
        </p:nvSpPr>
        <p:spPr>
          <a:xfrm>
            <a:off x="457200" y="86833"/>
            <a:ext cx="8686800" cy="584775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Near-term offshore wind projects will be installed in deeper waters and further from shore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686800" y="6723165"/>
            <a:ext cx="457200" cy="134835"/>
          </a:xfrm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052F19B7-D418-4022-ADCB-81F2774CAD6C}" type="slidenum">
              <a:rPr lang="en-US" smtClean="0"/>
              <a:pPr algn="ctr"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en-US" dirty="0"/>
          </a:p>
        </p:txBody>
      </p:sp>
      <p:graphicFrame>
        <p:nvGraphicFramePr>
          <p:cNvPr id="7" name="Content Placeholder 5"/>
          <p:cNvGraphicFramePr>
            <a:graphicFrameLocks/>
          </p:cNvGraphicFramePr>
          <p:nvPr/>
        </p:nvGraphicFramePr>
        <p:xfrm>
          <a:off x="403860" y="2469175"/>
          <a:ext cx="8267442" cy="3914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Rectangle 7"/>
          <p:cNvSpPr/>
          <p:nvPr/>
        </p:nvSpPr>
        <p:spPr>
          <a:xfrm>
            <a:off x="778655" y="5948812"/>
            <a:ext cx="8082366" cy="317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9" name="Content Placeholder 5"/>
          <p:cNvGraphicFramePr>
            <a:graphicFrameLocks/>
          </p:cNvGraphicFramePr>
          <p:nvPr/>
        </p:nvGraphicFramePr>
        <p:xfrm>
          <a:off x="412796" y="813795"/>
          <a:ext cx="8229600" cy="15923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0" name="Straight Connector 9"/>
          <p:cNvCxnSpPr/>
          <p:nvPr/>
        </p:nvCxnSpPr>
        <p:spPr>
          <a:xfrm flipV="1">
            <a:off x="1153955" y="2209045"/>
            <a:ext cx="0" cy="40202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2700000" flipV="1">
            <a:off x="1159571" y="2350499"/>
            <a:ext cx="0" cy="13716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rot="2700000" flipV="1">
            <a:off x="1170077" y="2392537"/>
            <a:ext cx="0" cy="13716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1061954" y="5584240"/>
            <a:ext cx="397789" cy="4523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371952" y="1312539"/>
            <a:ext cx="397789" cy="460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5" name="Straight Arrow Connector 14"/>
          <p:cNvCxnSpPr/>
          <p:nvPr/>
        </p:nvCxnSpPr>
        <p:spPr>
          <a:xfrm flipH="1" flipV="1">
            <a:off x="8310202" y="4157693"/>
            <a:ext cx="7883" cy="54864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10800000" flipH="1" flipV="1">
            <a:off x="8315891" y="4965930"/>
            <a:ext cx="7883" cy="54864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708392" y="4718793"/>
            <a:ext cx="12060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Shallow Water</a:t>
            </a:r>
          </a:p>
        </p:txBody>
      </p:sp>
      <p:cxnSp>
        <p:nvCxnSpPr>
          <p:cNvPr id="18" name="Straight Arrow Connector 17"/>
          <p:cNvCxnSpPr/>
          <p:nvPr/>
        </p:nvCxnSpPr>
        <p:spPr>
          <a:xfrm flipH="1" flipV="1">
            <a:off x="8311896" y="2667305"/>
            <a:ext cx="7883" cy="54864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10800000" flipH="1" flipV="1">
            <a:off x="8311896" y="3475542"/>
            <a:ext cx="7883" cy="54864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7703472" y="3228405"/>
            <a:ext cx="12902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Transitional Water</a:t>
            </a:r>
          </a:p>
        </p:txBody>
      </p:sp>
      <p:cxnSp>
        <p:nvCxnSpPr>
          <p:cNvPr id="21" name="Straight Arrow Connector 20"/>
          <p:cNvCxnSpPr/>
          <p:nvPr/>
        </p:nvCxnSpPr>
        <p:spPr>
          <a:xfrm flipH="1" flipV="1">
            <a:off x="8311896" y="1192415"/>
            <a:ext cx="7883" cy="54864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10800000" flipH="1" flipV="1">
            <a:off x="8311896" y="2000652"/>
            <a:ext cx="7883" cy="54864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7708392" y="1753515"/>
            <a:ext cx="12902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Deep Water</a:t>
            </a:r>
          </a:p>
        </p:txBody>
      </p:sp>
      <p:grpSp>
        <p:nvGrpSpPr>
          <p:cNvPr id="24" name="Group 48"/>
          <p:cNvGrpSpPr/>
          <p:nvPr/>
        </p:nvGrpSpPr>
        <p:grpSpPr>
          <a:xfrm>
            <a:off x="2234242" y="6010763"/>
            <a:ext cx="4639260" cy="668900"/>
            <a:chOff x="2234242" y="6010763"/>
            <a:chExt cx="4639260" cy="668900"/>
          </a:xfrm>
        </p:grpSpPr>
        <p:grpSp>
          <p:nvGrpSpPr>
            <p:cNvPr id="25" name="Group 44"/>
            <p:cNvGrpSpPr/>
            <p:nvPr/>
          </p:nvGrpSpPr>
          <p:grpSpPr>
            <a:xfrm>
              <a:off x="2255006" y="6010763"/>
              <a:ext cx="4618496" cy="631575"/>
              <a:chOff x="2185265" y="6119251"/>
              <a:chExt cx="4618496" cy="635890"/>
            </a:xfrm>
          </p:grpSpPr>
          <p:sp>
            <p:nvSpPr>
              <p:cNvPr id="27" name="Rectangle 26"/>
              <p:cNvSpPr/>
              <p:nvPr/>
            </p:nvSpPr>
            <p:spPr>
              <a:xfrm>
                <a:off x="2185265" y="6129580"/>
                <a:ext cx="4618496" cy="625561"/>
              </a:xfrm>
              <a:prstGeom prst="rect">
                <a:avLst/>
              </a:prstGeom>
              <a:noFill/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2479729" y="6176074"/>
                <a:ext cx="365760" cy="365760"/>
              </a:xfrm>
              <a:prstGeom prst="ellipse">
                <a:avLst/>
              </a:prstGeom>
              <a:solidFill>
                <a:srgbClr val="0070C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3856445" y="6181243"/>
                <a:ext cx="365760" cy="365760"/>
              </a:xfrm>
              <a:prstGeom prst="ellipse">
                <a:avLst/>
              </a:prstGeom>
              <a:solidFill>
                <a:schemeClr val="accent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5310677" y="6178663"/>
                <a:ext cx="365760" cy="365760"/>
              </a:xfrm>
              <a:prstGeom prst="ellipse">
                <a:avLst/>
              </a:prstGeom>
              <a:noFill/>
              <a:ln w="19050">
                <a:solidFill>
                  <a:srgbClr val="00206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2874936" y="6121831"/>
                <a:ext cx="960895" cy="472698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r>
                  <a:rPr lang="en-US" sz="1100" b="1" dirty="0" smtClean="0">
                    <a:solidFill>
                      <a:schemeClr val="tx2"/>
                    </a:solidFill>
                    <a:latin typeface="Arial" pitchFamily="34" charset="0"/>
                    <a:cs typeface="Arial" pitchFamily="34" charset="0"/>
                  </a:rPr>
                  <a:t>Installed Project</a:t>
                </a: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4205184" y="6119251"/>
                <a:ext cx="1118484" cy="472698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r>
                  <a:rPr lang="en-US" sz="1100" b="1" dirty="0" smtClean="0">
                    <a:solidFill>
                      <a:schemeClr val="tx2"/>
                    </a:solidFill>
                    <a:latin typeface="Arial" pitchFamily="34" charset="0"/>
                    <a:cs typeface="Arial" pitchFamily="34" charset="0"/>
                  </a:rPr>
                  <a:t>Under Construction</a:t>
                </a: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5674914" y="6124420"/>
                <a:ext cx="1118484" cy="472698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r>
                  <a:rPr lang="en-US" sz="1100" b="1" dirty="0" smtClean="0">
                    <a:solidFill>
                      <a:schemeClr val="tx2"/>
                    </a:solidFill>
                    <a:latin typeface="Arial" pitchFamily="34" charset="0"/>
                    <a:cs typeface="Arial" pitchFamily="34" charset="0"/>
                  </a:rPr>
                  <a:t>Approved Project</a:t>
                </a: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2234242" y="6418053"/>
              <a:ext cx="463238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b="1" dirty="0" smtClean="0">
                  <a:solidFill>
                    <a:schemeClr val="tx2"/>
                  </a:solidFill>
                  <a:latin typeface="Arial" pitchFamily="34" charset="0"/>
                  <a:cs typeface="Arial" pitchFamily="34" charset="0"/>
                </a:rPr>
                <a:t>Bubble size represents project capacity</a:t>
              </a:r>
            </a:p>
          </p:txBody>
        </p:sp>
      </p:grpSp>
      <p:cxnSp>
        <p:nvCxnSpPr>
          <p:cNvPr id="34" name="Straight Arrow Connector 33"/>
          <p:cNvCxnSpPr/>
          <p:nvPr/>
        </p:nvCxnSpPr>
        <p:spPr>
          <a:xfrm flipH="1">
            <a:off x="1230925" y="939800"/>
            <a:ext cx="940775" cy="305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3098800" y="939800"/>
            <a:ext cx="965200" cy="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2001172" y="802705"/>
            <a:ext cx="12902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Near-shore</a:t>
            </a:r>
          </a:p>
        </p:txBody>
      </p:sp>
      <p:cxnSp>
        <p:nvCxnSpPr>
          <p:cNvPr id="37" name="Straight Arrow Connector 36"/>
          <p:cNvCxnSpPr/>
          <p:nvPr/>
        </p:nvCxnSpPr>
        <p:spPr>
          <a:xfrm flipH="1">
            <a:off x="4190026" y="939800"/>
            <a:ext cx="1463040" cy="305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6781800" y="939800"/>
            <a:ext cx="1463040" cy="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57172" y="815405"/>
            <a:ext cx="12902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Far-shore</a:t>
            </a:r>
          </a:p>
        </p:txBody>
      </p:sp>
      <p:sp>
        <p:nvSpPr>
          <p:cNvPr id="40" name="Rectangle 39"/>
          <p:cNvSpPr/>
          <p:nvPr/>
        </p:nvSpPr>
        <p:spPr>
          <a:xfrm>
            <a:off x="4241800" y="971034"/>
            <a:ext cx="38735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(DC power export technology becomes competitive)</a:t>
            </a: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1064118" y="2622494"/>
            <a:ext cx="7406640" cy="1"/>
          </a:xfrm>
          <a:prstGeom prst="line">
            <a:avLst/>
          </a:prstGeom>
          <a:ln w="88900" cmpd="tri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>
            <a:off x="1069378" y="4081024"/>
            <a:ext cx="7406640" cy="1"/>
          </a:xfrm>
          <a:prstGeom prst="line">
            <a:avLst/>
          </a:prstGeom>
          <a:ln w="88900" cmpd="tri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4114800" y="800103"/>
            <a:ext cx="12700" cy="4787897"/>
          </a:xfrm>
          <a:prstGeom prst="line">
            <a:avLst/>
          </a:prstGeom>
          <a:ln w="38100" cmpd="sng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1"/>
          <p:cNvSpPr txBox="1">
            <a:spLocks/>
          </p:cNvSpPr>
          <p:nvPr/>
        </p:nvSpPr>
        <p:spPr>
          <a:xfrm>
            <a:off x="457200" y="86833"/>
            <a:ext cx="8686800" cy="584775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Near-term offshore wind projects will be installed in deeper waters and further from shore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686800" y="6723165"/>
            <a:ext cx="457200" cy="134835"/>
          </a:xfrm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052F19B7-D418-4022-ADCB-81F2774CAD6C}" type="slidenum">
              <a:rPr lang="en-US" smtClean="0"/>
              <a:pPr algn="ctr"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en-US" dirty="0"/>
          </a:p>
        </p:txBody>
      </p:sp>
      <p:graphicFrame>
        <p:nvGraphicFramePr>
          <p:cNvPr id="7" name="Content Placeholder 5"/>
          <p:cNvGraphicFramePr>
            <a:graphicFrameLocks/>
          </p:cNvGraphicFramePr>
          <p:nvPr/>
        </p:nvGraphicFramePr>
        <p:xfrm>
          <a:off x="403860" y="2469175"/>
          <a:ext cx="8267442" cy="3914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Rectangle 7"/>
          <p:cNvSpPr/>
          <p:nvPr/>
        </p:nvSpPr>
        <p:spPr>
          <a:xfrm>
            <a:off x="778655" y="5948812"/>
            <a:ext cx="8082366" cy="317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9" name="Content Placeholder 5"/>
          <p:cNvGraphicFramePr>
            <a:graphicFrameLocks/>
          </p:cNvGraphicFramePr>
          <p:nvPr/>
        </p:nvGraphicFramePr>
        <p:xfrm>
          <a:off x="412796" y="813795"/>
          <a:ext cx="8229600" cy="15923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0" name="Straight Connector 9"/>
          <p:cNvCxnSpPr/>
          <p:nvPr/>
        </p:nvCxnSpPr>
        <p:spPr>
          <a:xfrm flipV="1">
            <a:off x="1153955" y="2209045"/>
            <a:ext cx="0" cy="40202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2700000" flipV="1">
            <a:off x="1159571" y="2350499"/>
            <a:ext cx="0" cy="13716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rot="2700000" flipV="1">
            <a:off x="1170077" y="2392537"/>
            <a:ext cx="0" cy="13716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1061954" y="5584240"/>
            <a:ext cx="397789" cy="4523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371952" y="1312539"/>
            <a:ext cx="397789" cy="460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5" name="Straight Arrow Connector 14"/>
          <p:cNvCxnSpPr/>
          <p:nvPr/>
        </p:nvCxnSpPr>
        <p:spPr>
          <a:xfrm flipH="1" flipV="1">
            <a:off x="8310202" y="4157693"/>
            <a:ext cx="7883" cy="54864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10800000" flipH="1" flipV="1">
            <a:off x="8315891" y="4965930"/>
            <a:ext cx="7883" cy="54864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708392" y="4718793"/>
            <a:ext cx="12060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Shallow Water</a:t>
            </a:r>
          </a:p>
        </p:txBody>
      </p:sp>
      <p:cxnSp>
        <p:nvCxnSpPr>
          <p:cNvPr id="18" name="Straight Arrow Connector 17"/>
          <p:cNvCxnSpPr/>
          <p:nvPr/>
        </p:nvCxnSpPr>
        <p:spPr>
          <a:xfrm flipH="1" flipV="1">
            <a:off x="8311896" y="2667305"/>
            <a:ext cx="7883" cy="54864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10800000" flipH="1" flipV="1">
            <a:off x="8311896" y="3475542"/>
            <a:ext cx="7883" cy="54864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7703472" y="3228405"/>
            <a:ext cx="12902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Transitional Water</a:t>
            </a:r>
          </a:p>
        </p:txBody>
      </p:sp>
      <p:cxnSp>
        <p:nvCxnSpPr>
          <p:cNvPr id="21" name="Straight Arrow Connector 20"/>
          <p:cNvCxnSpPr/>
          <p:nvPr/>
        </p:nvCxnSpPr>
        <p:spPr>
          <a:xfrm flipH="1" flipV="1">
            <a:off x="8311896" y="1192415"/>
            <a:ext cx="7883" cy="54864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10800000" flipH="1" flipV="1">
            <a:off x="8311896" y="2000652"/>
            <a:ext cx="7883" cy="54864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7708392" y="1753515"/>
            <a:ext cx="12902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Deep Water</a:t>
            </a:r>
          </a:p>
        </p:txBody>
      </p:sp>
      <p:grpSp>
        <p:nvGrpSpPr>
          <p:cNvPr id="24" name="Group 48"/>
          <p:cNvGrpSpPr/>
          <p:nvPr/>
        </p:nvGrpSpPr>
        <p:grpSpPr>
          <a:xfrm>
            <a:off x="2234242" y="6010763"/>
            <a:ext cx="4639260" cy="668900"/>
            <a:chOff x="2234242" y="6010763"/>
            <a:chExt cx="4639260" cy="668900"/>
          </a:xfrm>
        </p:grpSpPr>
        <p:grpSp>
          <p:nvGrpSpPr>
            <p:cNvPr id="25" name="Group 44"/>
            <p:cNvGrpSpPr/>
            <p:nvPr/>
          </p:nvGrpSpPr>
          <p:grpSpPr>
            <a:xfrm>
              <a:off x="2255006" y="6010763"/>
              <a:ext cx="4618496" cy="631575"/>
              <a:chOff x="2185265" y="6119251"/>
              <a:chExt cx="4618496" cy="635890"/>
            </a:xfrm>
          </p:grpSpPr>
          <p:sp>
            <p:nvSpPr>
              <p:cNvPr id="27" name="Rectangle 26"/>
              <p:cNvSpPr/>
              <p:nvPr/>
            </p:nvSpPr>
            <p:spPr>
              <a:xfrm>
                <a:off x="2185265" y="6129580"/>
                <a:ext cx="4618496" cy="625561"/>
              </a:xfrm>
              <a:prstGeom prst="rect">
                <a:avLst/>
              </a:prstGeom>
              <a:noFill/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2479729" y="6176074"/>
                <a:ext cx="365760" cy="365760"/>
              </a:xfrm>
              <a:prstGeom prst="ellipse">
                <a:avLst/>
              </a:prstGeom>
              <a:solidFill>
                <a:srgbClr val="0070C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3856445" y="6181243"/>
                <a:ext cx="365760" cy="365760"/>
              </a:xfrm>
              <a:prstGeom prst="ellipse">
                <a:avLst/>
              </a:prstGeom>
              <a:solidFill>
                <a:schemeClr val="accent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5310677" y="6178663"/>
                <a:ext cx="365760" cy="365760"/>
              </a:xfrm>
              <a:prstGeom prst="ellipse">
                <a:avLst/>
              </a:prstGeom>
              <a:noFill/>
              <a:ln w="19050">
                <a:solidFill>
                  <a:srgbClr val="00206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2874936" y="6121831"/>
                <a:ext cx="960895" cy="472698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r>
                  <a:rPr lang="en-US" sz="1100" b="1" dirty="0" smtClean="0">
                    <a:solidFill>
                      <a:schemeClr val="tx2"/>
                    </a:solidFill>
                    <a:latin typeface="Arial" pitchFamily="34" charset="0"/>
                    <a:cs typeface="Arial" pitchFamily="34" charset="0"/>
                  </a:rPr>
                  <a:t>Installed Project</a:t>
                </a: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4205184" y="6119251"/>
                <a:ext cx="1118484" cy="472698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r>
                  <a:rPr lang="en-US" sz="1100" b="1" dirty="0" smtClean="0">
                    <a:solidFill>
                      <a:schemeClr val="tx2"/>
                    </a:solidFill>
                    <a:latin typeface="Arial" pitchFamily="34" charset="0"/>
                    <a:cs typeface="Arial" pitchFamily="34" charset="0"/>
                  </a:rPr>
                  <a:t>Under Construction</a:t>
                </a: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5674914" y="6124420"/>
                <a:ext cx="1118484" cy="472698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r>
                  <a:rPr lang="en-US" sz="1100" b="1" dirty="0" smtClean="0">
                    <a:solidFill>
                      <a:schemeClr val="tx2"/>
                    </a:solidFill>
                    <a:latin typeface="Arial" pitchFamily="34" charset="0"/>
                    <a:cs typeface="Arial" pitchFamily="34" charset="0"/>
                  </a:rPr>
                  <a:t>Approved Project</a:t>
                </a: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2234242" y="6418053"/>
              <a:ext cx="463238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b="1" dirty="0" smtClean="0">
                  <a:solidFill>
                    <a:schemeClr val="tx2"/>
                  </a:solidFill>
                  <a:latin typeface="Arial" pitchFamily="34" charset="0"/>
                  <a:cs typeface="Arial" pitchFamily="34" charset="0"/>
                </a:rPr>
                <a:t>Bubble size represents project capacity</a:t>
              </a:r>
            </a:p>
          </p:txBody>
        </p:sp>
      </p:grpSp>
      <p:cxnSp>
        <p:nvCxnSpPr>
          <p:cNvPr id="34" name="Straight Arrow Connector 33"/>
          <p:cNvCxnSpPr/>
          <p:nvPr/>
        </p:nvCxnSpPr>
        <p:spPr>
          <a:xfrm flipH="1">
            <a:off x="1230925" y="939800"/>
            <a:ext cx="940775" cy="305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3098800" y="939800"/>
            <a:ext cx="965200" cy="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2001172" y="802705"/>
            <a:ext cx="12902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Near-shore</a:t>
            </a:r>
          </a:p>
        </p:txBody>
      </p:sp>
      <p:cxnSp>
        <p:nvCxnSpPr>
          <p:cNvPr id="37" name="Straight Arrow Connector 36"/>
          <p:cNvCxnSpPr/>
          <p:nvPr/>
        </p:nvCxnSpPr>
        <p:spPr>
          <a:xfrm flipH="1">
            <a:off x="4190026" y="939800"/>
            <a:ext cx="1463040" cy="305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6781800" y="939800"/>
            <a:ext cx="1463040" cy="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57172" y="815405"/>
            <a:ext cx="12902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Far-shore</a:t>
            </a:r>
          </a:p>
        </p:txBody>
      </p:sp>
      <p:sp>
        <p:nvSpPr>
          <p:cNvPr id="40" name="Rectangle 39"/>
          <p:cNvSpPr/>
          <p:nvPr/>
        </p:nvSpPr>
        <p:spPr>
          <a:xfrm>
            <a:off x="4241800" y="971034"/>
            <a:ext cx="38735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(DC power export technology becomes competitive)</a:t>
            </a: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1064118" y="2622494"/>
            <a:ext cx="7406640" cy="1"/>
          </a:xfrm>
          <a:prstGeom prst="line">
            <a:avLst/>
          </a:prstGeom>
          <a:ln w="88900" cmpd="tri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>
            <a:off x="1069378" y="4081024"/>
            <a:ext cx="7406640" cy="1"/>
          </a:xfrm>
          <a:prstGeom prst="line">
            <a:avLst/>
          </a:prstGeom>
          <a:ln w="88900" cmpd="tri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4114800" y="800103"/>
            <a:ext cx="12700" cy="4787897"/>
          </a:xfrm>
          <a:prstGeom prst="line">
            <a:avLst/>
          </a:prstGeom>
          <a:ln w="38100" cmpd="sng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1"/>
          <p:cNvSpPr txBox="1">
            <a:spLocks/>
          </p:cNvSpPr>
          <p:nvPr/>
        </p:nvSpPr>
        <p:spPr>
          <a:xfrm>
            <a:off x="457200" y="86833"/>
            <a:ext cx="8686800" cy="584775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Near-term offshore wind projects will be installed in deeper waters and further from shore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686800" y="6723165"/>
            <a:ext cx="457200" cy="134835"/>
          </a:xfrm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052F19B7-D418-4022-ADCB-81F2774CAD6C}" type="slidenum">
              <a:rPr lang="en-US" smtClean="0"/>
              <a:pPr algn="ctr"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en-US" dirty="0"/>
          </a:p>
        </p:txBody>
      </p:sp>
      <p:graphicFrame>
        <p:nvGraphicFramePr>
          <p:cNvPr id="7" name="Content Placeholder 5"/>
          <p:cNvGraphicFramePr>
            <a:graphicFrameLocks/>
          </p:cNvGraphicFramePr>
          <p:nvPr/>
        </p:nvGraphicFramePr>
        <p:xfrm>
          <a:off x="403860" y="2469175"/>
          <a:ext cx="8267442" cy="3914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Rectangle 7"/>
          <p:cNvSpPr/>
          <p:nvPr/>
        </p:nvSpPr>
        <p:spPr>
          <a:xfrm>
            <a:off x="778655" y="5948812"/>
            <a:ext cx="8082366" cy="317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9" name="Content Placeholder 5"/>
          <p:cNvGraphicFramePr>
            <a:graphicFrameLocks/>
          </p:cNvGraphicFramePr>
          <p:nvPr/>
        </p:nvGraphicFramePr>
        <p:xfrm>
          <a:off x="412796" y="813795"/>
          <a:ext cx="8229600" cy="15923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0" name="Straight Connector 9"/>
          <p:cNvCxnSpPr/>
          <p:nvPr/>
        </p:nvCxnSpPr>
        <p:spPr>
          <a:xfrm flipV="1">
            <a:off x="1152144" y="2209045"/>
            <a:ext cx="0" cy="40202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2700000" flipV="1">
            <a:off x="1159571" y="2350499"/>
            <a:ext cx="0" cy="13716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rot="2700000" flipV="1">
            <a:off x="1170077" y="2392537"/>
            <a:ext cx="0" cy="13716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1061954" y="5584240"/>
            <a:ext cx="397789" cy="4523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371952" y="1312539"/>
            <a:ext cx="397789" cy="460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5" name="Straight Arrow Connector 14"/>
          <p:cNvCxnSpPr/>
          <p:nvPr/>
        </p:nvCxnSpPr>
        <p:spPr>
          <a:xfrm flipH="1" flipV="1">
            <a:off x="8310202" y="4157693"/>
            <a:ext cx="7883" cy="54864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10800000" flipH="1" flipV="1">
            <a:off x="8315891" y="4965930"/>
            <a:ext cx="7883" cy="54864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708392" y="4718793"/>
            <a:ext cx="12060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Shallow Water</a:t>
            </a:r>
          </a:p>
        </p:txBody>
      </p:sp>
      <p:cxnSp>
        <p:nvCxnSpPr>
          <p:cNvPr id="18" name="Straight Arrow Connector 17"/>
          <p:cNvCxnSpPr/>
          <p:nvPr/>
        </p:nvCxnSpPr>
        <p:spPr>
          <a:xfrm flipH="1" flipV="1">
            <a:off x="8311896" y="2667305"/>
            <a:ext cx="7883" cy="54864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10800000" flipH="1" flipV="1">
            <a:off x="8311896" y="3475542"/>
            <a:ext cx="7883" cy="54864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7703472" y="3228405"/>
            <a:ext cx="12902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Transitional Water</a:t>
            </a:r>
          </a:p>
        </p:txBody>
      </p:sp>
      <p:cxnSp>
        <p:nvCxnSpPr>
          <p:cNvPr id="21" name="Straight Arrow Connector 20"/>
          <p:cNvCxnSpPr/>
          <p:nvPr/>
        </p:nvCxnSpPr>
        <p:spPr>
          <a:xfrm flipH="1" flipV="1">
            <a:off x="8311896" y="1192415"/>
            <a:ext cx="7883" cy="54864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10800000" flipH="1" flipV="1">
            <a:off x="8311896" y="2000652"/>
            <a:ext cx="7883" cy="54864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7708392" y="1753515"/>
            <a:ext cx="12902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Deep Water</a:t>
            </a:r>
          </a:p>
        </p:txBody>
      </p:sp>
      <p:grpSp>
        <p:nvGrpSpPr>
          <p:cNvPr id="24" name="Group 48"/>
          <p:cNvGrpSpPr/>
          <p:nvPr/>
        </p:nvGrpSpPr>
        <p:grpSpPr>
          <a:xfrm>
            <a:off x="2234242" y="6010763"/>
            <a:ext cx="4639260" cy="668900"/>
            <a:chOff x="2234242" y="6010763"/>
            <a:chExt cx="4639260" cy="668900"/>
          </a:xfrm>
        </p:grpSpPr>
        <p:grpSp>
          <p:nvGrpSpPr>
            <p:cNvPr id="25" name="Group 44"/>
            <p:cNvGrpSpPr/>
            <p:nvPr/>
          </p:nvGrpSpPr>
          <p:grpSpPr>
            <a:xfrm>
              <a:off x="2255006" y="6010763"/>
              <a:ext cx="4618496" cy="631575"/>
              <a:chOff x="2185265" y="6119251"/>
              <a:chExt cx="4618496" cy="635890"/>
            </a:xfrm>
          </p:grpSpPr>
          <p:sp>
            <p:nvSpPr>
              <p:cNvPr id="27" name="Rectangle 26"/>
              <p:cNvSpPr/>
              <p:nvPr/>
            </p:nvSpPr>
            <p:spPr>
              <a:xfrm>
                <a:off x="2185265" y="6129580"/>
                <a:ext cx="4618496" cy="625561"/>
              </a:xfrm>
              <a:prstGeom prst="rect">
                <a:avLst/>
              </a:prstGeom>
              <a:noFill/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2479729" y="6176074"/>
                <a:ext cx="365760" cy="365760"/>
              </a:xfrm>
              <a:prstGeom prst="ellipse">
                <a:avLst/>
              </a:prstGeom>
              <a:solidFill>
                <a:srgbClr val="0070C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3856445" y="6181243"/>
                <a:ext cx="365760" cy="365760"/>
              </a:xfrm>
              <a:prstGeom prst="ellipse">
                <a:avLst/>
              </a:prstGeom>
              <a:solidFill>
                <a:schemeClr val="accent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5310677" y="6178663"/>
                <a:ext cx="365760" cy="365760"/>
              </a:xfrm>
              <a:prstGeom prst="ellipse">
                <a:avLst/>
              </a:prstGeom>
              <a:noFill/>
              <a:ln w="19050">
                <a:solidFill>
                  <a:srgbClr val="00206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2874936" y="6121831"/>
                <a:ext cx="960895" cy="472698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r>
                  <a:rPr lang="en-US" sz="1100" b="1" dirty="0" smtClean="0">
                    <a:solidFill>
                      <a:schemeClr val="tx2"/>
                    </a:solidFill>
                    <a:latin typeface="Arial" pitchFamily="34" charset="0"/>
                    <a:cs typeface="Arial" pitchFamily="34" charset="0"/>
                  </a:rPr>
                  <a:t>Installed Project</a:t>
                </a: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4205184" y="6119251"/>
                <a:ext cx="1118484" cy="472698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r>
                  <a:rPr lang="en-US" sz="1100" b="1" dirty="0" smtClean="0">
                    <a:solidFill>
                      <a:schemeClr val="tx2"/>
                    </a:solidFill>
                    <a:latin typeface="Arial" pitchFamily="34" charset="0"/>
                    <a:cs typeface="Arial" pitchFamily="34" charset="0"/>
                  </a:rPr>
                  <a:t>Under Construction</a:t>
                </a: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5674914" y="6124420"/>
                <a:ext cx="1118484" cy="472698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r>
                  <a:rPr lang="en-US" sz="1100" b="1" dirty="0" smtClean="0">
                    <a:solidFill>
                      <a:schemeClr val="tx2"/>
                    </a:solidFill>
                    <a:latin typeface="Arial" pitchFamily="34" charset="0"/>
                    <a:cs typeface="Arial" pitchFamily="34" charset="0"/>
                  </a:rPr>
                  <a:t>Approved Project</a:t>
                </a: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2234242" y="6418053"/>
              <a:ext cx="463238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b="1" dirty="0" smtClean="0">
                  <a:solidFill>
                    <a:schemeClr val="tx2"/>
                  </a:solidFill>
                  <a:latin typeface="Arial" pitchFamily="34" charset="0"/>
                  <a:cs typeface="Arial" pitchFamily="34" charset="0"/>
                </a:rPr>
                <a:t>Bubble size represents project capacity</a:t>
              </a:r>
            </a:p>
          </p:txBody>
        </p:sp>
      </p:grpSp>
      <p:cxnSp>
        <p:nvCxnSpPr>
          <p:cNvPr id="34" name="Straight Arrow Connector 33"/>
          <p:cNvCxnSpPr/>
          <p:nvPr/>
        </p:nvCxnSpPr>
        <p:spPr>
          <a:xfrm flipH="1">
            <a:off x="1230925" y="939800"/>
            <a:ext cx="940775" cy="305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3098800" y="939800"/>
            <a:ext cx="965200" cy="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2001172" y="802705"/>
            <a:ext cx="12902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Near-shore</a:t>
            </a:r>
          </a:p>
        </p:txBody>
      </p:sp>
      <p:cxnSp>
        <p:nvCxnSpPr>
          <p:cNvPr id="37" name="Straight Arrow Connector 36"/>
          <p:cNvCxnSpPr/>
          <p:nvPr/>
        </p:nvCxnSpPr>
        <p:spPr>
          <a:xfrm flipH="1">
            <a:off x="4190026" y="939800"/>
            <a:ext cx="1463040" cy="305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6781800" y="939800"/>
            <a:ext cx="1463040" cy="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57172" y="815405"/>
            <a:ext cx="12902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Far-shore</a:t>
            </a:r>
          </a:p>
        </p:txBody>
      </p:sp>
      <p:sp>
        <p:nvSpPr>
          <p:cNvPr id="40" name="Rectangle 39"/>
          <p:cNvSpPr/>
          <p:nvPr/>
        </p:nvSpPr>
        <p:spPr>
          <a:xfrm>
            <a:off x="4241800" y="971034"/>
            <a:ext cx="38735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(DC power export technology becomes competitive)</a:t>
            </a: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1064118" y="2622494"/>
            <a:ext cx="7406640" cy="1"/>
          </a:xfrm>
          <a:prstGeom prst="line">
            <a:avLst/>
          </a:prstGeom>
          <a:ln w="88900" cmpd="tri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>
            <a:off x="1069378" y="4081024"/>
            <a:ext cx="7406640" cy="1"/>
          </a:xfrm>
          <a:prstGeom prst="line">
            <a:avLst/>
          </a:prstGeom>
          <a:ln w="88900" cmpd="tri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4114800" y="800103"/>
            <a:ext cx="12700" cy="4787897"/>
          </a:xfrm>
          <a:prstGeom prst="line">
            <a:avLst/>
          </a:prstGeom>
          <a:ln w="38100" cmpd="sng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1"/>
          <p:cNvSpPr txBox="1">
            <a:spLocks/>
          </p:cNvSpPr>
          <p:nvPr/>
        </p:nvSpPr>
        <p:spPr>
          <a:xfrm>
            <a:off x="457200" y="86833"/>
            <a:ext cx="8686800" cy="584775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Near-term offshore wind projects will be installed in deeper waters and further from shore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686800" y="6723165"/>
            <a:ext cx="457200" cy="134835"/>
          </a:xfrm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052F19B7-D418-4022-ADCB-81F2774CAD6C}" type="slidenum">
              <a:rPr lang="en-US" smtClean="0"/>
              <a:pPr algn="ctr"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en-US" dirty="0"/>
          </a:p>
        </p:txBody>
      </p:sp>
      <p:graphicFrame>
        <p:nvGraphicFramePr>
          <p:cNvPr id="7" name="Content Placeholder 5"/>
          <p:cNvGraphicFramePr>
            <a:graphicFrameLocks/>
          </p:cNvGraphicFramePr>
          <p:nvPr/>
        </p:nvGraphicFramePr>
        <p:xfrm>
          <a:off x="403860" y="2469175"/>
          <a:ext cx="8267442" cy="3914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Rectangle 7"/>
          <p:cNvSpPr/>
          <p:nvPr/>
        </p:nvSpPr>
        <p:spPr>
          <a:xfrm>
            <a:off x="778655" y="5948812"/>
            <a:ext cx="8082366" cy="317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9" name="Content Placeholder 5"/>
          <p:cNvGraphicFramePr>
            <a:graphicFrameLocks/>
          </p:cNvGraphicFramePr>
          <p:nvPr/>
        </p:nvGraphicFramePr>
        <p:xfrm>
          <a:off x="413330" y="813795"/>
          <a:ext cx="8229600" cy="15923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0" name="Straight Connector 9"/>
          <p:cNvCxnSpPr/>
          <p:nvPr/>
        </p:nvCxnSpPr>
        <p:spPr>
          <a:xfrm flipV="1">
            <a:off x="1153955" y="2209045"/>
            <a:ext cx="0" cy="40202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2700000" flipV="1">
            <a:off x="1159571" y="2350499"/>
            <a:ext cx="0" cy="13716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rot="2700000" flipV="1">
            <a:off x="1170077" y="2392537"/>
            <a:ext cx="0" cy="13716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1166299" y="1117600"/>
            <a:ext cx="1386936" cy="1246038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527056" y="1255231"/>
            <a:ext cx="18130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Floating Technology Demonstration Projects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061954" y="5584240"/>
            <a:ext cx="397789" cy="4523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371952" y="1312539"/>
            <a:ext cx="397789" cy="460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7" name="Straight Arrow Connector 16"/>
          <p:cNvCxnSpPr/>
          <p:nvPr/>
        </p:nvCxnSpPr>
        <p:spPr>
          <a:xfrm flipH="1" flipV="1">
            <a:off x="8310202" y="4157693"/>
            <a:ext cx="7883" cy="54864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10800000" flipH="1" flipV="1">
            <a:off x="8315891" y="4965930"/>
            <a:ext cx="7883" cy="54864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7708392" y="4718793"/>
            <a:ext cx="12060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Shallow Water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 flipH="1" flipV="1">
            <a:off x="8311896" y="2667305"/>
            <a:ext cx="7883" cy="54864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10800000" flipH="1" flipV="1">
            <a:off x="8311896" y="3475542"/>
            <a:ext cx="7883" cy="54864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703472" y="3228405"/>
            <a:ext cx="12902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Transitional Water</a:t>
            </a:r>
          </a:p>
        </p:txBody>
      </p:sp>
      <p:cxnSp>
        <p:nvCxnSpPr>
          <p:cNvPr id="23" name="Straight Arrow Connector 22"/>
          <p:cNvCxnSpPr/>
          <p:nvPr/>
        </p:nvCxnSpPr>
        <p:spPr>
          <a:xfrm flipH="1" flipV="1">
            <a:off x="8311896" y="1192415"/>
            <a:ext cx="7883" cy="54864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10800000" flipH="1" flipV="1">
            <a:off x="8311896" y="2000652"/>
            <a:ext cx="7883" cy="54864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7708392" y="1753515"/>
            <a:ext cx="12902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Deep Water</a:t>
            </a:r>
          </a:p>
        </p:txBody>
      </p:sp>
      <p:sp>
        <p:nvSpPr>
          <p:cNvPr id="26" name="Oval 25"/>
          <p:cNvSpPr/>
          <p:nvPr/>
        </p:nvSpPr>
        <p:spPr>
          <a:xfrm>
            <a:off x="1741637" y="2203151"/>
            <a:ext cx="103517" cy="99204"/>
          </a:xfrm>
          <a:prstGeom prst="ellipse">
            <a:avLst/>
          </a:prstGeom>
          <a:noFill/>
          <a:ln w="12700">
            <a:solidFill>
              <a:srgbClr val="00206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grpSp>
        <p:nvGrpSpPr>
          <p:cNvPr id="27" name="Group 48"/>
          <p:cNvGrpSpPr/>
          <p:nvPr/>
        </p:nvGrpSpPr>
        <p:grpSpPr>
          <a:xfrm>
            <a:off x="2234242" y="6010763"/>
            <a:ext cx="4639260" cy="668900"/>
            <a:chOff x="2234242" y="6010763"/>
            <a:chExt cx="4639260" cy="668900"/>
          </a:xfrm>
        </p:grpSpPr>
        <p:grpSp>
          <p:nvGrpSpPr>
            <p:cNvPr id="28" name="Group 44"/>
            <p:cNvGrpSpPr/>
            <p:nvPr/>
          </p:nvGrpSpPr>
          <p:grpSpPr>
            <a:xfrm>
              <a:off x="2255006" y="6010763"/>
              <a:ext cx="4618496" cy="631575"/>
              <a:chOff x="2185265" y="6119251"/>
              <a:chExt cx="4618496" cy="635890"/>
            </a:xfrm>
          </p:grpSpPr>
          <p:sp>
            <p:nvSpPr>
              <p:cNvPr id="30" name="Rectangle 29"/>
              <p:cNvSpPr/>
              <p:nvPr/>
            </p:nvSpPr>
            <p:spPr>
              <a:xfrm>
                <a:off x="2185265" y="6129580"/>
                <a:ext cx="4618496" cy="625561"/>
              </a:xfrm>
              <a:prstGeom prst="rect">
                <a:avLst/>
              </a:prstGeom>
              <a:noFill/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2479729" y="6176074"/>
                <a:ext cx="365760" cy="365760"/>
              </a:xfrm>
              <a:prstGeom prst="ellipse">
                <a:avLst/>
              </a:prstGeom>
              <a:solidFill>
                <a:srgbClr val="0070C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2" name="Oval 31"/>
              <p:cNvSpPr/>
              <p:nvPr/>
            </p:nvSpPr>
            <p:spPr>
              <a:xfrm>
                <a:off x="3856445" y="6181243"/>
                <a:ext cx="365760" cy="365760"/>
              </a:xfrm>
              <a:prstGeom prst="ellipse">
                <a:avLst/>
              </a:prstGeom>
              <a:solidFill>
                <a:schemeClr val="accent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5310677" y="6178663"/>
                <a:ext cx="365760" cy="365760"/>
              </a:xfrm>
              <a:prstGeom prst="ellipse">
                <a:avLst/>
              </a:prstGeom>
              <a:noFill/>
              <a:ln w="19050">
                <a:solidFill>
                  <a:srgbClr val="00206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2874936" y="6121831"/>
                <a:ext cx="960895" cy="472698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r>
                  <a:rPr lang="en-US" sz="1100" b="1" dirty="0" smtClean="0">
                    <a:solidFill>
                      <a:schemeClr val="tx2"/>
                    </a:solidFill>
                    <a:latin typeface="Arial" pitchFamily="34" charset="0"/>
                    <a:cs typeface="Arial" pitchFamily="34" charset="0"/>
                  </a:rPr>
                  <a:t>Installed Project</a:t>
                </a: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4205184" y="6119251"/>
                <a:ext cx="1118484" cy="472698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r>
                  <a:rPr lang="en-US" sz="1100" b="1" dirty="0" smtClean="0">
                    <a:solidFill>
                      <a:schemeClr val="tx2"/>
                    </a:solidFill>
                    <a:latin typeface="Arial" pitchFamily="34" charset="0"/>
                    <a:cs typeface="Arial" pitchFamily="34" charset="0"/>
                  </a:rPr>
                  <a:t>Under Construction</a:t>
                </a: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5674914" y="6124420"/>
                <a:ext cx="1118484" cy="472698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r>
                  <a:rPr lang="en-US" sz="1100" b="1" dirty="0" smtClean="0">
                    <a:solidFill>
                      <a:schemeClr val="tx2"/>
                    </a:solidFill>
                    <a:latin typeface="Arial" pitchFamily="34" charset="0"/>
                    <a:cs typeface="Arial" pitchFamily="34" charset="0"/>
                  </a:rPr>
                  <a:t>Approved Project</a:t>
                </a:r>
              </a:p>
            </p:txBody>
          </p:sp>
        </p:grpSp>
        <p:sp>
          <p:nvSpPr>
            <p:cNvPr id="29" name="TextBox 28"/>
            <p:cNvSpPr txBox="1"/>
            <p:nvPr/>
          </p:nvSpPr>
          <p:spPr>
            <a:xfrm>
              <a:off x="2234242" y="6418053"/>
              <a:ext cx="463238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b="1" dirty="0" smtClean="0">
                  <a:solidFill>
                    <a:schemeClr val="tx2"/>
                  </a:solidFill>
                  <a:latin typeface="Arial" pitchFamily="34" charset="0"/>
                  <a:cs typeface="Arial" pitchFamily="34" charset="0"/>
                </a:rPr>
                <a:t>Bubble size represents project capacity</a:t>
              </a:r>
            </a:p>
          </p:txBody>
        </p:sp>
      </p:grpSp>
      <p:cxnSp>
        <p:nvCxnSpPr>
          <p:cNvPr id="37" name="Straight Arrow Connector 36"/>
          <p:cNvCxnSpPr/>
          <p:nvPr/>
        </p:nvCxnSpPr>
        <p:spPr>
          <a:xfrm flipH="1">
            <a:off x="1230925" y="939800"/>
            <a:ext cx="940775" cy="305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3098800" y="939800"/>
            <a:ext cx="965200" cy="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2001172" y="802705"/>
            <a:ext cx="12902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Near-shore</a:t>
            </a:r>
          </a:p>
        </p:txBody>
      </p:sp>
      <p:cxnSp>
        <p:nvCxnSpPr>
          <p:cNvPr id="40" name="Straight Arrow Connector 39"/>
          <p:cNvCxnSpPr/>
          <p:nvPr/>
        </p:nvCxnSpPr>
        <p:spPr>
          <a:xfrm flipH="1">
            <a:off x="4190026" y="939800"/>
            <a:ext cx="1463040" cy="305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6781800" y="939800"/>
            <a:ext cx="1463040" cy="0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5557172" y="815405"/>
            <a:ext cx="12902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Far-shore</a:t>
            </a:r>
          </a:p>
        </p:txBody>
      </p:sp>
      <p:sp>
        <p:nvSpPr>
          <p:cNvPr id="43" name="Rectangle 42"/>
          <p:cNvSpPr/>
          <p:nvPr/>
        </p:nvSpPr>
        <p:spPr>
          <a:xfrm>
            <a:off x="4241800" y="971034"/>
            <a:ext cx="38735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(DC power export technology becomes competitive)</a:t>
            </a:r>
          </a:p>
        </p:txBody>
      </p:sp>
      <p:sp>
        <p:nvSpPr>
          <p:cNvPr id="44" name="Oval 13"/>
          <p:cNvSpPr>
            <a:spLocks noChangeAspect="1" noChangeArrowheads="1"/>
          </p:cNvSpPr>
          <p:nvPr/>
        </p:nvSpPr>
        <p:spPr bwMode="auto">
          <a:xfrm>
            <a:off x="1524000" y="4789715"/>
            <a:ext cx="568234" cy="568234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 prstMaterial="metal"/>
        </p:spPr>
        <p:txBody>
          <a:bodyPr wrap="none" anchor="ctr"/>
          <a:lstStyle/>
          <a:p>
            <a:pPr algn="ctr"/>
            <a:r>
              <a:rPr lang="en-US" sz="1100" b="1" dirty="0">
                <a:latin typeface="Arial" charset="0"/>
              </a:rPr>
              <a:t>Cape</a:t>
            </a:r>
          </a:p>
          <a:p>
            <a:pPr algn="ctr"/>
            <a:r>
              <a:rPr lang="en-US" sz="1100" b="1" dirty="0">
                <a:latin typeface="Arial" charset="0"/>
              </a:rPr>
              <a:t>Wind</a:t>
            </a: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uild="allAtOnce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0"/>
            <a:ext cx="9144000" cy="777922"/>
          </a:xfrm>
          <a:prstGeom prst="rect">
            <a:avLst/>
          </a:prstGeom>
          <a:solidFill>
            <a:schemeClr val="accent6"/>
          </a:solidFill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Cape Wind 468-MW  Wind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Plant - Massachusetts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1600200"/>
            <a:ext cx="48768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4592" y="1116846"/>
          <a:ext cx="4763068" cy="44024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2628"/>
                <a:gridCol w="2260440"/>
              </a:tblGrid>
              <a:tr h="39671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Location: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Nantucket Sound,</a:t>
                      </a:r>
                      <a:r>
                        <a:rPr lang="en-US" sz="1600" baseline="0" dirty="0" smtClean="0"/>
                        <a:t> MA</a:t>
                      </a:r>
                      <a:endParaRPr lang="en-US" sz="1600" dirty="0"/>
                    </a:p>
                  </a:txBody>
                  <a:tcPr/>
                </a:tc>
              </a:tr>
              <a:tr h="651993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Turbine Size/Description: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aseline="0" dirty="0" smtClean="0"/>
                        <a:t>130 Siemens 3.6 MW wind turbines</a:t>
                      </a:r>
                      <a:endParaRPr lang="en-US" sz="1600" dirty="0"/>
                    </a:p>
                  </a:txBody>
                  <a:tcPr/>
                </a:tc>
              </a:tr>
              <a:tr h="39671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Expected Deployment Date :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2013</a:t>
                      </a:r>
                      <a:endParaRPr lang="en-US" sz="1600" dirty="0"/>
                    </a:p>
                  </a:txBody>
                  <a:tcPr/>
                </a:tc>
              </a:tr>
              <a:tr h="39671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Foundation Type: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Monopiles</a:t>
                      </a:r>
                      <a:endParaRPr lang="en-US" sz="1600" dirty="0"/>
                    </a:p>
                  </a:txBody>
                  <a:tcPr/>
                </a:tc>
              </a:tr>
              <a:tr h="396715">
                <a:tc>
                  <a:txBody>
                    <a:bodyPr/>
                    <a:lstStyle/>
                    <a:p>
                      <a:r>
                        <a:rPr lang="en-US" sz="1600" baseline="0" dirty="0" smtClean="0"/>
                        <a:t>Average distance from shore 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9.5 miles</a:t>
                      </a:r>
                      <a:endParaRPr lang="en-US" sz="1600" dirty="0"/>
                    </a:p>
                  </a:txBody>
                  <a:tcPr/>
                </a:tc>
              </a:tr>
              <a:tr h="39671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Average Water Depth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11-m</a:t>
                      </a:r>
                      <a:endParaRPr lang="en-US" sz="1600" dirty="0"/>
                    </a:p>
                  </a:txBody>
                  <a:tcPr/>
                </a:tc>
              </a:tr>
              <a:tr h="39671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Expected Energy production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1.5 Billion KWh/yr</a:t>
                      </a:r>
                    </a:p>
                    <a:p>
                      <a:r>
                        <a:rPr lang="en-US" sz="1600" dirty="0" smtClean="0"/>
                        <a:t>75% of electric demand on Cape Cod</a:t>
                      </a:r>
                      <a:endParaRPr lang="en-US" sz="1600" dirty="0"/>
                    </a:p>
                  </a:txBody>
                  <a:tcPr/>
                </a:tc>
              </a:tr>
              <a:tr h="39671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Approximate Budget: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$ 2.6 B USD</a:t>
                      </a:r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83190" y="5727515"/>
            <a:ext cx="8534400" cy="923330"/>
          </a:xfrm>
          <a:prstGeom prst="rect">
            <a:avLst/>
          </a:prstGeom>
          <a:noFill/>
          <a:ln w="9525">
            <a:solidFill>
              <a:schemeClr val="tx1"/>
            </a:solidFill>
            <a:beve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>
                <a:solidFill>
                  <a:schemeClr val="tx1"/>
                </a:solidFill>
                <a:latin typeface="+mn-lt"/>
              </a:rPr>
              <a:t>The Cape Wind project is the first and only offshore wind project to receive a license to begin construction in U.S. federal waters</a:t>
            </a:r>
            <a:r>
              <a:rPr lang="en-US" sz="1800" dirty="0">
                <a:solidFill>
                  <a:schemeClr val="tx1"/>
                </a:solidFill>
                <a:latin typeface="+mn-lt"/>
              </a:rPr>
              <a:t>  </a:t>
            </a:r>
            <a:r>
              <a:rPr lang="en-US" sz="1800" dirty="0" smtClean="0">
                <a:solidFill>
                  <a:schemeClr val="tx1"/>
                </a:solidFill>
                <a:latin typeface="+mn-lt"/>
              </a:rPr>
              <a:t>The project will produce 75% of the electricity for Cape Cod and the Islands.   </a:t>
            </a:r>
            <a:endParaRPr lang="en-US" sz="18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6" name="Picture 3" descr="test"/>
          <p:cNvPicPr>
            <a:picLocks noChangeAspect="1" noChangeArrowheads="1"/>
          </p:cNvPicPr>
          <p:nvPr/>
        </p:nvPicPr>
        <p:blipFill>
          <a:blip r:embed="rId2" cstate="print">
            <a:lum bright="-16000" contrast="40000"/>
          </a:blip>
          <a:srcRect/>
          <a:stretch>
            <a:fillRect/>
          </a:stretch>
        </p:blipFill>
        <p:spPr>
          <a:xfrm>
            <a:off x="4917538" y="2483890"/>
            <a:ext cx="4226462" cy="3220872"/>
          </a:xfrm>
          <a:prstGeom prst="rect">
            <a:avLst/>
          </a:prstGeom>
          <a:noFill/>
          <a:ln/>
        </p:spPr>
      </p:pic>
      <p:pic>
        <p:nvPicPr>
          <p:cNvPr id="7" name="Picture 3" descr="newengland_poster_8"/>
          <p:cNvPicPr>
            <a:picLocks noChangeAspect="1" noChangeArrowheads="1"/>
          </p:cNvPicPr>
          <p:nvPr/>
        </p:nvPicPr>
        <p:blipFill>
          <a:blip r:embed="rId3" cstate="print"/>
          <a:srcRect l="14959" t="7171" r="13195" b="31633"/>
          <a:stretch>
            <a:fillRect/>
          </a:stretch>
        </p:blipFill>
        <p:spPr>
          <a:xfrm>
            <a:off x="5609231" y="838200"/>
            <a:ext cx="2629931" cy="1542198"/>
          </a:xfrm>
          <a:prstGeom prst="rect">
            <a:avLst/>
          </a:prstGeom>
          <a:noFill/>
          <a:ln/>
        </p:spPr>
      </p:pic>
      <p:sp>
        <p:nvSpPr>
          <p:cNvPr id="8" name="Oval 7"/>
          <p:cNvSpPr/>
          <p:nvPr/>
        </p:nvSpPr>
        <p:spPr bwMode="auto">
          <a:xfrm>
            <a:off x="7629100" y="2156345"/>
            <a:ext cx="95534" cy="95533"/>
          </a:xfrm>
          <a:prstGeom prst="ellipse">
            <a:avLst/>
          </a:prstGeom>
          <a:solidFill>
            <a:srgbClr val="095AA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ＭＳ Ｐゴシック" pitchFamily="34" charset="-128"/>
            </a:endParaRPr>
          </a:p>
        </p:txBody>
      </p:sp>
      <p:cxnSp>
        <p:nvCxnSpPr>
          <p:cNvPr id="9" name="Straight Arrow Connector 8"/>
          <p:cNvCxnSpPr/>
          <p:nvPr/>
        </p:nvCxnSpPr>
        <p:spPr bwMode="auto">
          <a:xfrm>
            <a:off x="4490113" y="1337481"/>
            <a:ext cx="3282287" cy="796119"/>
          </a:xfrm>
          <a:prstGeom prst="straightConnector1">
            <a:avLst/>
          </a:prstGeom>
          <a:solidFill>
            <a:srgbClr val="095AA6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/>
          </a:ln>
          <a:effectLst/>
        </p:spPr>
      </p:cxn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5791200"/>
            <a:ext cx="9144000" cy="177800"/>
          </a:xfrm>
          <a:noFill/>
        </p:spPr>
        <p:txBody>
          <a:bodyPr/>
          <a:lstStyle/>
          <a:p>
            <a:r>
              <a:rPr lang="en-US" dirty="0" smtClean="0">
                <a:ea typeface="MS PGothic"/>
                <a:cs typeface="MS PGothic"/>
              </a:rPr>
              <a:t>National Renewable Energy Laboratory                                                                                                                                       Innovation for Our Energy Future</a:t>
            </a:r>
          </a:p>
        </p:txBody>
      </p:sp>
      <p:pic>
        <p:nvPicPr>
          <p:cNvPr id="3" name="Picture 2" descr="C:\Documents and Settings\mrobinso\My Documents\My Pictures\FloatingTurbi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2000"/>
            <a:ext cx="59055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5715000"/>
            <a:ext cx="19050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</a:rPr>
              <a:t>Image Credit: </a:t>
            </a:r>
            <a:r>
              <a:rPr lang="en-US" sz="1100" dirty="0">
                <a:solidFill>
                  <a:schemeClr val="bg1"/>
                </a:solidFill>
                <a:hlinkClick r:id="rId3"/>
              </a:rPr>
              <a:t>www.greenlaunches.com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 bwMode="auto">
          <a:xfrm>
            <a:off x="5867400" y="762000"/>
            <a:ext cx="3276600" cy="36290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31775" indent="-231775" eaLnBrk="0" hangingPunct="0">
              <a:spcBef>
                <a:spcPct val="40000"/>
              </a:spcBef>
              <a:buFontTx/>
              <a:buChar char="•"/>
              <a:defRPr/>
            </a:pPr>
            <a:r>
              <a:rPr lang="en-US" sz="1600" dirty="0">
                <a:solidFill>
                  <a:schemeClr val="bg1"/>
                </a:solidFill>
                <a:latin typeface="+mn-lt"/>
                <a:ea typeface="ＭＳ Ｐゴシック" charset="-128"/>
                <a:cs typeface="+mn-cs"/>
              </a:rPr>
              <a:t>R&amp;D Project developed by </a:t>
            </a:r>
            <a:r>
              <a:rPr lang="en-US" sz="1600" dirty="0" err="1">
                <a:solidFill>
                  <a:schemeClr val="bg1"/>
                </a:solidFill>
                <a:latin typeface="+mn-lt"/>
                <a:ea typeface="ＭＳ Ｐゴシック" charset="-128"/>
                <a:cs typeface="+mn-cs"/>
              </a:rPr>
              <a:t>StatoilHydro</a:t>
            </a:r>
            <a:r>
              <a:rPr lang="en-US" sz="1600" dirty="0">
                <a:solidFill>
                  <a:schemeClr val="bg1"/>
                </a:solidFill>
                <a:latin typeface="+mn-lt"/>
                <a:ea typeface="ＭＳ Ｐゴシック" charset="-128"/>
                <a:cs typeface="+mn-cs"/>
              </a:rPr>
              <a:t>, and Siemens</a:t>
            </a:r>
          </a:p>
          <a:p>
            <a:pPr marL="231775" indent="-231775" eaLnBrk="0" hangingPunct="0">
              <a:spcBef>
                <a:spcPct val="40000"/>
              </a:spcBef>
              <a:buFontTx/>
              <a:buChar char="•"/>
              <a:defRPr/>
            </a:pPr>
            <a:r>
              <a:rPr lang="en-US" sz="1600" dirty="0">
                <a:solidFill>
                  <a:schemeClr val="bg1"/>
                </a:solidFill>
                <a:latin typeface="+mn-lt"/>
                <a:ea typeface="ＭＳ Ｐゴシック" charset="-128"/>
                <a:cs typeface="+mn-cs"/>
              </a:rPr>
              <a:t>12 km southeast of </a:t>
            </a:r>
            <a:r>
              <a:rPr lang="en-US" sz="1600" dirty="0" err="1">
                <a:solidFill>
                  <a:schemeClr val="bg1"/>
                </a:solidFill>
                <a:latin typeface="+mn-lt"/>
                <a:ea typeface="ＭＳ Ｐゴシック" charset="-128"/>
                <a:cs typeface="+mn-cs"/>
              </a:rPr>
              <a:t>Karmøy</a:t>
            </a:r>
            <a:r>
              <a:rPr lang="en-US" sz="1600" dirty="0">
                <a:solidFill>
                  <a:schemeClr val="bg1"/>
                </a:solidFill>
                <a:latin typeface="+mn-lt"/>
                <a:ea typeface="ＭＳ Ｐゴシック" charset="-128"/>
                <a:cs typeface="+mn-cs"/>
              </a:rPr>
              <a:t> in Norway</a:t>
            </a:r>
          </a:p>
          <a:p>
            <a:pPr marL="231775" indent="-231775" eaLnBrk="0" hangingPunct="0">
              <a:spcBef>
                <a:spcPct val="40000"/>
              </a:spcBef>
              <a:buFontTx/>
              <a:buChar char="•"/>
              <a:defRPr/>
            </a:pPr>
            <a:r>
              <a:rPr lang="en-US" sz="1600" dirty="0">
                <a:solidFill>
                  <a:schemeClr val="bg1"/>
                </a:solidFill>
                <a:latin typeface="+mn-lt"/>
                <a:ea typeface="ＭＳ Ｐゴシック" charset="-128"/>
                <a:cs typeface="+mn-cs"/>
              </a:rPr>
              <a:t>SWT - </a:t>
            </a:r>
            <a:r>
              <a:rPr lang="en-US" sz="1600" kern="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2.3 MW architecture</a:t>
            </a:r>
          </a:p>
          <a:p>
            <a:pPr marL="688975" lvl="1" indent="-231775" eaLnBrk="0" hangingPunct="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sz="1600" kern="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82 meter diameter</a:t>
            </a:r>
          </a:p>
          <a:p>
            <a:pPr marL="688975" lvl="1" indent="-231775" eaLnBrk="0" hangingPunct="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sz="1600" kern="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65 meter tower</a:t>
            </a:r>
          </a:p>
          <a:p>
            <a:pPr marL="231775" indent="-231775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n-US" sz="1600" kern="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Spar buoy technology</a:t>
            </a:r>
          </a:p>
          <a:p>
            <a:pPr marL="688975" lvl="1" indent="-231775" eaLnBrk="0" hangingPunct="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sz="1600" kern="0" dirty="0">
                <a:solidFill>
                  <a:schemeClr val="bg1"/>
                </a:solidFill>
                <a:latin typeface="+mn-lt"/>
                <a:ea typeface="ＭＳ Ｐゴシック" charset="-128"/>
                <a:cs typeface="+mn-cs"/>
              </a:rPr>
              <a:t>100 meter draft</a:t>
            </a:r>
          </a:p>
          <a:p>
            <a:pPr marL="688975" lvl="1" indent="-231775" eaLnBrk="0" hangingPunct="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sz="1600" kern="0" dirty="0">
                <a:solidFill>
                  <a:schemeClr val="bg1"/>
                </a:solidFill>
                <a:latin typeface="+mn-lt"/>
                <a:ea typeface="ＭＳ Ｐゴシック" charset="-128"/>
                <a:cs typeface="+mn-cs"/>
              </a:rPr>
              <a:t>202 meter water depth</a:t>
            </a:r>
          </a:p>
          <a:p>
            <a:pPr marL="231775" indent="-231775" eaLnBrk="0" hangingPunct="0">
              <a:spcBef>
                <a:spcPts val="1200"/>
              </a:spcBef>
              <a:defRPr/>
            </a:pPr>
            <a:r>
              <a:rPr lang="en-US" sz="1600" kern="0" dirty="0">
                <a:solidFill>
                  <a:schemeClr val="bg1"/>
                </a:solidFill>
                <a:latin typeface="+mn-lt"/>
                <a:ea typeface="ＭＳ Ｐゴシック" charset="-128"/>
                <a:cs typeface="+mn-cs"/>
              </a:rPr>
              <a:t>Reference: w1.siemens.com</a:t>
            </a:r>
          </a:p>
          <a:p>
            <a:pPr marL="231775" indent="-231775" eaLnBrk="0" hangingPunct="0">
              <a:spcBef>
                <a:spcPct val="20000"/>
              </a:spcBef>
              <a:defRPr/>
            </a:pPr>
            <a:endParaRPr lang="en-US" sz="1600" kern="0" dirty="0">
              <a:latin typeface="+mn-lt"/>
              <a:ea typeface="ＭＳ Ｐゴシック" charset="-128"/>
              <a:cs typeface="+mn-cs"/>
            </a:endParaRPr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0" y="-17463"/>
            <a:ext cx="9144000" cy="798513"/>
          </a:xfrm>
          <a:prstGeom prst="rect">
            <a:avLst/>
          </a:prstGeom>
          <a:solidFill>
            <a:schemeClr val="accent6"/>
          </a:solidFill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World’s First Floating Wind Turbine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765175"/>
            <a:ext cx="1930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+mn-lt"/>
              </a:rPr>
              <a:t>Siemens SWT-2.3 MW </a:t>
            </a:r>
            <a:r>
              <a:rPr lang="en-US" sz="1200" dirty="0" err="1">
                <a:solidFill>
                  <a:schemeClr val="bg1"/>
                </a:solidFill>
                <a:latin typeface="+mn-lt"/>
              </a:rPr>
              <a:t>Hywind</a:t>
            </a:r>
            <a:r>
              <a:rPr lang="en-US" sz="1200" dirty="0">
                <a:solidFill>
                  <a:schemeClr val="bg1"/>
                </a:solidFill>
                <a:latin typeface="+mn-lt"/>
              </a:rPr>
              <a:t> </a:t>
            </a:r>
          </a:p>
        </p:txBody>
      </p:sp>
      <p:pic>
        <p:nvPicPr>
          <p:cNvPr id="8" name="Picture 5" descr="C:\Documents and Settings\mrobinso\My Documents\My Pictures\Siemen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92800" y="4330700"/>
            <a:ext cx="3251200" cy="252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0" y="1143000"/>
          <a:ext cx="9144000" cy="5715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152400"/>
            <a:ext cx="7772400" cy="685800"/>
          </a:xfrm>
        </p:spPr>
        <p:txBody>
          <a:bodyPr/>
          <a:lstStyle/>
          <a:p>
            <a:r>
              <a:rPr lang="en-US" dirty="0" smtClean="0"/>
              <a:t>Historic Transformative Technologies</a:t>
            </a:r>
            <a:endParaRPr lang="en-US" dirty="0"/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553432"/>
            <a:ext cx="7543800" cy="4847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4"/>
          <p:cNvSpPr txBox="1">
            <a:spLocks/>
          </p:cNvSpPr>
          <p:nvPr/>
        </p:nvSpPr>
        <p:spPr>
          <a:xfrm>
            <a:off x="0" y="76200"/>
            <a:ext cx="9144000" cy="584200"/>
          </a:xfrm>
          <a:prstGeom prst="rect">
            <a:avLst/>
          </a:prstGeom>
        </p:spPr>
        <p:txBody>
          <a:bodyPr/>
          <a:lstStyle/>
          <a:p>
            <a:pPr lvl="0" algn="ctr"/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Renewable Energy Provides 80% Electricity Under Proactive Deployment Scenario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678" name="Rectangle 6"/>
          <p:cNvSpPr>
            <a:spLocks noGrp="1" noChangeArrowheads="1"/>
          </p:cNvSpPr>
          <p:nvPr>
            <p:ph type="title"/>
          </p:nvPr>
        </p:nvSpPr>
        <p:spPr>
          <a:xfrm>
            <a:off x="838200" y="152400"/>
            <a:ext cx="7772400" cy="6858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First Decade of Modern Wind Energy </a:t>
            </a:r>
          </a:p>
        </p:txBody>
      </p:sp>
      <p:graphicFrame>
        <p:nvGraphicFramePr>
          <p:cNvPr id="3074" name="Object 15"/>
          <p:cNvGraphicFramePr>
            <a:graphicFrameLocks noChangeAspect="1"/>
          </p:cNvGraphicFramePr>
          <p:nvPr>
            <p:ph idx="1"/>
          </p:nvPr>
        </p:nvGraphicFramePr>
        <p:xfrm>
          <a:off x="457200" y="1152525"/>
          <a:ext cx="7924800" cy="5697538"/>
        </p:xfrm>
        <a:graphic>
          <a:graphicData uri="http://schemas.openxmlformats.org/presentationml/2006/ole">
            <p:oleObj spid="_x0000_s3074" name="Chart" r:id="rId3" imgW="9458325" imgH="6800850" progId="Excel.Sheet.8">
              <p:embed/>
            </p:oleObj>
          </a:graphicData>
        </a:graphic>
      </p:graphicFrame>
      <p:sp>
        <p:nvSpPr>
          <p:cNvPr id="3076" name="Line 17"/>
          <p:cNvSpPr>
            <a:spLocks noChangeShapeType="1"/>
          </p:cNvSpPr>
          <p:nvPr/>
        </p:nvSpPr>
        <p:spPr bwMode="auto">
          <a:xfrm flipV="1">
            <a:off x="4378325" y="1219200"/>
            <a:ext cx="0" cy="47244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0690" name="Text Box 18"/>
          <p:cNvSpPr txBox="1">
            <a:spLocks noChangeArrowheads="1"/>
          </p:cNvSpPr>
          <p:nvPr/>
        </p:nvSpPr>
        <p:spPr bwMode="auto">
          <a:xfrm>
            <a:off x="2209800" y="1219200"/>
            <a:ext cx="1828800" cy="21002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200" b="1" u="sng">
                <a:latin typeface="Arial" charset="0"/>
              </a:rPr>
              <a:t>Foreign Companies</a:t>
            </a:r>
          </a:p>
          <a:p>
            <a:pPr algn="ctr"/>
            <a:r>
              <a:rPr lang="en-US" sz="1200" b="1">
                <a:latin typeface="Arial" charset="0"/>
              </a:rPr>
              <a:t>Vestas</a:t>
            </a:r>
          </a:p>
          <a:p>
            <a:pPr algn="ctr"/>
            <a:r>
              <a:rPr lang="en-US" sz="1200" b="1">
                <a:latin typeface="Arial" charset="0"/>
              </a:rPr>
              <a:t>Nordtank</a:t>
            </a:r>
          </a:p>
          <a:p>
            <a:pPr algn="ctr"/>
            <a:r>
              <a:rPr lang="en-US" sz="1200" b="1">
                <a:latin typeface="Arial" charset="0"/>
              </a:rPr>
              <a:t>Bonus</a:t>
            </a:r>
          </a:p>
          <a:p>
            <a:pPr algn="ctr"/>
            <a:r>
              <a:rPr lang="en-US" sz="1200" b="1">
                <a:latin typeface="Arial" charset="0"/>
              </a:rPr>
              <a:t>Micon</a:t>
            </a:r>
          </a:p>
          <a:p>
            <a:pPr algn="ctr"/>
            <a:r>
              <a:rPr lang="en-US" sz="1200" b="1">
                <a:latin typeface="Arial" charset="0"/>
              </a:rPr>
              <a:t>Windmatic</a:t>
            </a:r>
          </a:p>
          <a:p>
            <a:pPr algn="ctr"/>
            <a:r>
              <a:rPr lang="en-US" sz="1200" b="1">
                <a:latin typeface="Arial" charset="0"/>
              </a:rPr>
              <a:t>Howden</a:t>
            </a:r>
          </a:p>
          <a:p>
            <a:pPr algn="ctr"/>
            <a:r>
              <a:rPr lang="en-US" sz="1200" b="1">
                <a:latin typeface="Arial" charset="0"/>
              </a:rPr>
              <a:t>WEG</a:t>
            </a:r>
          </a:p>
          <a:p>
            <a:pPr algn="ctr"/>
            <a:r>
              <a:rPr lang="en-US" sz="1200" b="1">
                <a:latin typeface="Arial" charset="0"/>
              </a:rPr>
              <a:t>Aeroman</a:t>
            </a:r>
          </a:p>
          <a:p>
            <a:pPr algn="ctr"/>
            <a:r>
              <a:rPr lang="en-US" sz="1200" b="1">
                <a:latin typeface="Arial" charset="0"/>
              </a:rPr>
              <a:t>Nedwind</a:t>
            </a:r>
          </a:p>
          <a:p>
            <a:pPr algn="ctr"/>
            <a:r>
              <a:rPr lang="en-US" sz="1200" b="1">
                <a:latin typeface="Arial" charset="0"/>
              </a:rPr>
              <a:t>Mitsubishi</a:t>
            </a:r>
          </a:p>
        </p:txBody>
      </p:sp>
      <p:sp>
        <p:nvSpPr>
          <p:cNvPr id="540691" name="Text Box 19"/>
          <p:cNvSpPr txBox="1">
            <a:spLocks noChangeArrowheads="1"/>
          </p:cNvSpPr>
          <p:nvPr/>
        </p:nvSpPr>
        <p:spPr bwMode="auto">
          <a:xfrm>
            <a:off x="1828800" y="3340100"/>
            <a:ext cx="24384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200" b="1" u="sng" dirty="0">
                <a:latin typeface="Arial" charset="0"/>
              </a:rPr>
              <a:t>US Companies</a:t>
            </a:r>
          </a:p>
          <a:p>
            <a:pPr algn="ctr"/>
            <a:r>
              <a:rPr lang="en-US" sz="1200" b="1" dirty="0" smtClean="0">
                <a:latin typeface="Arial" charset="0"/>
              </a:rPr>
              <a:t>US </a:t>
            </a:r>
            <a:r>
              <a:rPr lang="en-US" sz="1200" b="1" dirty="0" err="1">
                <a:latin typeface="Arial" charset="0"/>
              </a:rPr>
              <a:t>Windpower</a:t>
            </a:r>
            <a:r>
              <a:rPr lang="en-US" sz="1200" b="1" dirty="0">
                <a:latin typeface="Arial" charset="0"/>
              </a:rPr>
              <a:t> (KENETECH)</a:t>
            </a:r>
          </a:p>
          <a:p>
            <a:pPr algn="ctr"/>
            <a:r>
              <a:rPr lang="en-US" sz="1200" b="1" dirty="0" err="1" smtClean="0">
                <a:latin typeface="Arial" charset="0"/>
              </a:rPr>
              <a:t>Flowind</a:t>
            </a:r>
            <a:endParaRPr lang="en-US" sz="1200" b="1" dirty="0">
              <a:latin typeface="Arial" charset="0"/>
            </a:endParaRPr>
          </a:p>
          <a:p>
            <a:pPr algn="ctr"/>
            <a:r>
              <a:rPr lang="en-US" sz="1200" b="1" dirty="0" smtClean="0">
                <a:latin typeface="Arial" charset="0"/>
              </a:rPr>
              <a:t>ESI</a:t>
            </a:r>
            <a:endParaRPr lang="en-US" sz="1200" b="1" dirty="0">
              <a:latin typeface="Arial" charset="0"/>
            </a:endParaRPr>
          </a:p>
          <a:p>
            <a:pPr algn="ctr"/>
            <a:r>
              <a:rPr lang="en-US" sz="1200" b="1" dirty="0">
                <a:latin typeface="Arial" charset="0"/>
              </a:rPr>
              <a:t>Fayette</a:t>
            </a:r>
          </a:p>
          <a:p>
            <a:pPr algn="ctr"/>
            <a:r>
              <a:rPr lang="en-US" sz="1200" b="1" dirty="0" err="1">
                <a:latin typeface="Arial" charset="0"/>
              </a:rPr>
              <a:t>Enertech</a:t>
            </a:r>
            <a:endParaRPr lang="en-US" sz="1200" b="1" dirty="0">
              <a:latin typeface="Arial" charset="0"/>
            </a:endParaRPr>
          </a:p>
          <a:p>
            <a:pPr algn="ctr"/>
            <a:r>
              <a:rPr lang="en-US" sz="1200" b="1" dirty="0">
                <a:latin typeface="Arial" charset="0"/>
              </a:rPr>
              <a:t>Carter</a:t>
            </a:r>
          </a:p>
          <a:p>
            <a:pPr algn="ctr"/>
            <a:r>
              <a:rPr lang="en-US" sz="1200" b="1" dirty="0">
                <a:latin typeface="Arial" charset="0"/>
              </a:rPr>
              <a:t>Jacobs</a:t>
            </a:r>
          </a:p>
          <a:p>
            <a:pPr algn="ctr"/>
            <a:r>
              <a:rPr lang="en-US" sz="1200" b="1" dirty="0" err="1" smtClean="0">
                <a:latin typeface="Arial" charset="0"/>
              </a:rPr>
              <a:t>Dynergy</a:t>
            </a:r>
            <a:endParaRPr lang="en-US" sz="1200" b="1" dirty="0">
              <a:latin typeface="Arial" charset="0"/>
            </a:endParaRPr>
          </a:p>
          <a:p>
            <a:pPr algn="ctr"/>
            <a:r>
              <a:rPr lang="en-US" sz="1200" b="1" dirty="0" smtClean="0">
                <a:latin typeface="Arial" charset="0"/>
              </a:rPr>
              <a:t>UTRC</a:t>
            </a:r>
            <a:endParaRPr lang="en-US" sz="1200" b="1" dirty="0">
              <a:latin typeface="Arial" charset="0"/>
            </a:endParaRPr>
          </a:p>
        </p:txBody>
      </p:sp>
      <p:sp>
        <p:nvSpPr>
          <p:cNvPr id="540692" name="Text Box 20"/>
          <p:cNvSpPr txBox="1">
            <a:spLocks noChangeArrowheads="1"/>
          </p:cNvSpPr>
          <p:nvPr/>
        </p:nvSpPr>
        <p:spPr bwMode="auto">
          <a:xfrm>
            <a:off x="4648200" y="914400"/>
            <a:ext cx="2057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latin typeface="Arial" charset="0"/>
              </a:rPr>
              <a:t>U.S Discontinues Renewable Energy Incentives in 1985</a:t>
            </a:r>
          </a:p>
        </p:txBody>
      </p:sp>
      <p:sp>
        <p:nvSpPr>
          <p:cNvPr id="540693" name="Line 21"/>
          <p:cNvSpPr>
            <a:spLocks noChangeShapeType="1"/>
          </p:cNvSpPr>
          <p:nvPr/>
        </p:nvSpPr>
        <p:spPr bwMode="auto">
          <a:xfrm flipH="1">
            <a:off x="4343400" y="1752600"/>
            <a:ext cx="685800" cy="762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40694" name="Text Box 22"/>
          <p:cNvSpPr txBox="1">
            <a:spLocks noChangeArrowheads="1"/>
          </p:cNvSpPr>
          <p:nvPr/>
        </p:nvSpPr>
        <p:spPr bwMode="auto">
          <a:xfrm>
            <a:off x="1752600" y="1905000"/>
            <a:ext cx="2590800" cy="650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800">
                <a:latin typeface="Arial" charset="0"/>
              </a:rPr>
              <a:t>Period of Irrational Exuberance</a:t>
            </a: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540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40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0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40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40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40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40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40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40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0690" grpId="0" animBg="1"/>
      <p:bldP spid="540691" grpId="0"/>
      <p:bldP spid="540692" grpId="0"/>
      <p:bldP spid="540693" grpId="0" animBg="1"/>
      <p:bldP spid="540694" grpId="0" animBg="1"/>
      <p:bldP spid="540694" grpId="1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The next big industrial transformation will change the way that we generate, store, transmit, distribute, and save energy.      </a:t>
            </a:r>
            <a:endParaRPr lang="en-US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990600" y="1066800"/>
          <a:ext cx="7315200" cy="5283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0"/>
            <a:ext cx="8686800" cy="6705600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en-US" sz="3200" b="1" i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Thank you for your attention!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en-US" sz="2000" b="1" i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Walt Musial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en-US" sz="2000" b="1" i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UMass Class of ‘80 and ‘83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en-US" sz="2000" b="1" i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Manager Offshore Wind and Ocean Power Systems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en-US" sz="2000" b="1" i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National Renewable Energy Laboratory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en-US" sz="2000" b="1" i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Walter.musial@nrel.gov</a:t>
            </a: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Vetsas Turbin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59038" y="0"/>
            <a:ext cx="61515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Box 2"/>
          <p:cNvSpPr txBox="1">
            <a:spLocks noChangeArrowheads="1"/>
          </p:cNvSpPr>
          <p:nvPr/>
        </p:nvSpPr>
        <p:spPr bwMode="auto">
          <a:xfrm>
            <a:off x="0" y="1066800"/>
            <a:ext cx="25908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Vestas V-19 Wind Turbines </a:t>
            </a:r>
          </a:p>
          <a:p>
            <a:r>
              <a:rPr lang="en-US"/>
              <a:t>Circa 1985 Altamont Pass, CA</a:t>
            </a: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dynerg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33713" y="0"/>
            <a:ext cx="55768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TextBox 2"/>
          <p:cNvSpPr txBox="1">
            <a:spLocks noChangeArrowheads="1"/>
          </p:cNvSpPr>
          <p:nvPr/>
        </p:nvSpPr>
        <p:spPr bwMode="auto">
          <a:xfrm>
            <a:off x="152400" y="1219200"/>
            <a:ext cx="28194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United Technologies</a:t>
            </a:r>
          </a:p>
          <a:p>
            <a:r>
              <a:rPr lang="en-US"/>
              <a:t>~50-kW Wind Turbine</a:t>
            </a:r>
          </a:p>
          <a:p>
            <a:r>
              <a:rPr lang="en-US"/>
              <a:t>Circa 1984 Tehachapi, CA </a:t>
            </a: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Fayette wind turbin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152400"/>
            <a:ext cx="6596063" cy="651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extBox 2"/>
          <p:cNvSpPr txBox="1">
            <a:spLocks noChangeArrowheads="1"/>
          </p:cNvSpPr>
          <p:nvPr/>
        </p:nvSpPr>
        <p:spPr bwMode="auto">
          <a:xfrm>
            <a:off x="0" y="1143000"/>
            <a:ext cx="25146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Fayette 40-kW Wind Turbines</a:t>
            </a:r>
          </a:p>
          <a:p>
            <a:r>
              <a:rPr lang="en-US"/>
              <a:t>Altamont Pass, CA Circa 1983</a:t>
            </a: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california_wind_farm san gregorni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685800"/>
            <a:ext cx="8153400" cy="543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5" descr="carter wind_farm-30_kw_on_160_ft_tower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9113"/>
            <a:ext cx="9144000" cy="633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Box 2"/>
          <p:cNvSpPr txBox="1">
            <a:spLocks noChangeArrowheads="1"/>
          </p:cNvSpPr>
          <p:nvPr/>
        </p:nvSpPr>
        <p:spPr bwMode="auto">
          <a:xfrm>
            <a:off x="76200" y="76200"/>
            <a:ext cx="44370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Carter Wind Turbines </a:t>
            </a:r>
          </a:p>
          <a:p>
            <a:r>
              <a:rPr lang="en-US"/>
              <a:t>San Gorgornio Pass/ Palm Springs</a:t>
            </a:r>
          </a:p>
          <a:p>
            <a:r>
              <a:rPr lang="en-US"/>
              <a:t>300-kW Circa 1988</a:t>
            </a: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PAtemplate">
  <a:themeElements>
    <a:clrScheme name="WPAtemplat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WPA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WPA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PA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PA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PA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PA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PA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PA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WPAtemplate</Template>
  <TotalTime>16831</TotalTime>
  <Words>1096</Words>
  <Application>Microsoft Office PowerPoint</Application>
  <PresentationFormat>On-screen Show (4:3)</PresentationFormat>
  <Paragraphs>275</Paragraphs>
  <Slides>41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41</vt:i4>
      </vt:variant>
    </vt:vector>
  </HeadingPairs>
  <TitlesOfParts>
    <vt:vector size="44" baseType="lpstr">
      <vt:lpstr>WPAtemplate</vt:lpstr>
      <vt:lpstr>Chart</vt:lpstr>
      <vt:lpstr>Microsoft Word Picture</vt:lpstr>
      <vt:lpstr>Trends in Wind Energy Past-present-future </vt:lpstr>
      <vt:lpstr>Slide 2</vt:lpstr>
      <vt:lpstr>Wind Energy World Wide Installed Capacity (MW) (end of 2008)</vt:lpstr>
      <vt:lpstr>First Decade of Modern Wind Energy </vt:lpstr>
      <vt:lpstr>Slide 5</vt:lpstr>
      <vt:lpstr>Slide 6</vt:lpstr>
      <vt:lpstr>Slide 7</vt:lpstr>
      <vt:lpstr>Slide 8</vt:lpstr>
      <vt:lpstr>Slide 9</vt:lpstr>
      <vt:lpstr>Slide 10</vt:lpstr>
      <vt:lpstr>Upwind or Downwind?</vt:lpstr>
      <vt:lpstr>Small or Large?</vt:lpstr>
      <vt:lpstr>Lattice or Tube Towers?</vt:lpstr>
      <vt:lpstr>Vertical Axis or Horizontal Axis?</vt:lpstr>
      <vt:lpstr>How Many Blades?</vt:lpstr>
      <vt:lpstr>The Wind Furnace I Story</vt:lpstr>
      <vt:lpstr>U.S. Windpower 56-100 (KENETECH)  Circa 1986   Altamont Pass, CA 4000+ machines installed</vt:lpstr>
      <vt:lpstr>Slide 18</vt:lpstr>
      <vt:lpstr>The ESI-80 Tale</vt:lpstr>
      <vt:lpstr>UMass ESI–80 Crew  (circa 1992)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Turbine Size Continues To Grow</vt:lpstr>
      <vt:lpstr>Slide 32</vt:lpstr>
      <vt:lpstr>Slide 33</vt:lpstr>
      <vt:lpstr>Slide 34</vt:lpstr>
      <vt:lpstr>Slide 35</vt:lpstr>
      <vt:lpstr>Slide 36</vt:lpstr>
      <vt:lpstr>Slide 37</vt:lpstr>
      <vt:lpstr>Historic Transformative Technologies</vt:lpstr>
      <vt:lpstr>Slide 39</vt:lpstr>
      <vt:lpstr>Slide 40</vt:lpstr>
      <vt:lpstr>Slide 41</vt:lpstr>
    </vt:vector>
  </TitlesOfParts>
  <Company>NREL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Wind Energy Update</dc:title>
  <dc:creator>cchristo</dc:creator>
  <cp:lastModifiedBy>Windows User</cp:lastModifiedBy>
  <cp:revision>191</cp:revision>
  <cp:lastPrinted>2001-06-18T19:50:22Z</cp:lastPrinted>
  <dcterms:created xsi:type="dcterms:W3CDTF">2008-03-11T20:28:38Z</dcterms:created>
  <dcterms:modified xsi:type="dcterms:W3CDTF">2011-11-02T15:45:00Z</dcterms:modified>
</cp:coreProperties>
</file>