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1" r:id="rId5"/>
    <p:sldMasterId id="2147483682" r:id="rId6"/>
    <p:sldMasterId id="214748368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Lst>
  <p:sldSz cy="5143500" cx="9144000"/>
  <p:notesSz cx="6858000" cy="9144000"/>
  <p:embeddedFontLst>
    <p:embeddedFont>
      <p:font typeface="Open Sans"/>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5D8EA102-A5BD-4553-B2E6-195413381663}">
  <a:tblStyle styleId="{5D8EA102-A5BD-4553-B2E6-195413381663}"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a:tcStyle>
        <a:fill>
          <a:solidFill>
            <a:srgbClr val="CDD4EA"/>
          </a:solidFill>
        </a:fill>
      </a:tcStyle>
    </a:band1H>
    <a:band2H>
      <a:tcTxStyle/>
    </a:band2H>
    <a:band1V>
      <a:tcTxStyle/>
      <a:tcStyle>
        <a:fill>
          <a:solidFill>
            <a:srgbClr val="CDD4EA"/>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 styleId="{E2403EE3-A344-4FC9-85D4-49F39DF2274C}" styleName="Table_1">
    <a:wholeTbl>
      <a:tcTxStyle b="off" i="off">
        <a:font>
          <a:latin typeface="Calibri"/>
          <a:ea typeface="Calibri"/>
          <a:cs typeface="Calibri"/>
        </a:font>
        <a:schemeClr val="dk1"/>
      </a:tcTxStyle>
      <a:tcStyle>
        <a:tcBdr>
          <a:left>
            <a:ln cap="flat" cmpd="sng" w="12700">
              <a:solidFill>
                <a:schemeClr val="accent1"/>
              </a:solidFill>
              <a:prstDash val="solid"/>
              <a:round/>
              <a:headEnd len="sm" w="sm" type="none"/>
              <a:tailEnd len="sm" w="sm" type="none"/>
            </a:ln>
          </a:left>
          <a:right>
            <a:ln cap="flat" cmpd="sng" w="12700">
              <a:solidFill>
                <a:schemeClr val="accent1"/>
              </a:solidFill>
              <a:prstDash val="solid"/>
              <a:round/>
              <a:headEnd len="sm" w="sm" type="none"/>
              <a:tailEnd len="sm" w="sm" type="none"/>
            </a:ln>
          </a:right>
          <a:top>
            <a:ln cap="flat" cmpd="sng" w="12700">
              <a:solidFill>
                <a:schemeClr val="accent1"/>
              </a:solidFill>
              <a:prstDash val="solid"/>
              <a:round/>
              <a:headEnd len="sm" w="sm" type="none"/>
              <a:tailEnd len="sm" w="sm" type="none"/>
            </a:ln>
          </a:top>
          <a:bottom>
            <a:ln cap="flat" cmpd="sng" w="12700">
              <a:solidFill>
                <a:schemeClr val="accent1"/>
              </a:solidFill>
              <a:prstDash val="solid"/>
              <a:round/>
              <a:headEnd len="sm" w="sm" type="none"/>
              <a:tailEnd len="sm" w="sm" type="none"/>
            </a:ln>
          </a:bottom>
          <a:insideH>
            <a:ln cap="flat" cmpd="sng" w="12700">
              <a:solidFill>
                <a:schemeClr val="accent1"/>
              </a:solidFill>
              <a:prstDash val="solid"/>
              <a:round/>
              <a:headEnd len="sm" w="sm" type="none"/>
              <a:tailEnd len="sm" w="sm" type="none"/>
            </a:ln>
          </a:insideH>
          <a:insideV>
            <a:ln cap="flat" cmpd="sng" w="12700">
              <a:solidFill>
                <a:schemeClr val="accent1"/>
              </a:solidFill>
              <a:prstDash val="solid"/>
              <a:round/>
              <a:headEnd len="sm" w="sm" type="none"/>
              <a:tailEnd len="sm" w="sm" type="none"/>
            </a:ln>
          </a:insideV>
        </a:tcBdr>
        <a:fill>
          <a:solidFill>
            <a:srgbClr val="FFFFFF">
              <a:alpha val="0"/>
            </a:srgbClr>
          </a:solidFill>
        </a:fill>
      </a:tcStyle>
    </a:wholeTbl>
    <a:band1H>
      <a:tcTxStyle/>
      <a:tcStyle>
        <a:fill>
          <a:solidFill>
            <a:schemeClr val="accent1">
              <a:alpha val="20000"/>
            </a:schemeClr>
          </a:solidFill>
        </a:fill>
      </a:tcStyle>
    </a:band1H>
    <a:band2H>
      <a:tcTxStyle/>
    </a:band2H>
    <a:band1V>
      <a:tcTxStyle/>
      <a:tcStyle>
        <a:fill>
          <a:solidFill>
            <a:schemeClr val="accent1">
              <a:alpha val="20000"/>
            </a:schemeClr>
          </a:solidFill>
        </a:fill>
      </a:tcStyle>
    </a:band1V>
    <a:band2V>
      <a:tcTxStyle/>
    </a:band2V>
    <a:lastCol>
      <a:tcTxStyle b="on" i="off"/>
    </a:lastCol>
    <a:firstCol>
      <a:tcTxStyle b="on" i="off"/>
    </a:firstCol>
    <a:lastRow>
      <a:tcTxStyle b="on" i="off"/>
      <a:tcStyle>
        <a:tcBdr>
          <a:top>
            <a:ln cap="flat" cmpd="sng" w="50800">
              <a:solidFill>
                <a:schemeClr val="accent1"/>
              </a:solidFill>
              <a:prstDash val="solid"/>
              <a:round/>
              <a:headEnd len="sm" w="sm" type="none"/>
              <a:tailEnd len="sm" w="sm" type="none"/>
            </a:ln>
          </a:top>
        </a:tcBdr>
        <a:fill>
          <a:solidFill>
            <a:srgbClr val="FFFFFF">
              <a:alpha val="0"/>
            </a:srgbClr>
          </a:solidFill>
        </a:fill>
      </a:tcStyle>
    </a:lastRow>
    <a:seCell>
      <a:tcTxStyle/>
    </a:seCell>
    <a:swCell>
      <a:tcTxStyle/>
    </a:swCell>
    <a:firstRow>
      <a:tcTxStyle b="on" i="off"/>
      <a:tcStyle>
        <a:tcBdr>
          <a:bottom>
            <a:ln cap="flat" cmpd="sng" w="25400">
              <a:solidFill>
                <a:schemeClr val="accent1"/>
              </a:solidFill>
              <a:prstDash val="solid"/>
              <a:round/>
              <a:headEnd len="sm" w="sm" type="none"/>
              <a:tailEnd len="sm" w="sm" type="none"/>
            </a:ln>
          </a:bottom>
        </a:tcBdr>
        <a:fill>
          <a:solidFill>
            <a:srgbClr val="FFFFFF">
              <a:alpha val="0"/>
            </a:srgbClr>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20" Type="http://schemas.openxmlformats.org/officeDocument/2006/relationships/slide" Target="slides/slide12.xml"/><Relationship Id="rId42" Type="http://schemas.openxmlformats.org/officeDocument/2006/relationships/slide" Target="slides/slide34.xml"/><Relationship Id="rId41" Type="http://schemas.openxmlformats.org/officeDocument/2006/relationships/slide" Target="slides/slide33.xml"/><Relationship Id="rId22" Type="http://schemas.openxmlformats.org/officeDocument/2006/relationships/slide" Target="slides/slide14.xml"/><Relationship Id="rId44" Type="http://schemas.openxmlformats.org/officeDocument/2006/relationships/font" Target="fonts/OpenSans-regular.fntdata"/><Relationship Id="rId21" Type="http://schemas.openxmlformats.org/officeDocument/2006/relationships/slide" Target="slides/slide13.xml"/><Relationship Id="rId43" Type="http://schemas.openxmlformats.org/officeDocument/2006/relationships/slide" Target="slides/slide35.xml"/><Relationship Id="rId24" Type="http://schemas.openxmlformats.org/officeDocument/2006/relationships/slide" Target="slides/slide16.xml"/><Relationship Id="rId46" Type="http://schemas.openxmlformats.org/officeDocument/2006/relationships/font" Target="fonts/OpenSans-italic.fntdata"/><Relationship Id="rId23" Type="http://schemas.openxmlformats.org/officeDocument/2006/relationships/slide" Target="slides/slide15.xml"/><Relationship Id="rId45" Type="http://schemas.openxmlformats.org/officeDocument/2006/relationships/font" Target="fonts/OpenSans-bold.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47" Type="http://schemas.openxmlformats.org/officeDocument/2006/relationships/font" Target="fonts/OpenSans-boldItalic.fntdata"/><Relationship Id="rId28" Type="http://schemas.openxmlformats.org/officeDocument/2006/relationships/slide" Target="slides/slide20.xml"/><Relationship Id="rId27" Type="http://schemas.openxmlformats.org/officeDocument/2006/relationships/slide" Target="slides/slide19.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1.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11" Type="http://schemas.openxmlformats.org/officeDocument/2006/relationships/slide" Target="slides/slide3.xml"/><Relationship Id="rId33" Type="http://schemas.openxmlformats.org/officeDocument/2006/relationships/slide" Target="slides/slide25.xml"/><Relationship Id="rId10" Type="http://schemas.openxmlformats.org/officeDocument/2006/relationships/slide" Target="slides/slide2.xml"/><Relationship Id="rId32" Type="http://schemas.openxmlformats.org/officeDocument/2006/relationships/slide" Target="slides/slide24.xml"/><Relationship Id="rId13" Type="http://schemas.openxmlformats.org/officeDocument/2006/relationships/slide" Target="slides/slide5.xml"/><Relationship Id="rId35" Type="http://schemas.openxmlformats.org/officeDocument/2006/relationships/slide" Target="slides/slide27.xml"/><Relationship Id="rId12" Type="http://schemas.openxmlformats.org/officeDocument/2006/relationships/slide" Target="slides/slide4.xml"/><Relationship Id="rId34" Type="http://schemas.openxmlformats.org/officeDocument/2006/relationships/slide" Target="slides/slide26.xml"/><Relationship Id="rId15" Type="http://schemas.openxmlformats.org/officeDocument/2006/relationships/slide" Target="slides/slide7.xml"/><Relationship Id="rId37" Type="http://schemas.openxmlformats.org/officeDocument/2006/relationships/slide" Target="slides/slide29.xml"/><Relationship Id="rId14" Type="http://schemas.openxmlformats.org/officeDocument/2006/relationships/slide" Target="slides/slide6.xml"/><Relationship Id="rId36" Type="http://schemas.openxmlformats.org/officeDocument/2006/relationships/slide" Target="slides/slide28.xml"/><Relationship Id="rId17" Type="http://schemas.openxmlformats.org/officeDocument/2006/relationships/slide" Target="slides/slide9.xml"/><Relationship Id="rId39" Type="http://schemas.openxmlformats.org/officeDocument/2006/relationships/slide" Target="slides/slide31.xml"/><Relationship Id="rId16" Type="http://schemas.openxmlformats.org/officeDocument/2006/relationships/slide" Target="slides/slide8.xml"/><Relationship Id="rId38" Type="http://schemas.openxmlformats.org/officeDocument/2006/relationships/slide" Target="slides/slide30.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 name="Shape 270"/>
        <p:cNvGrpSpPr/>
        <p:nvPr/>
      </p:nvGrpSpPr>
      <p:grpSpPr>
        <a:xfrm>
          <a:off x="0" y="0"/>
          <a:ext cx="0" cy="0"/>
          <a:chOff x="0" y="0"/>
          <a:chExt cx="0" cy="0"/>
        </a:xfrm>
      </p:grpSpPr>
      <p:sp>
        <p:nvSpPr>
          <p:cNvPr id="271" name="Google Shape;271;g518edd45cd_2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518edd45cd_2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g518edd45cd_2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518edd45cd_2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Google Shape;283;g583bec31ac_2_75:notes"/>
          <p:cNvSpPr/>
          <p:nvPr>
            <p:ph idx="2" type="sldImg"/>
          </p:nvPr>
        </p:nvSpPr>
        <p:spPr>
          <a:xfrm>
            <a:off x="4064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Google Shape;284;g583bec31ac_2_75:notes"/>
          <p:cNvSpPr txBox="1"/>
          <p:nvPr>
            <p:ph idx="1" type="body"/>
          </p:nvPr>
        </p:nvSpPr>
        <p:spPr>
          <a:xfrm>
            <a:off x="685800" y="4343400"/>
            <a:ext cx="5486400" cy="4114800"/>
          </a:xfrm>
          <a:prstGeom prst="rect">
            <a:avLst/>
          </a:prstGeom>
          <a:noFill/>
          <a:ln>
            <a:noFill/>
          </a:ln>
        </p:spPr>
        <p:txBody>
          <a:bodyPr anchorCtr="0" anchor="t" bIns="91300" lIns="91300" spcFirstLastPara="1" rIns="91300" wrap="square" tIns="91300">
            <a:noAutofit/>
          </a:bodyPr>
          <a:lstStyle/>
          <a:p>
            <a:pPr indent="-215900" lvl="0" marL="44450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
        <p:nvSpPr>
          <p:cNvPr id="285" name="Google Shape;285;g583bec31ac_2_75:notes"/>
          <p:cNvSpPr txBox="1"/>
          <p:nvPr>
            <p:ph idx="12" type="sldNum"/>
          </p:nvPr>
        </p:nvSpPr>
        <p:spPr>
          <a:xfrm>
            <a:off x="0" y="0"/>
            <a:ext cx="2934900" cy="2950800"/>
          </a:xfrm>
          <a:prstGeom prst="rect">
            <a:avLst/>
          </a:prstGeom>
          <a:noFill/>
          <a:ln>
            <a:noFill/>
          </a:ln>
        </p:spPr>
        <p:txBody>
          <a:bodyPr anchorCtr="0" anchor="t" bIns="45650" lIns="91325" spcFirstLastPara="1" rIns="91325" wrap="square" tIns="4565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 name="Shape 290"/>
        <p:cNvGrpSpPr/>
        <p:nvPr/>
      </p:nvGrpSpPr>
      <p:grpSpPr>
        <a:xfrm>
          <a:off x="0" y="0"/>
          <a:ext cx="0" cy="0"/>
          <a:chOff x="0" y="0"/>
          <a:chExt cx="0" cy="0"/>
        </a:xfrm>
      </p:grpSpPr>
      <p:sp>
        <p:nvSpPr>
          <p:cNvPr id="291" name="Google Shape;291;g583bec31ac_2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583bec31ac_2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64 campuses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96,000+ degrees granted every year</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4,300+ undergrad majors and 500+ online majors</a:t>
            </a:r>
            <a:endParaRPr>
              <a:solidFill>
                <a:schemeClr val="dk1"/>
              </a:solidFill>
            </a:endParaRPr>
          </a:p>
          <a:p>
            <a:pPr indent="0" lvl="0" marL="0" rtl="0" algn="l">
              <a:spcBef>
                <a:spcPts val="0"/>
              </a:spcBef>
              <a:spcAft>
                <a:spcPts val="0"/>
              </a:spcAft>
              <a:buClr>
                <a:schemeClr val="dk1"/>
              </a:buClr>
              <a:buSzPts val="1100"/>
              <a:buFont typeface="Arial"/>
              <a:buNone/>
            </a:pPr>
            <a:r>
              <a:rPr lang="en" sz="1300">
                <a:solidFill>
                  <a:srgbClr val="454545"/>
                </a:solidFill>
                <a:highlight>
                  <a:srgbClr val="FFFFFF"/>
                </a:highlight>
              </a:rPr>
              <a:t>In 2017-18, SUNY served 1.4 million students, including approximately 550,000 in credit bearing courses and programs and over 850,000 through continuing education and community outreach programs.</a:t>
            </a:r>
            <a:endParaRPr sz="1300">
              <a:solidFill>
                <a:srgbClr val="454545"/>
              </a:solidFill>
              <a:highlight>
                <a:srgbClr val="FFFFFF"/>
              </a:highlight>
            </a:endParaRPr>
          </a:p>
          <a:p>
            <a:pPr indent="0" lvl="0" marL="0" rtl="0" algn="l">
              <a:spcBef>
                <a:spcPts val="0"/>
              </a:spcBef>
              <a:spcAft>
                <a:spcPts val="0"/>
              </a:spcAft>
              <a:buClr>
                <a:schemeClr val="dk1"/>
              </a:buClr>
              <a:buSzPts val="1100"/>
              <a:buFont typeface="Arial"/>
              <a:buNone/>
            </a:pPr>
            <a:r>
              <a:rPr lang="en" sz="1300">
                <a:solidFill>
                  <a:srgbClr val="454545"/>
                </a:solidFill>
                <a:highlight>
                  <a:srgbClr val="FFFFFF"/>
                </a:highlight>
              </a:rPr>
              <a:t>Community College enrollment = almost 200,000 students (fall 2018)</a:t>
            </a:r>
            <a:endParaRPr sz="1300">
              <a:solidFill>
                <a:srgbClr val="454545"/>
              </a:solidFill>
              <a:highlight>
                <a:srgbClr val="FFFFFF"/>
              </a:highlight>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Google Shape;299;g583bec31ac_2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583bec31ac_2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
                <a:solidFill>
                  <a:schemeClr val="dk1"/>
                </a:solidFill>
              </a:rPr>
              <a:t>OER funding from the State appeared last budget year.  </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rgbClr val="00529B"/>
                </a:solidFill>
              </a:rPr>
              <a:t>$8M :  4M to SUNY, 4M CUNY to OER in high demand General Education courses</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Given our previous investments into OER at SUNY System through our Innovative Instruction Technology Grants and through the Office of Library and Information Services, we were able to move quickly on a model to distribute funds to campuses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 name="Shape 305"/>
        <p:cNvGrpSpPr/>
        <p:nvPr/>
      </p:nvGrpSpPr>
      <p:grpSpPr>
        <a:xfrm>
          <a:off x="0" y="0"/>
          <a:ext cx="0" cy="0"/>
          <a:chOff x="0" y="0"/>
          <a:chExt cx="0" cy="0"/>
        </a:xfrm>
      </p:grpSpPr>
      <p:sp>
        <p:nvSpPr>
          <p:cNvPr id="306" name="Google Shape;306;g583bec31ac_2_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7" name="Google Shape;307;g583bec31ac_2_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rPr lang="en"/>
              <a:t>Funds provided by NYS budget and through our partnership with Lumen, over the past two years:</a:t>
            </a:r>
            <a:endParaRPr/>
          </a:p>
          <a:p>
            <a:pPr indent="-171450" lvl="0" marL="171450" rtl="0" algn="l">
              <a:lnSpc>
                <a:spcPct val="100000"/>
              </a:lnSpc>
              <a:spcBef>
                <a:spcPts val="0"/>
              </a:spcBef>
              <a:spcAft>
                <a:spcPts val="0"/>
              </a:spcAft>
              <a:buClr>
                <a:schemeClr val="dk1"/>
              </a:buClr>
              <a:buSzPts val="1200"/>
              <a:buFont typeface="Arial"/>
              <a:buChar char="•"/>
            </a:pPr>
            <a:r>
              <a:rPr lang="en"/>
              <a:t>59 campuses offering OER</a:t>
            </a:r>
            <a:endParaRPr/>
          </a:p>
          <a:p>
            <a:pPr indent="-171450" lvl="0" marL="171450" rtl="0" algn="l">
              <a:lnSpc>
                <a:spcPct val="100000"/>
              </a:lnSpc>
              <a:spcBef>
                <a:spcPts val="0"/>
              </a:spcBef>
              <a:spcAft>
                <a:spcPts val="0"/>
              </a:spcAft>
              <a:buClr>
                <a:schemeClr val="dk1"/>
              </a:buClr>
              <a:buSzPts val="1200"/>
              <a:buFont typeface="Arial"/>
              <a:buChar char="•"/>
            </a:pPr>
            <a:r>
              <a:rPr lang="en"/>
              <a:t>155,000 SUNY students enrolled in at least one OER course</a:t>
            </a:r>
            <a:endParaRPr/>
          </a:p>
          <a:p>
            <a:pPr indent="-171450" lvl="0" marL="171450" rtl="0" algn="l">
              <a:lnSpc>
                <a:spcPct val="100000"/>
              </a:lnSpc>
              <a:spcBef>
                <a:spcPts val="0"/>
              </a:spcBef>
              <a:spcAft>
                <a:spcPts val="0"/>
              </a:spcAft>
              <a:buClr>
                <a:schemeClr val="dk1"/>
              </a:buClr>
              <a:buSzPts val="1200"/>
              <a:buFont typeface="Arial"/>
              <a:buChar char="•"/>
            </a:pPr>
            <a:r>
              <a:rPr lang="en"/>
              <a:t>Nearly 1,000 faculty using OER </a:t>
            </a:r>
            <a:endParaRPr/>
          </a:p>
          <a:p>
            <a:pPr indent="-171450" lvl="0" marL="171450" rtl="0" algn="l">
              <a:lnSpc>
                <a:spcPct val="100000"/>
              </a:lnSpc>
              <a:spcBef>
                <a:spcPts val="0"/>
              </a:spcBef>
              <a:spcAft>
                <a:spcPts val="0"/>
              </a:spcAft>
              <a:buClr>
                <a:schemeClr val="dk1"/>
              </a:buClr>
              <a:buSzPts val="1200"/>
              <a:buFont typeface="Arial"/>
              <a:buChar char="•"/>
            </a:pPr>
            <a:r>
              <a:rPr lang="en"/>
              <a:t>Nearly $16 million in textbook savings for students</a:t>
            </a:r>
            <a:endParaRPr/>
          </a:p>
          <a:p>
            <a:pPr indent="-171450" lvl="0" marL="171450" rtl="0" algn="l">
              <a:lnSpc>
                <a:spcPct val="100000"/>
              </a:lnSpc>
              <a:spcBef>
                <a:spcPts val="0"/>
              </a:spcBef>
              <a:spcAft>
                <a:spcPts val="0"/>
              </a:spcAft>
              <a:buClr>
                <a:schemeClr val="dk1"/>
              </a:buClr>
              <a:buSzPts val="1200"/>
              <a:buFont typeface="Arial"/>
              <a:buChar char="•"/>
            </a:pPr>
            <a:r>
              <a:rPr lang="en"/>
              <a:t>Anticipate increases in student success (data is coming)</a:t>
            </a:r>
            <a:endParaRPr/>
          </a:p>
          <a:p>
            <a:pPr indent="-171450" lvl="0" marL="17145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4" name="Shape 324"/>
        <p:cNvGrpSpPr/>
        <p:nvPr/>
      </p:nvGrpSpPr>
      <p:grpSpPr>
        <a:xfrm>
          <a:off x="0" y="0"/>
          <a:ext cx="0" cy="0"/>
          <a:chOff x="0" y="0"/>
          <a:chExt cx="0" cy="0"/>
        </a:xfrm>
      </p:grpSpPr>
      <p:sp>
        <p:nvSpPr>
          <p:cNvPr id="325" name="Google Shape;325;g583bec31ac_2_1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6" name="Google Shape;326;g583bec31ac_2_1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583bec31ac_2_1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g583bec31ac_2_1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rPr lang="en"/>
              <a:t>8 degrees being funded, including our first Master’s. June 30, 2020- course maps and syllabi due (worked on in three phases); Fall 2020- courses complete and offered</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8" name="Shape 338"/>
        <p:cNvGrpSpPr/>
        <p:nvPr/>
      </p:nvGrpSpPr>
      <p:grpSpPr>
        <a:xfrm>
          <a:off x="0" y="0"/>
          <a:ext cx="0" cy="0"/>
          <a:chOff x="0" y="0"/>
          <a:chExt cx="0" cy="0"/>
        </a:xfrm>
      </p:grpSpPr>
      <p:sp>
        <p:nvSpPr>
          <p:cNvPr id="339" name="Google Shape;339;g518ab3479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0" name="Google Shape;340;g518ab3479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5" name="Shape 345"/>
        <p:cNvGrpSpPr/>
        <p:nvPr/>
      </p:nvGrpSpPr>
      <p:grpSpPr>
        <a:xfrm>
          <a:off x="0" y="0"/>
          <a:ext cx="0" cy="0"/>
          <a:chOff x="0" y="0"/>
          <a:chExt cx="0" cy="0"/>
        </a:xfrm>
      </p:grpSpPr>
      <p:sp>
        <p:nvSpPr>
          <p:cNvPr id="346" name="Google Shape;346;g518edd45cd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518edd45cd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Google Shape;211;g58cad4357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58cad4357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Google Shape;351;g58cad43572_1_5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58cad43572_1_5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g58cc44cf59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58cc44cf59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5" name="Shape 365"/>
        <p:cNvGrpSpPr/>
        <p:nvPr/>
      </p:nvGrpSpPr>
      <p:grpSpPr>
        <a:xfrm>
          <a:off x="0" y="0"/>
          <a:ext cx="0" cy="0"/>
          <a:chOff x="0" y="0"/>
          <a:chExt cx="0" cy="0"/>
        </a:xfrm>
      </p:grpSpPr>
      <p:sp>
        <p:nvSpPr>
          <p:cNvPr id="366" name="Google Shape;366;g5848583317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7" name="Google Shape;367;g5848583317_0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Google Shape;373;g58cc44cf59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58cc44cf59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8" name="Shape 378"/>
        <p:cNvGrpSpPr/>
        <p:nvPr/>
      </p:nvGrpSpPr>
      <p:grpSpPr>
        <a:xfrm>
          <a:off x="0" y="0"/>
          <a:ext cx="0" cy="0"/>
          <a:chOff x="0" y="0"/>
          <a:chExt cx="0" cy="0"/>
        </a:xfrm>
      </p:grpSpPr>
      <p:sp>
        <p:nvSpPr>
          <p:cNvPr id="379" name="Google Shape;379;g518edd45cd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518edd45cd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4" name="Shape 384"/>
        <p:cNvGrpSpPr/>
        <p:nvPr/>
      </p:nvGrpSpPr>
      <p:grpSpPr>
        <a:xfrm>
          <a:off x="0" y="0"/>
          <a:ext cx="0" cy="0"/>
          <a:chOff x="0" y="0"/>
          <a:chExt cx="0" cy="0"/>
        </a:xfrm>
      </p:grpSpPr>
      <p:sp>
        <p:nvSpPr>
          <p:cNvPr id="385" name="Google Shape;385;g58cc44cf59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58cc44cf59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1" name="Shape 391"/>
        <p:cNvGrpSpPr/>
        <p:nvPr/>
      </p:nvGrpSpPr>
      <p:grpSpPr>
        <a:xfrm>
          <a:off x="0" y="0"/>
          <a:ext cx="0" cy="0"/>
          <a:chOff x="0" y="0"/>
          <a:chExt cx="0" cy="0"/>
        </a:xfrm>
      </p:grpSpPr>
      <p:sp>
        <p:nvSpPr>
          <p:cNvPr id="392" name="Google Shape;392;g58cad43572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58cad43572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Google Shape;397;g58cad43572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58cad43572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type of staffing would you anticipate? Or, have you found a need for, to sustain OER at your institution?</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3" name="Shape 403"/>
        <p:cNvGrpSpPr/>
        <p:nvPr/>
      </p:nvGrpSpPr>
      <p:grpSpPr>
        <a:xfrm>
          <a:off x="0" y="0"/>
          <a:ext cx="0" cy="0"/>
          <a:chOff x="0" y="0"/>
          <a:chExt cx="0" cy="0"/>
        </a:xfrm>
      </p:grpSpPr>
      <p:sp>
        <p:nvSpPr>
          <p:cNvPr id="404" name="Google Shape;404;g518edd45cd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5" name="Google Shape;405;g518edd45cd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9" name="Shape 409"/>
        <p:cNvGrpSpPr/>
        <p:nvPr/>
      </p:nvGrpSpPr>
      <p:grpSpPr>
        <a:xfrm>
          <a:off x="0" y="0"/>
          <a:ext cx="0" cy="0"/>
          <a:chOff x="0" y="0"/>
          <a:chExt cx="0" cy="0"/>
        </a:xfrm>
      </p:grpSpPr>
      <p:sp>
        <p:nvSpPr>
          <p:cNvPr id="410" name="Google Shape;410;g58cad43572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58cad43572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g58cad43572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58cad43572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6" name="Shape 416"/>
        <p:cNvGrpSpPr/>
        <p:nvPr/>
      </p:nvGrpSpPr>
      <p:grpSpPr>
        <a:xfrm>
          <a:off x="0" y="0"/>
          <a:ext cx="0" cy="0"/>
          <a:chOff x="0" y="0"/>
          <a:chExt cx="0" cy="0"/>
        </a:xfrm>
      </p:grpSpPr>
      <p:sp>
        <p:nvSpPr>
          <p:cNvPr id="417" name="Google Shape;417;g518edd45cd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518edd45cd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2" name="Shape 422"/>
        <p:cNvGrpSpPr/>
        <p:nvPr/>
      </p:nvGrpSpPr>
      <p:grpSpPr>
        <a:xfrm>
          <a:off x="0" y="0"/>
          <a:ext cx="0" cy="0"/>
          <a:chOff x="0" y="0"/>
          <a:chExt cx="0" cy="0"/>
        </a:xfrm>
      </p:grpSpPr>
      <p:sp>
        <p:nvSpPr>
          <p:cNvPr id="423" name="Google Shape;423;g58cad43572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58cad43572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9" name="Shape 429"/>
        <p:cNvGrpSpPr/>
        <p:nvPr/>
      </p:nvGrpSpPr>
      <p:grpSpPr>
        <a:xfrm>
          <a:off x="0" y="0"/>
          <a:ext cx="0" cy="0"/>
          <a:chOff x="0" y="0"/>
          <a:chExt cx="0" cy="0"/>
        </a:xfrm>
      </p:grpSpPr>
      <p:sp>
        <p:nvSpPr>
          <p:cNvPr id="430" name="Google Shape;430;g518edd45cd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 name="Google Shape;431;g518edd45cd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5" name="Shape 435"/>
        <p:cNvGrpSpPr/>
        <p:nvPr/>
      </p:nvGrpSpPr>
      <p:grpSpPr>
        <a:xfrm>
          <a:off x="0" y="0"/>
          <a:ext cx="0" cy="0"/>
          <a:chOff x="0" y="0"/>
          <a:chExt cx="0" cy="0"/>
        </a:xfrm>
      </p:grpSpPr>
      <p:sp>
        <p:nvSpPr>
          <p:cNvPr id="436" name="Google Shape;436;g58cad43572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58cad43572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3" name="Shape 443"/>
        <p:cNvGrpSpPr/>
        <p:nvPr/>
      </p:nvGrpSpPr>
      <p:grpSpPr>
        <a:xfrm>
          <a:off x="0" y="0"/>
          <a:ext cx="0" cy="0"/>
          <a:chOff x="0" y="0"/>
          <a:chExt cx="0" cy="0"/>
        </a:xfrm>
      </p:grpSpPr>
      <p:sp>
        <p:nvSpPr>
          <p:cNvPr id="444" name="Google Shape;444;g518edd45cd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5" name="Google Shape;445;g518edd45cd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9" name="Shape 449"/>
        <p:cNvGrpSpPr/>
        <p:nvPr/>
      </p:nvGrpSpPr>
      <p:grpSpPr>
        <a:xfrm>
          <a:off x="0" y="0"/>
          <a:ext cx="0" cy="0"/>
          <a:chOff x="0" y="0"/>
          <a:chExt cx="0" cy="0"/>
        </a:xfrm>
      </p:grpSpPr>
      <p:sp>
        <p:nvSpPr>
          <p:cNvPr id="450" name="Google Shape;450;g58cad43572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58cad43572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 name="Shape 228"/>
        <p:cNvGrpSpPr/>
        <p:nvPr/>
      </p:nvGrpSpPr>
      <p:grpSpPr>
        <a:xfrm>
          <a:off x="0" y="0"/>
          <a:ext cx="0" cy="0"/>
          <a:chOff x="0" y="0"/>
          <a:chExt cx="0" cy="0"/>
        </a:xfrm>
      </p:grpSpPr>
      <p:sp>
        <p:nvSpPr>
          <p:cNvPr id="229" name="Google Shape;229;g518edd45cd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518edd45cd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Google Shape;240;g58cad43572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58cad43572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 name="Shape 244"/>
        <p:cNvGrpSpPr/>
        <p:nvPr/>
      </p:nvGrpSpPr>
      <p:grpSpPr>
        <a:xfrm>
          <a:off x="0" y="0"/>
          <a:ext cx="0" cy="0"/>
          <a:chOff x="0" y="0"/>
          <a:chExt cx="0" cy="0"/>
        </a:xfrm>
      </p:grpSpPr>
      <p:sp>
        <p:nvSpPr>
          <p:cNvPr id="245" name="Google Shape;245;g518edd45cd_2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518edd45cd_2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g518edd45cd_2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518edd45cd_2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Google Shape;259;g518edd45cd_2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518edd45cd_2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Google Shape;265;g518edd45cd_2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518edd45cd_2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56" name="Shape 56"/>
        <p:cNvGrpSpPr/>
        <p:nvPr/>
      </p:nvGrpSpPr>
      <p:grpSpPr>
        <a:xfrm>
          <a:off x="0" y="0"/>
          <a:ext cx="0" cy="0"/>
          <a:chOff x="0" y="0"/>
          <a:chExt cx="0" cy="0"/>
        </a:xfrm>
      </p:grpSpPr>
      <p:sp>
        <p:nvSpPr>
          <p:cNvPr id="57" name="Google Shape;57;p14"/>
          <p:cNvSpPr txBox="1"/>
          <p:nvPr>
            <p:ph type="ctrTitle"/>
          </p:nvPr>
        </p:nvSpPr>
        <p:spPr>
          <a:xfrm>
            <a:off x="685800" y="1597824"/>
            <a:ext cx="7772400" cy="11025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8" name="Google Shape;58;p14"/>
          <p:cNvSpPr txBox="1"/>
          <p:nvPr>
            <p:ph idx="1" type="subTitle"/>
          </p:nvPr>
        </p:nvSpPr>
        <p:spPr>
          <a:xfrm>
            <a:off x="1371600" y="2914650"/>
            <a:ext cx="6400800" cy="1314300"/>
          </a:xfrm>
          <a:prstGeom prst="rect">
            <a:avLst/>
          </a:prstGeom>
          <a:noFill/>
          <a:ln>
            <a:noFill/>
          </a:ln>
        </p:spPr>
        <p:txBody>
          <a:bodyPr anchorCtr="0" anchor="t" bIns="91425" lIns="91425" spcFirstLastPara="1" rIns="91425" wrap="square" tIns="91425"/>
          <a:lstStyle>
            <a:lvl1pPr lvl="0" marR="0" algn="ctr">
              <a:lnSpc>
                <a:spcPct val="100000"/>
              </a:lnSpc>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lvl="1" marR="0" algn="ctr">
              <a:lnSpc>
                <a:spcPct val="100000"/>
              </a:lnSpc>
              <a:spcBef>
                <a:spcPts val="56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lvl="2" marR="0" algn="ctr">
              <a:lnSpc>
                <a:spcPct val="100000"/>
              </a:lnSpc>
              <a:spcBef>
                <a:spcPts val="48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lvl="3" marR="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lvl="4" marR="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lvl="5" marR="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lvl="6" marR="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lvl="7" marR="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lvl="8" marR="0"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59" name="Google Shape;59;p14"/>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lstStyle>
            <a:lvl1pPr lvl="0" marR="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 name="Google Shape;60;p14"/>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1" name="Google Shape;61;p14"/>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62" name="Shape 62"/>
        <p:cNvGrpSpPr/>
        <p:nvPr/>
      </p:nvGrpSpPr>
      <p:grpSpPr>
        <a:xfrm>
          <a:off x="0" y="0"/>
          <a:ext cx="0" cy="0"/>
          <a:chOff x="0" y="0"/>
          <a:chExt cx="0" cy="0"/>
        </a:xfrm>
      </p:grpSpPr>
      <p:sp>
        <p:nvSpPr>
          <p:cNvPr id="63" name="Google Shape;63;p15"/>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4" name="Google Shape;64;p15"/>
          <p:cNvSpPr txBox="1"/>
          <p:nvPr>
            <p:ph idx="1" type="body"/>
          </p:nvPr>
        </p:nvSpPr>
        <p:spPr>
          <a:xfrm>
            <a:off x="457200" y="1200156"/>
            <a:ext cx="8229600" cy="3394500"/>
          </a:xfrm>
          <a:prstGeom prst="rect">
            <a:avLst/>
          </a:prstGeom>
          <a:noFill/>
          <a:ln>
            <a:noFill/>
          </a:ln>
        </p:spPr>
        <p:txBody>
          <a:bodyPr anchorCtr="0" anchor="t" bIns="91425" lIns="91425" spcFirstLastPara="1" rIns="91425" wrap="square" tIns="91425"/>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65" name="Google Shape;65;p15"/>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lstStyle>
            <a:lvl1pPr lvl="0" marR="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6" name="Google Shape;66;p15"/>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7" name="Google Shape;67;p15"/>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8" name="Shape 68"/>
        <p:cNvGrpSpPr/>
        <p:nvPr/>
      </p:nvGrpSpPr>
      <p:grpSpPr>
        <a:xfrm>
          <a:off x="0" y="0"/>
          <a:ext cx="0" cy="0"/>
          <a:chOff x="0" y="0"/>
          <a:chExt cx="0" cy="0"/>
        </a:xfrm>
      </p:grpSpPr>
      <p:sp>
        <p:nvSpPr>
          <p:cNvPr id="69" name="Google Shape;69;p16"/>
          <p:cNvSpPr txBox="1"/>
          <p:nvPr>
            <p:ph type="title"/>
          </p:nvPr>
        </p:nvSpPr>
        <p:spPr>
          <a:xfrm>
            <a:off x="722313" y="3305176"/>
            <a:ext cx="7772400" cy="1021500"/>
          </a:xfrm>
          <a:prstGeom prst="rect">
            <a:avLst/>
          </a:prstGeom>
          <a:noFill/>
          <a:ln>
            <a:noFill/>
          </a:ln>
        </p:spPr>
        <p:txBody>
          <a:bodyPr anchorCtr="0" anchor="t" bIns="91425" lIns="91425" spcFirstLastPara="1" rIns="91425" wrap="square" tIns="91425"/>
          <a:lstStyle>
            <a:lvl1pPr lvl="0" marR="0" algn="l">
              <a:lnSpc>
                <a:spcPct val="100000"/>
              </a:lnSpc>
              <a:spcBef>
                <a:spcPts val="0"/>
              </a:spcBef>
              <a:spcAft>
                <a:spcPts val="0"/>
              </a:spcAft>
              <a:buClr>
                <a:schemeClr val="dk1"/>
              </a:buClr>
              <a:buSzPts val="4000"/>
              <a:buFont typeface="Calibri"/>
              <a:buNone/>
              <a:defRPr b="1" i="0" sz="40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0" name="Google Shape;70;p16"/>
          <p:cNvSpPr txBox="1"/>
          <p:nvPr>
            <p:ph idx="1" type="body"/>
          </p:nvPr>
        </p:nvSpPr>
        <p:spPr>
          <a:xfrm>
            <a:off x="722313" y="2180035"/>
            <a:ext cx="7772400" cy="1125000"/>
          </a:xfrm>
          <a:prstGeom prst="rect">
            <a:avLst/>
          </a:prstGeom>
          <a:noFill/>
          <a:ln>
            <a:noFill/>
          </a:ln>
        </p:spPr>
        <p:txBody>
          <a:bodyPr anchorCtr="0" anchor="b" bIns="91425" lIns="91425" spcFirstLastPara="1" rIns="91425" wrap="square" tIns="91425"/>
          <a:lstStyle>
            <a:lvl1pPr indent="-228600" lvl="0" marL="457200" marR="0" algn="l">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228600" lvl="1" marL="914400" marR="0" algn="l">
              <a:lnSpc>
                <a:spcPct val="100000"/>
              </a:lnSpc>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2pPr>
            <a:lvl3pPr indent="-228600" lvl="2" marL="1371600" marR="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228600" lvl="3" marL="1828800" marR="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4pPr>
            <a:lvl5pPr indent="-228600" lvl="4" marL="2286000" marR="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5pPr>
            <a:lvl6pPr indent="-228600" lvl="5" marL="2743200" marR="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6pPr>
            <a:lvl7pPr indent="-228600" lvl="6" marL="3200400" marR="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7pPr>
            <a:lvl8pPr indent="-228600" lvl="7" marL="3657600" marR="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8pPr>
            <a:lvl9pPr indent="-228600" lvl="8" marL="4114800" marR="0" algn="l">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9pPr>
          </a:lstStyle>
          <a:p/>
        </p:txBody>
      </p:sp>
      <p:sp>
        <p:nvSpPr>
          <p:cNvPr id="71" name="Google Shape;71;p16"/>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lstStyle>
            <a:lvl1pPr lvl="0" marR="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2" name="Google Shape;72;p16"/>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3" name="Google Shape;73;p16"/>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74" name="Shape 74"/>
        <p:cNvGrpSpPr/>
        <p:nvPr/>
      </p:nvGrpSpPr>
      <p:grpSpPr>
        <a:xfrm>
          <a:off x="0" y="0"/>
          <a:ext cx="0" cy="0"/>
          <a:chOff x="0" y="0"/>
          <a:chExt cx="0" cy="0"/>
        </a:xfrm>
      </p:grpSpPr>
      <p:sp>
        <p:nvSpPr>
          <p:cNvPr id="75" name="Google Shape;75;p17"/>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6" name="Google Shape;76;p17"/>
          <p:cNvSpPr txBox="1"/>
          <p:nvPr>
            <p:ph idx="1" type="body"/>
          </p:nvPr>
        </p:nvSpPr>
        <p:spPr>
          <a:xfrm>
            <a:off x="457200" y="1200156"/>
            <a:ext cx="4038600" cy="3394500"/>
          </a:xfrm>
          <a:prstGeom prst="rect">
            <a:avLst/>
          </a:prstGeom>
          <a:noFill/>
          <a:ln>
            <a:noFill/>
          </a:ln>
        </p:spPr>
        <p:txBody>
          <a:bodyPr anchorCtr="0" anchor="t" bIns="91425" lIns="91425" spcFirstLastPara="1" rIns="91425" wrap="square" tIns="91425"/>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7" name="Google Shape;77;p17"/>
          <p:cNvSpPr txBox="1"/>
          <p:nvPr>
            <p:ph idx="2" type="body"/>
          </p:nvPr>
        </p:nvSpPr>
        <p:spPr>
          <a:xfrm>
            <a:off x="4648200" y="1200156"/>
            <a:ext cx="4038600" cy="3394500"/>
          </a:xfrm>
          <a:prstGeom prst="rect">
            <a:avLst/>
          </a:prstGeom>
          <a:noFill/>
          <a:ln>
            <a:noFill/>
          </a:ln>
        </p:spPr>
        <p:txBody>
          <a:bodyPr anchorCtr="0" anchor="t" bIns="91425" lIns="91425" spcFirstLastPara="1" rIns="91425" wrap="square" tIns="91425"/>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8" name="Google Shape;78;p17"/>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lstStyle>
            <a:lvl1pPr lvl="0" marR="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9" name="Google Shape;79;p17"/>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0" name="Google Shape;80;p17"/>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81" name="Shape 81"/>
        <p:cNvGrpSpPr/>
        <p:nvPr/>
      </p:nvGrpSpPr>
      <p:grpSpPr>
        <a:xfrm>
          <a:off x="0" y="0"/>
          <a:ext cx="0" cy="0"/>
          <a:chOff x="0" y="0"/>
          <a:chExt cx="0" cy="0"/>
        </a:xfrm>
      </p:grpSpPr>
      <p:sp>
        <p:nvSpPr>
          <p:cNvPr id="82" name="Google Shape;82;p18"/>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3" name="Google Shape;83;p18"/>
          <p:cNvSpPr txBox="1"/>
          <p:nvPr>
            <p:ph idx="1" type="body"/>
          </p:nvPr>
        </p:nvSpPr>
        <p:spPr>
          <a:xfrm>
            <a:off x="457200" y="1151335"/>
            <a:ext cx="4040100" cy="479700"/>
          </a:xfrm>
          <a:prstGeom prst="rect">
            <a:avLst/>
          </a:prstGeom>
          <a:noFill/>
          <a:ln>
            <a:noFill/>
          </a:ln>
        </p:spPr>
        <p:txBody>
          <a:bodyPr anchorCtr="0" anchor="b" bIns="91425" lIns="91425" spcFirstLastPara="1" rIns="91425" wrap="square" tIns="91425"/>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84" name="Google Shape;84;p18"/>
          <p:cNvSpPr txBox="1"/>
          <p:nvPr>
            <p:ph idx="2" type="body"/>
          </p:nvPr>
        </p:nvSpPr>
        <p:spPr>
          <a:xfrm>
            <a:off x="457200" y="1631156"/>
            <a:ext cx="4040100" cy="2963400"/>
          </a:xfrm>
          <a:prstGeom prst="rect">
            <a:avLst/>
          </a:prstGeom>
          <a:noFill/>
          <a:ln>
            <a:noFill/>
          </a:ln>
        </p:spPr>
        <p:txBody>
          <a:bodyPr anchorCtr="0" anchor="t" bIns="91425" lIns="91425" spcFirstLastPara="1" rIns="91425" wrap="square" tIns="91425"/>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85" name="Google Shape;85;p18"/>
          <p:cNvSpPr txBox="1"/>
          <p:nvPr>
            <p:ph idx="3" type="body"/>
          </p:nvPr>
        </p:nvSpPr>
        <p:spPr>
          <a:xfrm>
            <a:off x="4645033" y="1151335"/>
            <a:ext cx="4041900" cy="479700"/>
          </a:xfrm>
          <a:prstGeom prst="rect">
            <a:avLst/>
          </a:prstGeom>
          <a:noFill/>
          <a:ln>
            <a:noFill/>
          </a:ln>
        </p:spPr>
        <p:txBody>
          <a:bodyPr anchorCtr="0" anchor="b" bIns="91425" lIns="91425" spcFirstLastPara="1" rIns="91425" wrap="square" tIns="91425"/>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86" name="Google Shape;86;p18"/>
          <p:cNvSpPr txBox="1"/>
          <p:nvPr>
            <p:ph idx="4" type="body"/>
          </p:nvPr>
        </p:nvSpPr>
        <p:spPr>
          <a:xfrm>
            <a:off x="4645033" y="1631156"/>
            <a:ext cx="4041900" cy="2963400"/>
          </a:xfrm>
          <a:prstGeom prst="rect">
            <a:avLst/>
          </a:prstGeom>
          <a:noFill/>
          <a:ln>
            <a:noFill/>
          </a:ln>
        </p:spPr>
        <p:txBody>
          <a:bodyPr anchorCtr="0" anchor="t" bIns="91425" lIns="91425" spcFirstLastPara="1" rIns="91425" wrap="square" tIns="91425"/>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87" name="Google Shape;87;p18"/>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lstStyle>
            <a:lvl1pPr lvl="0" marR="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8" name="Google Shape;88;p18"/>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9" name="Google Shape;89;p18"/>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90" name="Shape 90"/>
        <p:cNvGrpSpPr/>
        <p:nvPr/>
      </p:nvGrpSpPr>
      <p:grpSpPr>
        <a:xfrm>
          <a:off x="0" y="0"/>
          <a:ext cx="0" cy="0"/>
          <a:chOff x="0" y="0"/>
          <a:chExt cx="0" cy="0"/>
        </a:xfrm>
      </p:grpSpPr>
      <p:sp>
        <p:nvSpPr>
          <p:cNvPr id="91" name="Google Shape;91;p19"/>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2" name="Google Shape;92;p19"/>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lstStyle>
            <a:lvl1pPr lvl="0" marR="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3" name="Google Shape;93;p19"/>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4" name="Google Shape;94;p19"/>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5" name="Shape 95"/>
        <p:cNvGrpSpPr/>
        <p:nvPr/>
      </p:nvGrpSpPr>
      <p:grpSpPr>
        <a:xfrm>
          <a:off x="0" y="0"/>
          <a:ext cx="0" cy="0"/>
          <a:chOff x="0" y="0"/>
          <a:chExt cx="0" cy="0"/>
        </a:xfrm>
      </p:grpSpPr>
      <p:sp>
        <p:nvSpPr>
          <p:cNvPr id="96" name="Google Shape;96;p20"/>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lstStyle>
            <a:lvl1pPr lvl="0" marR="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7" name="Google Shape;97;p20"/>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8" name="Google Shape;98;p20"/>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457219" y="204792"/>
            <a:ext cx="3008400" cy="871500"/>
          </a:xfrm>
          <a:prstGeom prst="rect">
            <a:avLst/>
          </a:prstGeom>
          <a:noFill/>
          <a:ln>
            <a:noFill/>
          </a:ln>
        </p:spPr>
        <p:txBody>
          <a:bodyPr anchorCtr="0" anchor="b" bIns="91425" lIns="91425" spcFirstLastPara="1" rIns="91425" wrap="square" tIns="91425"/>
          <a:lstStyle>
            <a:lvl1pPr lvl="0" marR="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1" name="Google Shape;101;p21"/>
          <p:cNvSpPr txBox="1"/>
          <p:nvPr>
            <p:ph idx="1" type="body"/>
          </p:nvPr>
        </p:nvSpPr>
        <p:spPr>
          <a:xfrm>
            <a:off x="3575050" y="204792"/>
            <a:ext cx="5111700" cy="4389900"/>
          </a:xfrm>
          <a:prstGeom prst="rect">
            <a:avLst/>
          </a:prstGeom>
          <a:noFill/>
          <a:ln>
            <a:noFill/>
          </a:ln>
        </p:spPr>
        <p:txBody>
          <a:bodyPr anchorCtr="0" anchor="t" bIns="91425" lIns="91425" spcFirstLastPara="1" rIns="91425" wrap="square" tIns="91425"/>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02" name="Google Shape;102;p21"/>
          <p:cNvSpPr txBox="1"/>
          <p:nvPr>
            <p:ph idx="2" type="body"/>
          </p:nvPr>
        </p:nvSpPr>
        <p:spPr>
          <a:xfrm>
            <a:off x="457219" y="1076334"/>
            <a:ext cx="3008400" cy="3518400"/>
          </a:xfrm>
          <a:prstGeom prst="rect">
            <a:avLst/>
          </a:prstGeom>
          <a:noFill/>
          <a:ln>
            <a:noFill/>
          </a:ln>
        </p:spPr>
        <p:txBody>
          <a:bodyPr anchorCtr="0" anchor="t" bIns="91425" lIns="91425" spcFirstLastPara="1" rIns="91425" wrap="square" tIns="91425"/>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103" name="Google Shape;103;p21"/>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lstStyle>
            <a:lvl1pPr lvl="0" marR="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4" name="Google Shape;104;p21"/>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5" name="Google Shape;105;p21"/>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1792288" y="3600451"/>
            <a:ext cx="5486400" cy="425100"/>
          </a:xfrm>
          <a:prstGeom prst="rect">
            <a:avLst/>
          </a:prstGeom>
          <a:noFill/>
          <a:ln>
            <a:noFill/>
          </a:ln>
        </p:spPr>
        <p:txBody>
          <a:bodyPr anchorCtr="0" anchor="b" bIns="91425" lIns="91425" spcFirstLastPara="1" rIns="91425" wrap="square" tIns="91425"/>
          <a:lstStyle>
            <a:lvl1pPr lvl="0" marR="0" algn="l">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8" name="Google Shape;108;p22"/>
          <p:cNvSpPr/>
          <p:nvPr>
            <p:ph idx="2" type="pic"/>
          </p:nvPr>
        </p:nvSpPr>
        <p:spPr>
          <a:xfrm>
            <a:off x="1792288" y="459581"/>
            <a:ext cx="5486400" cy="3086100"/>
          </a:xfrm>
          <a:prstGeom prst="rect">
            <a:avLst/>
          </a:prstGeom>
          <a:noFill/>
          <a:ln>
            <a:noFill/>
          </a:ln>
        </p:spPr>
        <p:txBody>
          <a:bodyPr anchorCtr="0" anchor="t" bIns="91425" lIns="91425" spcFirstLastPara="1" rIns="91425" wrap="square" tIns="91425"/>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109" name="Google Shape;109;p22"/>
          <p:cNvSpPr txBox="1"/>
          <p:nvPr>
            <p:ph idx="1" type="body"/>
          </p:nvPr>
        </p:nvSpPr>
        <p:spPr>
          <a:xfrm>
            <a:off x="1792288" y="4025508"/>
            <a:ext cx="5486400" cy="603600"/>
          </a:xfrm>
          <a:prstGeom prst="rect">
            <a:avLst/>
          </a:prstGeom>
          <a:noFill/>
          <a:ln>
            <a:noFill/>
          </a:ln>
        </p:spPr>
        <p:txBody>
          <a:bodyPr anchorCtr="0" anchor="t" bIns="91425" lIns="91425" spcFirstLastPara="1" rIns="91425" wrap="square" tIns="91425"/>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110" name="Google Shape;110;p22"/>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lstStyle>
            <a:lvl1pPr lvl="0" marR="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11" name="Google Shape;111;p22"/>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12" name="Google Shape;112;p22"/>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5" name="Google Shape;115;p23"/>
          <p:cNvSpPr txBox="1"/>
          <p:nvPr>
            <p:ph idx="1" type="body"/>
          </p:nvPr>
        </p:nvSpPr>
        <p:spPr>
          <a:xfrm rot="5400000">
            <a:off x="2874750" y="-1217394"/>
            <a:ext cx="3394500" cy="8229600"/>
          </a:xfrm>
          <a:prstGeom prst="rect">
            <a:avLst/>
          </a:prstGeom>
          <a:noFill/>
          <a:ln>
            <a:noFill/>
          </a:ln>
        </p:spPr>
        <p:txBody>
          <a:bodyPr anchorCtr="0" anchor="t" bIns="91425" lIns="91425" spcFirstLastPara="1" rIns="91425" wrap="square" tIns="91425"/>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16" name="Google Shape;116;p23"/>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lstStyle>
            <a:lvl1pPr lvl="0" marR="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17" name="Google Shape;117;p23"/>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18" name="Google Shape;118;p23"/>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5463750" y="1371631"/>
            <a:ext cx="4388700" cy="20574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1" name="Google Shape;121;p24"/>
          <p:cNvSpPr txBox="1"/>
          <p:nvPr>
            <p:ph idx="1" type="body"/>
          </p:nvPr>
        </p:nvSpPr>
        <p:spPr>
          <a:xfrm rot="5400000">
            <a:off x="1272750" y="-609569"/>
            <a:ext cx="4388700" cy="6019800"/>
          </a:xfrm>
          <a:prstGeom prst="rect">
            <a:avLst/>
          </a:prstGeom>
          <a:noFill/>
          <a:ln>
            <a:noFill/>
          </a:ln>
        </p:spPr>
        <p:txBody>
          <a:bodyPr anchorCtr="0" anchor="t" bIns="91425" lIns="91425" spcFirstLastPara="1" rIns="91425" wrap="square" tIns="91425"/>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2" name="Google Shape;122;p24"/>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lstStyle>
            <a:lvl1pPr lvl="0" marR="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23" name="Google Shape;123;p24"/>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lstStyle>
            <a:lvl1pPr lvl="0" marR="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24" name="Google Shape;124;p24"/>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31" name="Shape 131"/>
        <p:cNvGrpSpPr/>
        <p:nvPr/>
      </p:nvGrpSpPr>
      <p:grpSpPr>
        <a:xfrm>
          <a:off x="0" y="0"/>
          <a:ext cx="0" cy="0"/>
          <a:chOff x="0" y="0"/>
          <a:chExt cx="0" cy="0"/>
        </a:xfrm>
      </p:grpSpPr>
      <p:sp>
        <p:nvSpPr>
          <p:cNvPr id="132" name="Google Shape;132;p26"/>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3" name="Google Shape;133;p26"/>
          <p:cNvSpPr txBox="1"/>
          <p:nvPr>
            <p:ph idx="1" type="subTitle"/>
          </p:nvPr>
        </p:nvSpPr>
        <p:spPr>
          <a:xfrm>
            <a:off x="1143000" y="2701528"/>
            <a:ext cx="6858000" cy="1241821"/>
          </a:xfrm>
          <a:prstGeom prst="rect">
            <a:avLst/>
          </a:prstGeom>
          <a:noFill/>
          <a:ln>
            <a:noFill/>
          </a:ln>
        </p:spPr>
        <p:txBody>
          <a:bodyPr anchorCtr="0" anchor="t" bIns="34275" lIns="68575" spcFirstLastPara="1" rIns="68575" wrap="square" tIns="34275"/>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34" name="Google Shape;134;p26"/>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5" name="Google Shape;135;p26"/>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6" name="Google Shape;136;p26"/>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37" name="Shape 137"/>
        <p:cNvGrpSpPr/>
        <p:nvPr/>
      </p:nvGrpSpPr>
      <p:grpSpPr>
        <a:xfrm>
          <a:off x="0" y="0"/>
          <a:ext cx="0" cy="0"/>
          <a:chOff x="0" y="0"/>
          <a:chExt cx="0" cy="0"/>
        </a:xfrm>
      </p:grpSpPr>
      <p:sp>
        <p:nvSpPr>
          <p:cNvPr id="138" name="Google Shape;138;p27"/>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9" name="Google Shape;139;p27"/>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0" name="Google Shape;140;p27"/>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41" name="Shape 141"/>
        <p:cNvGrpSpPr/>
        <p:nvPr/>
      </p:nvGrpSpPr>
      <p:grpSpPr>
        <a:xfrm>
          <a:off x="0" y="0"/>
          <a:ext cx="0" cy="0"/>
          <a:chOff x="0" y="0"/>
          <a:chExt cx="0" cy="0"/>
        </a:xfrm>
      </p:grpSpPr>
      <p:sp>
        <p:nvSpPr>
          <p:cNvPr id="142" name="Google Shape;142;p28"/>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43" name="Google Shape;143;p28"/>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28"/>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5" name="Google Shape;145;p28"/>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6" name="Google Shape;146;p28"/>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47" name="Shape 147"/>
        <p:cNvGrpSpPr/>
        <p:nvPr/>
      </p:nvGrpSpPr>
      <p:grpSpPr>
        <a:xfrm>
          <a:off x="0" y="0"/>
          <a:ext cx="0" cy="0"/>
          <a:chOff x="0" y="0"/>
          <a:chExt cx="0" cy="0"/>
        </a:xfrm>
      </p:grpSpPr>
      <p:sp>
        <p:nvSpPr>
          <p:cNvPr id="148" name="Google Shape;148;p29"/>
          <p:cNvSpPr txBox="1"/>
          <p:nvPr>
            <p:ph type="title"/>
          </p:nvPr>
        </p:nvSpPr>
        <p:spPr>
          <a:xfrm>
            <a:off x="623888" y="1282304"/>
            <a:ext cx="7886700" cy="2139553"/>
          </a:xfrm>
          <a:prstGeom prst="rect">
            <a:avLst/>
          </a:prstGeom>
          <a:noFill/>
          <a:ln>
            <a:noFill/>
          </a:ln>
        </p:spPr>
        <p:txBody>
          <a:bodyPr anchorCtr="0" anchor="b" bIns="34275" lIns="68575" spcFirstLastPara="1" rIns="68575" wrap="square" tIns="34275"/>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49" name="Google Shape;149;p29"/>
          <p:cNvSpPr txBox="1"/>
          <p:nvPr>
            <p:ph idx="1" type="body"/>
          </p:nvPr>
        </p:nvSpPr>
        <p:spPr>
          <a:xfrm>
            <a:off x="623888" y="3442097"/>
            <a:ext cx="7886700" cy="1125140"/>
          </a:xfrm>
          <a:prstGeom prst="rect">
            <a:avLst/>
          </a:prstGeom>
          <a:noFill/>
          <a:ln>
            <a:noFill/>
          </a:ln>
        </p:spPr>
        <p:txBody>
          <a:bodyPr anchorCtr="0" anchor="t" bIns="34275" lIns="68575" spcFirstLastPara="1" rIns="68575" wrap="square" tIns="34275"/>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150" name="Google Shape;150;p29"/>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1" name="Google Shape;151;p29"/>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2" name="Google Shape;152;p29"/>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53" name="Shape 153"/>
        <p:cNvGrpSpPr/>
        <p:nvPr/>
      </p:nvGrpSpPr>
      <p:grpSpPr>
        <a:xfrm>
          <a:off x="0" y="0"/>
          <a:ext cx="0" cy="0"/>
          <a:chOff x="0" y="0"/>
          <a:chExt cx="0" cy="0"/>
        </a:xfrm>
      </p:grpSpPr>
      <p:sp>
        <p:nvSpPr>
          <p:cNvPr id="154" name="Google Shape;154;p30"/>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55" name="Google Shape;155;p30"/>
          <p:cNvSpPr txBox="1"/>
          <p:nvPr>
            <p:ph idx="1" type="body"/>
          </p:nvPr>
        </p:nvSpPr>
        <p:spPr>
          <a:xfrm>
            <a:off x="628650" y="1369219"/>
            <a:ext cx="3886200" cy="3263504"/>
          </a:xfrm>
          <a:prstGeom prst="rect">
            <a:avLst/>
          </a:prstGeom>
          <a:noFill/>
          <a:ln>
            <a:noFill/>
          </a:ln>
        </p:spPr>
        <p:txBody>
          <a:bodyPr anchorCtr="0" anchor="t" bIns="34275" lIns="68575" spcFirstLastPara="1" rIns="68575" wrap="square" tIns="34275"/>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6" name="Google Shape;156;p30"/>
          <p:cNvSpPr txBox="1"/>
          <p:nvPr>
            <p:ph idx="2" type="body"/>
          </p:nvPr>
        </p:nvSpPr>
        <p:spPr>
          <a:xfrm>
            <a:off x="4629150" y="1369219"/>
            <a:ext cx="3886200" cy="3263504"/>
          </a:xfrm>
          <a:prstGeom prst="rect">
            <a:avLst/>
          </a:prstGeom>
          <a:noFill/>
          <a:ln>
            <a:noFill/>
          </a:ln>
        </p:spPr>
        <p:txBody>
          <a:bodyPr anchorCtr="0" anchor="t" bIns="34275" lIns="68575" spcFirstLastPara="1" rIns="68575" wrap="square" tIns="34275"/>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7" name="Google Shape;157;p30"/>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8" name="Google Shape;158;p30"/>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9" name="Google Shape;159;p30"/>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60" name="Shape 160"/>
        <p:cNvGrpSpPr/>
        <p:nvPr/>
      </p:nvGrpSpPr>
      <p:grpSpPr>
        <a:xfrm>
          <a:off x="0" y="0"/>
          <a:ext cx="0" cy="0"/>
          <a:chOff x="0" y="0"/>
          <a:chExt cx="0" cy="0"/>
        </a:xfrm>
      </p:grpSpPr>
      <p:sp>
        <p:nvSpPr>
          <p:cNvPr id="161" name="Google Shape;161;p31"/>
          <p:cNvSpPr txBox="1"/>
          <p:nvPr>
            <p:ph type="title"/>
          </p:nvPr>
        </p:nvSpPr>
        <p:spPr>
          <a:xfrm>
            <a:off x="629841" y="273844"/>
            <a:ext cx="7886700" cy="994172"/>
          </a:xfrm>
          <a:prstGeom prst="rect">
            <a:avLst/>
          </a:prstGeom>
          <a:noFill/>
          <a:ln>
            <a:noFill/>
          </a:ln>
        </p:spPr>
        <p:txBody>
          <a:bodyPr anchorCtr="0" anchor="ctr" bIns="34275" lIns="68575" spcFirstLastPara="1" rIns="68575" wrap="square" tIns="34275"/>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62" name="Google Shape;162;p31"/>
          <p:cNvSpPr txBox="1"/>
          <p:nvPr>
            <p:ph idx="1" type="body"/>
          </p:nvPr>
        </p:nvSpPr>
        <p:spPr>
          <a:xfrm>
            <a:off x="629841" y="1260872"/>
            <a:ext cx="3868340" cy="617934"/>
          </a:xfrm>
          <a:prstGeom prst="rect">
            <a:avLst/>
          </a:prstGeom>
          <a:noFill/>
          <a:ln>
            <a:noFill/>
          </a:ln>
        </p:spPr>
        <p:txBody>
          <a:bodyPr anchorCtr="0" anchor="b" bIns="34275" lIns="68575" spcFirstLastPara="1" rIns="68575" wrap="square" tIns="34275"/>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63" name="Google Shape;163;p31"/>
          <p:cNvSpPr txBox="1"/>
          <p:nvPr>
            <p:ph idx="2" type="body"/>
          </p:nvPr>
        </p:nvSpPr>
        <p:spPr>
          <a:xfrm>
            <a:off x="629841" y="1878806"/>
            <a:ext cx="3868340" cy="2763441"/>
          </a:xfrm>
          <a:prstGeom prst="rect">
            <a:avLst/>
          </a:prstGeom>
          <a:noFill/>
          <a:ln>
            <a:noFill/>
          </a:ln>
        </p:spPr>
        <p:txBody>
          <a:bodyPr anchorCtr="0" anchor="t" bIns="34275" lIns="68575" spcFirstLastPara="1" rIns="68575" wrap="square" tIns="34275"/>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31"/>
          <p:cNvSpPr txBox="1"/>
          <p:nvPr>
            <p:ph idx="3" type="body"/>
          </p:nvPr>
        </p:nvSpPr>
        <p:spPr>
          <a:xfrm>
            <a:off x="4629150" y="1260872"/>
            <a:ext cx="3887391" cy="617934"/>
          </a:xfrm>
          <a:prstGeom prst="rect">
            <a:avLst/>
          </a:prstGeom>
          <a:noFill/>
          <a:ln>
            <a:noFill/>
          </a:ln>
        </p:spPr>
        <p:txBody>
          <a:bodyPr anchorCtr="0" anchor="b" bIns="34275" lIns="68575" spcFirstLastPara="1" rIns="68575" wrap="square" tIns="34275"/>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65" name="Google Shape;165;p31"/>
          <p:cNvSpPr txBox="1"/>
          <p:nvPr>
            <p:ph idx="4" type="body"/>
          </p:nvPr>
        </p:nvSpPr>
        <p:spPr>
          <a:xfrm>
            <a:off x="4629150" y="1878806"/>
            <a:ext cx="3887391" cy="2763441"/>
          </a:xfrm>
          <a:prstGeom prst="rect">
            <a:avLst/>
          </a:prstGeom>
          <a:noFill/>
          <a:ln>
            <a:noFill/>
          </a:ln>
        </p:spPr>
        <p:txBody>
          <a:bodyPr anchorCtr="0" anchor="t" bIns="34275" lIns="68575" spcFirstLastPara="1" rIns="68575" wrap="square" tIns="34275"/>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6" name="Google Shape;166;p31"/>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7" name="Google Shape;167;p31"/>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8" name="Google Shape;168;p31"/>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69" name="Shape 169"/>
        <p:cNvGrpSpPr/>
        <p:nvPr/>
      </p:nvGrpSpPr>
      <p:grpSpPr>
        <a:xfrm>
          <a:off x="0" y="0"/>
          <a:ext cx="0" cy="0"/>
          <a:chOff x="0" y="0"/>
          <a:chExt cx="0" cy="0"/>
        </a:xfrm>
      </p:grpSpPr>
      <p:sp>
        <p:nvSpPr>
          <p:cNvPr id="170" name="Google Shape;170;p32"/>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71" name="Google Shape;171;p32"/>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72" name="Google Shape;172;p32"/>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73" name="Google Shape;173;p32"/>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74" name="Shape 174"/>
        <p:cNvGrpSpPr/>
        <p:nvPr/>
      </p:nvGrpSpPr>
      <p:grpSpPr>
        <a:xfrm>
          <a:off x="0" y="0"/>
          <a:ext cx="0" cy="0"/>
          <a:chOff x="0" y="0"/>
          <a:chExt cx="0" cy="0"/>
        </a:xfrm>
      </p:grpSpPr>
      <p:sp>
        <p:nvSpPr>
          <p:cNvPr id="175" name="Google Shape;175;p33"/>
          <p:cNvSpPr txBox="1"/>
          <p:nvPr>
            <p:ph type="title"/>
          </p:nvPr>
        </p:nvSpPr>
        <p:spPr>
          <a:xfrm>
            <a:off x="629841" y="342900"/>
            <a:ext cx="2949178" cy="1200150"/>
          </a:xfrm>
          <a:prstGeom prst="rect">
            <a:avLst/>
          </a:prstGeom>
          <a:noFill/>
          <a:ln>
            <a:noFill/>
          </a:ln>
        </p:spPr>
        <p:txBody>
          <a:bodyPr anchorCtr="0" anchor="b" bIns="34275" lIns="68575" spcFirstLastPara="1" rIns="68575" wrap="square" tIns="34275"/>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76" name="Google Shape;176;p33"/>
          <p:cNvSpPr txBox="1"/>
          <p:nvPr>
            <p:ph idx="1" type="body"/>
          </p:nvPr>
        </p:nvSpPr>
        <p:spPr>
          <a:xfrm>
            <a:off x="3887391" y="740569"/>
            <a:ext cx="4629150" cy="3655219"/>
          </a:xfrm>
          <a:prstGeom prst="rect">
            <a:avLst/>
          </a:prstGeom>
          <a:noFill/>
          <a:ln>
            <a:noFill/>
          </a:ln>
        </p:spPr>
        <p:txBody>
          <a:bodyPr anchorCtr="0" anchor="t" bIns="34275" lIns="68575" spcFirstLastPara="1" rIns="68575" wrap="square" tIns="34275"/>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77" name="Google Shape;177;p33"/>
          <p:cNvSpPr txBox="1"/>
          <p:nvPr>
            <p:ph idx="2" type="body"/>
          </p:nvPr>
        </p:nvSpPr>
        <p:spPr>
          <a:xfrm>
            <a:off x="629841" y="1543050"/>
            <a:ext cx="2949178" cy="2858691"/>
          </a:xfrm>
          <a:prstGeom prst="rect">
            <a:avLst/>
          </a:prstGeom>
          <a:noFill/>
          <a:ln>
            <a:noFill/>
          </a:ln>
        </p:spPr>
        <p:txBody>
          <a:bodyPr anchorCtr="0" anchor="t" bIns="34275" lIns="68575" spcFirstLastPara="1" rIns="68575" wrap="square" tIns="34275"/>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78" name="Google Shape;178;p3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79" name="Google Shape;179;p3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80" name="Google Shape;180;p3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81" name="Shape 181"/>
        <p:cNvGrpSpPr/>
        <p:nvPr/>
      </p:nvGrpSpPr>
      <p:grpSpPr>
        <a:xfrm>
          <a:off x="0" y="0"/>
          <a:ext cx="0" cy="0"/>
          <a:chOff x="0" y="0"/>
          <a:chExt cx="0" cy="0"/>
        </a:xfrm>
      </p:grpSpPr>
      <p:sp>
        <p:nvSpPr>
          <p:cNvPr id="182" name="Google Shape;182;p34"/>
          <p:cNvSpPr txBox="1"/>
          <p:nvPr>
            <p:ph type="title"/>
          </p:nvPr>
        </p:nvSpPr>
        <p:spPr>
          <a:xfrm>
            <a:off x="629841" y="342900"/>
            <a:ext cx="2949178" cy="1200150"/>
          </a:xfrm>
          <a:prstGeom prst="rect">
            <a:avLst/>
          </a:prstGeom>
          <a:noFill/>
          <a:ln>
            <a:noFill/>
          </a:ln>
        </p:spPr>
        <p:txBody>
          <a:bodyPr anchorCtr="0" anchor="b" bIns="34275" lIns="68575" spcFirstLastPara="1" rIns="68575" wrap="square" tIns="34275"/>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83" name="Google Shape;183;p34"/>
          <p:cNvSpPr/>
          <p:nvPr>
            <p:ph idx="2" type="pic"/>
          </p:nvPr>
        </p:nvSpPr>
        <p:spPr>
          <a:xfrm>
            <a:off x="3887391" y="740569"/>
            <a:ext cx="4629150" cy="3655219"/>
          </a:xfrm>
          <a:prstGeom prst="rect">
            <a:avLst/>
          </a:prstGeom>
          <a:noFill/>
          <a:ln>
            <a:noFill/>
          </a:ln>
        </p:spPr>
        <p:txBody>
          <a:bodyPr anchorCtr="0" anchor="t" bIns="34275" lIns="68575" spcFirstLastPara="1" rIns="68575" wrap="square" tIns="34275"/>
          <a:lstStyle>
            <a:lvl1pPr lvl="0" marR="0" rtl="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84" name="Google Shape;184;p34"/>
          <p:cNvSpPr txBox="1"/>
          <p:nvPr>
            <p:ph idx="1" type="body"/>
          </p:nvPr>
        </p:nvSpPr>
        <p:spPr>
          <a:xfrm>
            <a:off x="629841" y="1543050"/>
            <a:ext cx="2949178" cy="2858691"/>
          </a:xfrm>
          <a:prstGeom prst="rect">
            <a:avLst/>
          </a:prstGeom>
          <a:noFill/>
          <a:ln>
            <a:noFill/>
          </a:ln>
        </p:spPr>
        <p:txBody>
          <a:bodyPr anchorCtr="0" anchor="t" bIns="34275" lIns="68575" spcFirstLastPara="1" rIns="68575" wrap="square" tIns="34275"/>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85" name="Google Shape;185;p34"/>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86" name="Google Shape;186;p34"/>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87" name="Google Shape;187;p34"/>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88" name="Shape 188"/>
        <p:cNvGrpSpPr/>
        <p:nvPr/>
      </p:nvGrpSpPr>
      <p:grpSpPr>
        <a:xfrm>
          <a:off x="0" y="0"/>
          <a:ext cx="0" cy="0"/>
          <a:chOff x="0" y="0"/>
          <a:chExt cx="0" cy="0"/>
        </a:xfrm>
      </p:grpSpPr>
      <p:sp>
        <p:nvSpPr>
          <p:cNvPr id="189" name="Google Shape;189;p35"/>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0" name="Google Shape;190;p35"/>
          <p:cNvSpPr txBox="1"/>
          <p:nvPr>
            <p:ph idx="1" type="body"/>
          </p:nvPr>
        </p:nvSpPr>
        <p:spPr>
          <a:xfrm rot="5400000">
            <a:off x="2940248" y="-942379"/>
            <a:ext cx="3263504" cy="7886700"/>
          </a:xfrm>
          <a:prstGeom prst="rect">
            <a:avLst/>
          </a:prstGeom>
          <a:noFill/>
          <a:ln>
            <a:noFill/>
          </a:ln>
        </p:spPr>
        <p:txBody>
          <a:bodyPr anchorCtr="0" anchor="t" bIns="34275" lIns="68575" spcFirstLastPara="1" rIns="68575" wrap="square" tIns="34275"/>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1" name="Google Shape;191;p35"/>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92" name="Google Shape;192;p35"/>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93" name="Google Shape;193;p35"/>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94" name="Shape 194"/>
        <p:cNvGrpSpPr/>
        <p:nvPr/>
      </p:nvGrpSpPr>
      <p:grpSpPr>
        <a:xfrm>
          <a:off x="0" y="0"/>
          <a:ext cx="0" cy="0"/>
          <a:chOff x="0" y="0"/>
          <a:chExt cx="0" cy="0"/>
        </a:xfrm>
      </p:grpSpPr>
      <p:sp>
        <p:nvSpPr>
          <p:cNvPr id="195" name="Google Shape;195;p36"/>
          <p:cNvSpPr txBox="1"/>
          <p:nvPr>
            <p:ph type="title"/>
          </p:nvPr>
        </p:nvSpPr>
        <p:spPr>
          <a:xfrm rot="5400000">
            <a:off x="5350073" y="1467446"/>
            <a:ext cx="4358879" cy="1971675"/>
          </a:xfrm>
          <a:prstGeom prst="rect">
            <a:avLst/>
          </a:prstGeom>
          <a:noFill/>
          <a:ln>
            <a:noFill/>
          </a:ln>
        </p:spPr>
        <p:txBody>
          <a:bodyPr anchorCtr="0" anchor="ctr" bIns="34275" lIns="68575" spcFirstLastPara="1" rIns="68575" wrap="square" tIns="34275"/>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6" name="Google Shape;196;p36"/>
          <p:cNvSpPr txBox="1"/>
          <p:nvPr>
            <p:ph idx="1" type="body"/>
          </p:nvPr>
        </p:nvSpPr>
        <p:spPr>
          <a:xfrm rot="5400000">
            <a:off x="1349573" y="-447079"/>
            <a:ext cx="4358879" cy="5800725"/>
          </a:xfrm>
          <a:prstGeom prst="rect">
            <a:avLst/>
          </a:prstGeom>
          <a:noFill/>
          <a:ln>
            <a:noFill/>
          </a:ln>
        </p:spPr>
        <p:txBody>
          <a:bodyPr anchorCtr="0" anchor="t" bIns="34275" lIns="68575" spcFirstLastPara="1" rIns="68575" wrap="square" tIns="34275"/>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7" name="Google Shape;197;p36"/>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98" name="Google Shape;198;p36"/>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99" name="Google Shape;199;p36"/>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1.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2" name="Google Shape;52;p13"/>
          <p:cNvSpPr txBox="1"/>
          <p:nvPr>
            <p:ph idx="1" type="body"/>
          </p:nvPr>
        </p:nvSpPr>
        <p:spPr>
          <a:xfrm>
            <a:off x="457200" y="1200156"/>
            <a:ext cx="8229600" cy="3394500"/>
          </a:xfrm>
          <a:prstGeom prst="rect">
            <a:avLst/>
          </a:prstGeom>
          <a:noFill/>
          <a:ln>
            <a:noFill/>
          </a:ln>
        </p:spPr>
        <p:txBody>
          <a:bodyPr anchorCtr="0" anchor="t" bIns="91425" lIns="91425" spcFirstLastPara="1" rIns="91425" wrap="square" tIns="91425"/>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457200" y="4767264"/>
            <a:ext cx="2133600" cy="273900"/>
          </a:xfrm>
          <a:prstGeom prst="rect">
            <a:avLst/>
          </a:prstGeom>
          <a:noFill/>
          <a:ln>
            <a:noFill/>
          </a:ln>
        </p:spPr>
        <p:txBody>
          <a:bodyPr anchorCtr="0" anchor="ctr" bIns="91425" lIns="91425" spcFirstLastPara="1" rIns="91425" wrap="square" tIns="91425"/>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4" name="Google Shape;54;p13"/>
          <p:cNvSpPr txBox="1"/>
          <p:nvPr>
            <p:ph idx="11" type="ftr"/>
          </p:nvPr>
        </p:nvSpPr>
        <p:spPr>
          <a:xfrm>
            <a:off x="3124200" y="4767264"/>
            <a:ext cx="2895600" cy="273900"/>
          </a:xfrm>
          <a:prstGeom prst="rect">
            <a:avLst/>
          </a:prstGeom>
          <a:noFill/>
          <a:ln>
            <a:noFill/>
          </a:ln>
        </p:spPr>
        <p:txBody>
          <a:bodyPr anchorCtr="0" anchor="ctr" bIns="91425" lIns="91425" spcFirstLastPara="1" rIns="91425" wrap="square" tIns="91425"/>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5" name="Google Shape;55;p13"/>
          <p:cNvSpPr txBox="1"/>
          <p:nvPr>
            <p:ph idx="12" type="sldNum"/>
          </p:nvPr>
        </p:nvSpPr>
        <p:spPr>
          <a:xfrm>
            <a:off x="6553200" y="4767264"/>
            <a:ext cx="2133600" cy="273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25" name="Shape 125"/>
        <p:cNvGrpSpPr/>
        <p:nvPr/>
      </p:nvGrpSpPr>
      <p:grpSpPr>
        <a:xfrm>
          <a:off x="0" y="0"/>
          <a:ext cx="0" cy="0"/>
          <a:chOff x="0" y="0"/>
          <a:chExt cx="0" cy="0"/>
        </a:xfrm>
      </p:grpSpPr>
      <p:sp>
        <p:nvSpPr>
          <p:cNvPr id="126" name="Google Shape;126;p25"/>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27" name="Google Shape;127;p25"/>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8" name="Google Shape;128;p25"/>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9" name="Google Shape;129;p25"/>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30" name="Google Shape;130;p25"/>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 Id="rId4" Type="http://schemas.openxmlformats.org/officeDocument/2006/relationships/image" Target="../media/image7.png"/><Relationship Id="rId5"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10.jpg"/><Relationship Id="rId5"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8.jp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15.png"/><Relationship Id="rId4" Type="http://schemas.openxmlformats.org/officeDocument/2006/relationships/image" Target="../media/image14.png"/><Relationship Id="rId5" Type="http://schemas.openxmlformats.org/officeDocument/2006/relationships/image" Target="../media/image21.png"/><Relationship Id="rId6" Type="http://schemas.openxmlformats.org/officeDocument/2006/relationships/image" Target="../media/image19.png"/><Relationship Id="rId7" Type="http://schemas.openxmlformats.org/officeDocument/2006/relationships/image" Target="../media/image25.png"/><Relationship Id="rId8"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 Id="rId3"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 Id="rId3"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8.xml"/><Relationship Id="rId3"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2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jpg"/><Relationship Id="rId4" Type="http://schemas.openxmlformats.org/officeDocument/2006/relationships/image" Target="../media/image13.jpg"/><Relationship Id="rId5" Type="http://schemas.openxmlformats.org/officeDocument/2006/relationships/image" Target="../media/image1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2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hyperlink" Target="mailto:unatdaly@oeconsortium.org" TargetMode="External"/><Relationship Id="rId4" Type="http://schemas.openxmlformats.org/officeDocument/2006/relationships/hyperlink" Target="mailto:mbeechey@monroecc.edu" TargetMode="External"/><Relationship Id="rId5" Type="http://schemas.openxmlformats.org/officeDocument/2006/relationships/hyperlink" Target="mailto:ann.fiddler@cuny.edu"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8.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Google Shape;204;p37"/>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4800"/>
              <a:t>Next Steps for </a:t>
            </a:r>
            <a:endParaRPr sz="4800"/>
          </a:p>
          <a:p>
            <a:pPr indent="0" lvl="0" marL="0" rtl="0" algn="ctr">
              <a:spcBef>
                <a:spcPts val="0"/>
              </a:spcBef>
              <a:spcAft>
                <a:spcPts val="0"/>
              </a:spcAft>
              <a:buNone/>
            </a:pPr>
            <a:r>
              <a:rPr lang="en" sz="4800"/>
              <a:t>OER/ZTC Degrees</a:t>
            </a:r>
            <a:endParaRPr sz="4800"/>
          </a:p>
        </p:txBody>
      </p:sp>
      <p:sp>
        <p:nvSpPr>
          <p:cNvPr id="205" name="Google Shape;205;p37"/>
          <p:cNvSpPr txBox="1"/>
          <p:nvPr>
            <p:ph idx="1" type="subTitle"/>
          </p:nvPr>
        </p:nvSpPr>
        <p:spPr>
          <a:xfrm>
            <a:off x="232975" y="3643900"/>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400"/>
              <a:t>Panelists: </a:t>
            </a:r>
            <a:r>
              <a:rPr lang="en" sz="2400"/>
              <a:t>Una Daly, Ann Fiddler, Michelle Beechey</a:t>
            </a:r>
            <a:endParaRPr sz="2400"/>
          </a:p>
          <a:p>
            <a:pPr indent="0" lvl="0" marL="0" rtl="0" algn="ctr">
              <a:spcBef>
                <a:spcPts val="0"/>
              </a:spcBef>
              <a:spcAft>
                <a:spcPts val="0"/>
              </a:spcAft>
              <a:buNone/>
            </a:pPr>
            <a:r>
              <a:rPr lang="en" sz="2400"/>
              <a:t>22 May 2019, 1 pm</a:t>
            </a:r>
            <a:endParaRPr sz="2400"/>
          </a:p>
        </p:txBody>
      </p:sp>
      <p:pic>
        <p:nvPicPr>
          <p:cNvPr id="206" name="Google Shape;206;p37"/>
          <p:cNvPicPr preferRelativeResize="0"/>
          <p:nvPr/>
        </p:nvPicPr>
        <p:blipFill>
          <a:blip r:embed="rId3">
            <a:alphaModFix/>
          </a:blip>
          <a:stretch>
            <a:fillRect/>
          </a:stretch>
        </p:blipFill>
        <p:spPr>
          <a:xfrm>
            <a:off x="7263950" y="131525"/>
            <a:ext cx="1750300" cy="1750300"/>
          </a:xfrm>
          <a:prstGeom prst="rect">
            <a:avLst/>
          </a:prstGeom>
          <a:noFill/>
          <a:ln>
            <a:noFill/>
          </a:ln>
        </p:spPr>
      </p:pic>
      <p:sp>
        <p:nvSpPr>
          <p:cNvPr id="207" name="Google Shape;207;p37"/>
          <p:cNvSpPr txBox="1"/>
          <p:nvPr/>
        </p:nvSpPr>
        <p:spPr>
          <a:xfrm>
            <a:off x="1039975" y="4538275"/>
            <a:ext cx="5314800" cy="501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lang="en" sz="1200">
                <a:latin typeface="Trebuchet MS"/>
                <a:ea typeface="Trebuchet MS"/>
                <a:cs typeface="Trebuchet MS"/>
                <a:sym typeface="Trebuchet MS"/>
              </a:rPr>
              <a:t>Unless otherwise indicated, this presentation is licensed CC-BY 4.0</a:t>
            </a:r>
            <a:endParaRPr sz="1200">
              <a:latin typeface="Trebuchet MS"/>
              <a:ea typeface="Trebuchet MS"/>
              <a:cs typeface="Trebuchet MS"/>
              <a:sym typeface="Trebuchet MS"/>
            </a:endParaRPr>
          </a:p>
          <a:p>
            <a:pPr indent="457200" lvl="0" marL="914400" rtl="0" algn="l">
              <a:spcBef>
                <a:spcPts val="0"/>
              </a:spcBef>
              <a:spcAft>
                <a:spcPts val="0"/>
              </a:spcAft>
              <a:buNone/>
            </a:pPr>
            <a:r>
              <a:t/>
            </a:r>
            <a:endParaRPr/>
          </a:p>
        </p:txBody>
      </p:sp>
      <p:pic>
        <p:nvPicPr>
          <p:cNvPr id="208" name="Google Shape;208;p37"/>
          <p:cNvPicPr preferRelativeResize="0"/>
          <p:nvPr/>
        </p:nvPicPr>
        <p:blipFill>
          <a:blip r:embed="rId4">
            <a:alphaModFix/>
          </a:blip>
          <a:stretch>
            <a:fillRect/>
          </a:stretch>
        </p:blipFill>
        <p:spPr>
          <a:xfrm>
            <a:off x="405125" y="4346125"/>
            <a:ext cx="585675" cy="585675"/>
          </a:xfrm>
          <a:prstGeom prst="rect">
            <a:avLst/>
          </a:prstGeom>
          <a:noFill/>
          <a:ln>
            <a:noFill/>
          </a:ln>
        </p:spPr>
      </p:pic>
      <p:pic>
        <p:nvPicPr>
          <p:cNvPr id="209" name="Google Shape;209;p37"/>
          <p:cNvPicPr preferRelativeResize="0"/>
          <p:nvPr/>
        </p:nvPicPr>
        <p:blipFill rotWithShape="1">
          <a:blip r:embed="rId5">
            <a:alphaModFix/>
          </a:blip>
          <a:srcRect b="0" l="0" r="0" t="0"/>
          <a:stretch/>
        </p:blipFill>
        <p:spPr>
          <a:xfrm>
            <a:off x="311700" y="293099"/>
            <a:ext cx="2191500" cy="984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46"/>
          <p:cNvSpPr txBox="1"/>
          <p:nvPr>
            <p:ph type="title"/>
          </p:nvPr>
        </p:nvSpPr>
        <p:spPr>
          <a:xfrm>
            <a:off x="311700" y="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Technology and Platforms</a:t>
            </a:r>
            <a:endParaRPr sz="3600"/>
          </a:p>
        </p:txBody>
      </p:sp>
      <p:sp>
        <p:nvSpPr>
          <p:cNvPr id="275" name="Google Shape;275;p46"/>
          <p:cNvSpPr txBox="1"/>
          <p:nvPr>
            <p:ph idx="1" type="body"/>
          </p:nvPr>
        </p:nvSpPr>
        <p:spPr>
          <a:xfrm>
            <a:off x="361300" y="863550"/>
            <a:ext cx="8520600" cy="38280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Clr>
                <a:srgbClr val="FF0000"/>
              </a:buClr>
              <a:buSzPts val="2400"/>
              <a:buChar char="●"/>
            </a:pPr>
            <a:r>
              <a:rPr lang="en" sz="2800">
                <a:solidFill>
                  <a:srgbClr val="000000"/>
                </a:solidFill>
              </a:rPr>
              <a:t>Home-grown platform solutions</a:t>
            </a:r>
            <a:endParaRPr sz="2800">
              <a:solidFill>
                <a:srgbClr val="000000"/>
              </a:solidFill>
            </a:endParaRPr>
          </a:p>
          <a:p>
            <a:pPr indent="-381000" lvl="1" marL="914400" rtl="0" algn="l">
              <a:spcBef>
                <a:spcPts val="0"/>
              </a:spcBef>
              <a:spcAft>
                <a:spcPts val="0"/>
              </a:spcAft>
              <a:buClr>
                <a:srgbClr val="FF0000"/>
              </a:buClr>
              <a:buSzPts val="2400"/>
              <a:buChar char="○"/>
            </a:pPr>
            <a:r>
              <a:rPr lang="en" sz="2400">
                <a:solidFill>
                  <a:srgbClr val="000000"/>
                </a:solidFill>
              </a:rPr>
              <a:t>Academic Commons</a:t>
            </a:r>
            <a:endParaRPr sz="2400">
              <a:solidFill>
                <a:srgbClr val="000000"/>
              </a:solidFill>
            </a:endParaRPr>
          </a:p>
          <a:p>
            <a:pPr indent="-381000" lvl="1" marL="914400" rtl="0" algn="l">
              <a:spcBef>
                <a:spcPts val="0"/>
              </a:spcBef>
              <a:spcAft>
                <a:spcPts val="0"/>
              </a:spcAft>
              <a:buClr>
                <a:srgbClr val="FF0000"/>
              </a:buClr>
              <a:buSzPts val="2400"/>
              <a:buChar char="○"/>
            </a:pPr>
            <a:r>
              <a:rPr lang="en" sz="2400">
                <a:solidFill>
                  <a:srgbClr val="000000"/>
                </a:solidFill>
              </a:rPr>
              <a:t>Open Lab</a:t>
            </a:r>
            <a:endParaRPr sz="2400">
              <a:solidFill>
                <a:srgbClr val="000000"/>
              </a:solidFill>
            </a:endParaRPr>
          </a:p>
          <a:p>
            <a:pPr indent="-381000" lvl="2" marL="1371600" rtl="0" algn="l">
              <a:spcBef>
                <a:spcPts val="0"/>
              </a:spcBef>
              <a:spcAft>
                <a:spcPts val="0"/>
              </a:spcAft>
              <a:buClr>
                <a:srgbClr val="FF0000"/>
              </a:buClr>
              <a:buSzPts val="2400"/>
              <a:buChar char="■"/>
            </a:pPr>
            <a:r>
              <a:rPr lang="en" sz="2400">
                <a:solidFill>
                  <a:srgbClr val="000000"/>
                </a:solidFill>
              </a:rPr>
              <a:t>Commons in a box rolling out</a:t>
            </a:r>
            <a:endParaRPr sz="2400">
              <a:solidFill>
                <a:srgbClr val="000000"/>
              </a:solidFill>
            </a:endParaRPr>
          </a:p>
          <a:p>
            <a:pPr indent="-381000" lvl="1" marL="914400" rtl="0" algn="l">
              <a:spcBef>
                <a:spcPts val="0"/>
              </a:spcBef>
              <a:spcAft>
                <a:spcPts val="0"/>
              </a:spcAft>
              <a:buClr>
                <a:srgbClr val="FF0000"/>
              </a:buClr>
              <a:buSzPts val="2400"/>
              <a:buChar char="○"/>
            </a:pPr>
            <a:r>
              <a:rPr lang="en" sz="2400">
                <a:solidFill>
                  <a:srgbClr val="000000"/>
                </a:solidFill>
              </a:rPr>
              <a:t>OER Commons</a:t>
            </a:r>
            <a:endParaRPr sz="2400">
              <a:solidFill>
                <a:srgbClr val="000000"/>
              </a:solidFill>
            </a:endParaRPr>
          </a:p>
          <a:p>
            <a:pPr indent="-381000" lvl="1" marL="914400" rtl="0" algn="l">
              <a:spcBef>
                <a:spcPts val="0"/>
              </a:spcBef>
              <a:spcAft>
                <a:spcPts val="0"/>
              </a:spcAft>
              <a:buClr>
                <a:srgbClr val="FF0000"/>
              </a:buClr>
              <a:buSzPts val="2400"/>
              <a:buChar char="○"/>
            </a:pPr>
            <a:r>
              <a:rPr lang="en" sz="2400">
                <a:solidFill>
                  <a:srgbClr val="000000"/>
                </a:solidFill>
              </a:rPr>
              <a:t>Manifold</a:t>
            </a:r>
            <a:endParaRPr sz="2400">
              <a:solidFill>
                <a:srgbClr val="000000"/>
              </a:solidFill>
            </a:endParaRPr>
          </a:p>
          <a:p>
            <a:pPr indent="-381000" lvl="0" marL="457200" rtl="0" algn="l">
              <a:spcBef>
                <a:spcPts val="0"/>
              </a:spcBef>
              <a:spcAft>
                <a:spcPts val="0"/>
              </a:spcAft>
              <a:buClr>
                <a:srgbClr val="FF0000"/>
              </a:buClr>
              <a:buSzPts val="2400"/>
              <a:buChar char="●"/>
            </a:pPr>
            <a:r>
              <a:rPr lang="en" sz="2800">
                <a:solidFill>
                  <a:schemeClr val="dk1"/>
                </a:solidFill>
              </a:rPr>
              <a:t>Vendors</a:t>
            </a:r>
            <a:endParaRPr sz="2800">
              <a:solidFill>
                <a:schemeClr val="dk1"/>
              </a:solidFill>
            </a:endParaRPr>
          </a:p>
          <a:p>
            <a:pPr indent="-381000" lvl="1" marL="914400" rtl="0" algn="l">
              <a:spcBef>
                <a:spcPts val="0"/>
              </a:spcBef>
              <a:spcAft>
                <a:spcPts val="0"/>
              </a:spcAft>
              <a:buClr>
                <a:srgbClr val="FF0000"/>
              </a:buClr>
              <a:buSzPts val="2400"/>
              <a:buChar char="○"/>
            </a:pPr>
            <a:r>
              <a:rPr lang="en" sz="2400">
                <a:solidFill>
                  <a:schemeClr val="dk1"/>
                </a:solidFill>
              </a:rPr>
              <a:t>An easy solution but is it sustainable?</a:t>
            </a:r>
            <a:endParaRPr sz="2400">
              <a:solidFill>
                <a:schemeClr val="dk1"/>
              </a:solidFill>
            </a:endParaRPr>
          </a:p>
          <a:p>
            <a:pPr indent="0" lvl="0" marL="914400" rtl="0" algn="l">
              <a:spcBef>
                <a:spcPts val="1600"/>
              </a:spcBef>
              <a:spcAft>
                <a:spcPts val="0"/>
              </a:spcAft>
              <a:buNone/>
            </a:pPr>
            <a:r>
              <a:t/>
            </a:r>
            <a:endParaRPr sz="2400">
              <a:solidFill>
                <a:srgbClr val="000000"/>
              </a:solidFill>
            </a:endParaRPr>
          </a:p>
          <a:p>
            <a:pPr indent="0" lvl="0" marL="0" rtl="0" algn="l">
              <a:spcBef>
                <a:spcPts val="1600"/>
              </a:spcBef>
              <a:spcAft>
                <a:spcPts val="1600"/>
              </a:spcAft>
              <a:buNone/>
            </a:pPr>
            <a:r>
              <a:t/>
            </a:r>
            <a:endParaRPr sz="24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Google Shape;280;p4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600"/>
              <a:t>Discoverability and </a:t>
            </a:r>
            <a:r>
              <a:rPr lang="en" sz="3600"/>
              <a:t>Accessibility</a:t>
            </a:r>
            <a:endParaRPr sz="3600"/>
          </a:p>
        </p:txBody>
      </p:sp>
      <p:sp>
        <p:nvSpPr>
          <p:cNvPr id="281" name="Google Shape;281;p47"/>
          <p:cNvSpPr txBox="1"/>
          <p:nvPr>
            <p:ph idx="1" type="body"/>
          </p:nvPr>
        </p:nvSpPr>
        <p:spPr>
          <a:xfrm>
            <a:off x="311700" y="1342975"/>
            <a:ext cx="8520600" cy="34164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Clr>
                <a:srgbClr val="FF0000"/>
              </a:buClr>
              <a:buSzPts val="2400"/>
              <a:buChar char="●"/>
            </a:pPr>
            <a:r>
              <a:rPr lang="en" sz="2400">
                <a:solidFill>
                  <a:srgbClr val="000000"/>
                </a:solidFill>
              </a:rPr>
              <a:t>Limitations of Blackboard and other LMS’s</a:t>
            </a:r>
            <a:endParaRPr sz="2400">
              <a:solidFill>
                <a:srgbClr val="000000"/>
              </a:solidFill>
            </a:endParaRPr>
          </a:p>
          <a:p>
            <a:pPr indent="-381000" lvl="0" marL="457200" rtl="0" algn="l">
              <a:spcBef>
                <a:spcPts val="0"/>
              </a:spcBef>
              <a:spcAft>
                <a:spcPts val="0"/>
              </a:spcAft>
              <a:buClr>
                <a:srgbClr val="FF0000"/>
              </a:buClr>
              <a:buSzPts val="2400"/>
              <a:buChar char="●"/>
            </a:pPr>
            <a:r>
              <a:rPr lang="en" sz="2400">
                <a:solidFill>
                  <a:srgbClr val="000000"/>
                </a:solidFill>
              </a:rPr>
              <a:t>Institutional Repository</a:t>
            </a:r>
            <a:endParaRPr sz="2400">
              <a:solidFill>
                <a:srgbClr val="000000"/>
              </a:solidFill>
            </a:endParaRPr>
          </a:p>
          <a:p>
            <a:pPr indent="-381000" lvl="0" marL="457200" rtl="0" algn="l">
              <a:spcBef>
                <a:spcPts val="0"/>
              </a:spcBef>
              <a:spcAft>
                <a:spcPts val="0"/>
              </a:spcAft>
              <a:buClr>
                <a:srgbClr val="FF0000"/>
              </a:buClr>
              <a:buSzPts val="2400"/>
              <a:buChar char="●"/>
            </a:pPr>
            <a:r>
              <a:rPr lang="en" sz="2400">
                <a:solidFill>
                  <a:srgbClr val="000000"/>
                </a:solidFill>
              </a:rPr>
              <a:t>OER Commons</a:t>
            </a:r>
            <a:endParaRPr sz="2400">
              <a:solidFill>
                <a:srgbClr val="000000"/>
              </a:solidFill>
            </a:endParaRPr>
          </a:p>
          <a:p>
            <a:pPr indent="-381000" lvl="0" marL="457200" rtl="0" algn="l">
              <a:spcBef>
                <a:spcPts val="0"/>
              </a:spcBef>
              <a:spcAft>
                <a:spcPts val="0"/>
              </a:spcAft>
              <a:buClr>
                <a:srgbClr val="FF0000"/>
              </a:buClr>
              <a:buSzPts val="2400"/>
              <a:buChar char="●"/>
            </a:pPr>
            <a:r>
              <a:rPr lang="en" sz="2400">
                <a:solidFill>
                  <a:srgbClr val="000000"/>
                </a:solidFill>
              </a:rPr>
              <a:t>Other OER Libraries</a:t>
            </a:r>
            <a:endParaRPr sz="2400">
              <a:solidFill>
                <a:srgbClr val="000000"/>
              </a:solidFill>
            </a:endParaRPr>
          </a:p>
          <a:p>
            <a:pPr indent="-381000" lvl="0" marL="457200" rtl="0" algn="l">
              <a:spcBef>
                <a:spcPts val="0"/>
              </a:spcBef>
              <a:spcAft>
                <a:spcPts val="0"/>
              </a:spcAft>
              <a:buClr>
                <a:srgbClr val="FF0000"/>
              </a:buClr>
              <a:buSzPts val="2400"/>
              <a:buChar char="●"/>
            </a:pPr>
            <a:r>
              <a:rPr lang="en" sz="2400">
                <a:solidFill>
                  <a:srgbClr val="000000"/>
                </a:solidFill>
              </a:rPr>
              <a:t>How do we insure that materials are accessible?</a:t>
            </a:r>
            <a:endParaRPr sz="2400">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pic>
        <p:nvPicPr>
          <p:cNvPr descr="GOLD LOGO.eps" id="287" name="Google Shape;287;p48"/>
          <p:cNvPicPr preferRelativeResize="0"/>
          <p:nvPr/>
        </p:nvPicPr>
        <p:blipFill rotWithShape="1">
          <a:blip r:embed="rId3">
            <a:alphaModFix/>
          </a:blip>
          <a:srcRect b="0" l="0" r="0" t="0"/>
          <a:stretch/>
        </p:blipFill>
        <p:spPr>
          <a:xfrm>
            <a:off x="1333440" y="1367692"/>
            <a:ext cx="6508380" cy="2272323"/>
          </a:xfrm>
          <a:prstGeom prst="rect">
            <a:avLst/>
          </a:prstGeom>
          <a:noFill/>
          <a:ln>
            <a:noFill/>
          </a:ln>
        </p:spPr>
      </p:pic>
      <p:pic>
        <p:nvPicPr>
          <p:cNvPr descr="Background 1.jpg" id="288" name="Google Shape;288;p48"/>
          <p:cNvPicPr preferRelativeResize="0"/>
          <p:nvPr/>
        </p:nvPicPr>
        <p:blipFill rotWithShape="1">
          <a:blip r:embed="rId4">
            <a:alphaModFix/>
          </a:blip>
          <a:srcRect b="0" l="0" r="0" t="0"/>
          <a:stretch/>
        </p:blipFill>
        <p:spPr>
          <a:xfrm>
            <a:off x="0" y="1"/>
            <a:ext cx="9144000" cy="5143500"/>
          </a:xfrm>
          <a:prstGeom prst="rect">
            <a:avLst/>
          </a:prstGeom>
          <a:noFill/>
          <a:ln>
            <a:noFill/>
          </a:ln>
        </p:spPr>
      </p:pic>
      <p:pic>
        <p:nvPicPr>
          <p:cNvPr descr="SUNY_NEW_LOGO_W.eps" id="289" name="Google Shape;289;p48"/>
          <p:cNvPicPr preferRelativeResize="0"/>
          <p:nvPr/>
        </p:nvPicPr>
        <p:blipFill rotWithShape="1">
          <a:blip r:embed="rId5">
            <a:alphaModFix/>
          </a:blip>
          <a:srcRect b="0" l="0" r="0" t="0"/>
          <a:stretch/>
        </p:blipFill>
        <p:spPr>
          <a:xfrm>
            <a:off x="2000798" y="1367692"/>
            <a:ext cx="5150552" cy="25117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sp>
        <p:nvSpPr>
          <p:cNvPr id="294" name="Google Shape;294;p49"/>
          <p:cNvSpPr txBox="1"/>
          <p:nvPr>
            <p:ph type="ctrTitle"/>
          </p:nvPr>
        </p:nvSpPr>
        <p:spPr>
          <a:xfrm>
            <a:off x="311700" y="67850"/>
            <a:ext cx="8520600" cy="543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rgbClr val="00529B"/>
                </a:solidFill>
              </a:rPr>
              <a:t>State University of New York (SUNY)</a:t>
            </a:r>
            <a:endParaRPr sz="3600">
              <a:solidFill>
                <a:srgbClr val="00529B"/>
              </a:solidFill>
            </a:endParaRPr>
          </a:p>
        </p:txBody>
      </p:sp>
      <p:sp>
        <p:nvSpPr>
          <p:cNvPr id="295" name="Google Shape;295;p49"/>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pic>
        <p:nvPicPr>
          <p:cNvPr id="296" name="Google Shape;296;p49"/>
          <p:cNvPicPr preferRelativeResize="0"/>
          <p:nvPr/>
        </p:nvPicPr>
        <p:blipFill>
          <a:blip r:embed="rId3">
            <a:alphaModFix/>
          </a:blip>
          <a:stretch>
            <a:fillRect/>
          </a:stretch>
        </p:blipFill>
        <p:spPr>
          <a:xfrm>
            <a:off x="2020075" y="581750"/>
            <a:ext cx="5103850" cy="4463150"/>
          </a:xfrm>
          <a:prstGeom prst="rect">
            <a:avLst/>
          </a:prstGeom>
          <a:noFill/>
          <a:ln>
            <a:noFill/>
          </a:ln>
        </p:spPr>
      </p:pic>
      <p:pic>
        <p:nvPicPr>
          <p:cNvPr id="297" name="Google Shape;297;p49"/>
          <p:cNvPicPr preferRelativeResize="0"/>
          <p:nvPr/>
        </p:nvPicPr>
        <p:blipFill>
          <a:blip r:embed="rId4">
            <a:alphaModFix/>
          </a:blip>
          <a:stretch>
            <a:fillRect/>
          </a:stretch>
        </p:blipFill>
        <p:spPr>
          <a:xfrm>
            <a:off x="7194000" y="4329600"/>
            <a:ext cx="1638300" cy="7239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Google Shape;302;p5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400">
                <a:solidFill>
                  <a:srgbClr val="00529B"/>
                </a:solidFill>
              </a:rPr>
              <a:t>OER Roots at SUNY</a:t>
            </a:r>
            <a:endParaRPr sz="4400">
              <a:solidFill>
                <a:srgbClr val="00529B"/>
              </a:solidFill>
            </a:endParaRPr>
          </a:p>
        </p:txBody>
      </p:sp>
      <p:sp>
        <p:nvSpPr>
          <p:cNvPr id="303" name="Google Shape;303;p50"/>
          <p:cNvSpPr txBox="1"/>
          <p:nvPr>
            <p:ph idx="1" type="body"/>
          </p:nvPr>
        </p:nvSpPr>
        <p:spPr>
          <a:xfrm>
            <a:off x="311700" y="1426425"/>
            <a:ext cx="8520600" cy="2586300"/>
          </a:xfrm>
          <a:prstGeom prst="rect">
            <a:avLst/>
          </a:prstGeom>
        </p:spPr>
        <p:txBody>
          <a:bodyPr anchorCtr="0" anchor="t" bIns="91425" lIns="91425" spcFirstLastPara="1" rIns="91425" wrap="square" tIns="91425">
            <a:noAutofit/>
          </a:bodyPr>
          <a:lstStyle/>
          <a:p>
            <a:pPr indent="-381000" lvl="0" marL="457200" rtl="0" algn="l">
              <a:lnSpc>
                <a:spcPct val="100000"/>
              </a:lnSpc>
              <a:spcBef>
                <a:spcPts val="0"/>
              </a:spcBef>
              <a:spcAft>
                <a:spcPts val="0"/>
              </a:spcAft>
              <a:buSzPts val="2400"/>
              <a:buChar char="●"/>
            </a:pPr>
            <a:r>
              <a:rPr lang="en" sz="2400">
                <a:solidFill>
                  <a:schemeClr val="dk1"/>
                </a:solidFill>
              </a:rPr>
              <a:t>SUNY funded Innovative Instruction Technology Grants (IITG)</a:t>
            </a:r>
            <a:endParaRPr sz="2400">
              <a:solidFill>
                <a:schemeClr val="dk1"/>
              </a:solidFill>
            </a:endParaRPr>
          </a:p>
          <a:p>
            <a:pPr indent="-381000" lvl="0" marL="457200" rtl="0" algn="l">
              <a:lnSpc>
                <a:spcPct val="100000"/>
              </a:lnSpc>
              <a:spcBef>
                <a:spcPts val="0"/>
              </a:spcBef>
              <a:spcAft>
                <a:spcPts val="0"/>
              </a:spcAft>
              <a:buClr>
                <a:schemeClr val="dk1"/>
              </a:buClr>
              <a:buSzPts val="2400"/>
              <a:buChar char="●"/>
            </a:pPr>
            <a:r>
              <a:rPr lang="en" sz="2400">
                <a:solidFill>
                  <a:schemeClr val="dk1"/>
                </a:solidFill>
              </a:rPr>
              <a:t>Achieving the Dream (AtD) OER Degree Initiative</a:t>
            </a:r>
            <a:endParaRPr sz="2400">
              <a:solidFill>
                <a:schemeClr val="dk1"/>
              </a:solidFill>
            </a:endParaRPr>
          </a:p>
          <a:p>
            <a:pPr indent="-381000" lvl="0" marL="457200" rtl="0" algn="l">
              <a:lnSpc>
                <a:spcPct val="100000"/>
              </a:lnSpc>
              <a:spcBef>
                <a:spcPts val="0"/>
              </a:spcBef>
              <a:spcAft>
                <a:spcPts val="0"/>
              </a:spcAft>
              <a:buSzPts val="2400"/>
              <a:buChar char="●"/>
            </a:pPr>
            <a:r>
              <a:rPr lang="en" sz="2400">
                <a:solidFill>
                  <a:schemeClr val="dk1"/>
                </a:solidFill>
              </a:rPr>
              <a:t>State funding announced ($4 million)</a:t>
            </a:r>
            <a:endParaRPr sz="2400">
              <a:solidFill>
                <a:schemeClr val="dk1"/>
              </a:solidFill>
            </a:endParaRPr>
          </a:p>
          <a:p>
            <a:pPr indent="-381000" lvl="0" marL="457200" rtl="0" algn="l">
              <a:lnSpc>
                <a:spcPct val="100000"/>
              </a:lnSpc>
              <a:spcBef>
                <a:spcPts val="0"/>
              </a:spcBef>
              <a:spcAft>
                <a:spcPts val="0"/>
              </a:spcAft>
              <a:buSzPts val="2400"/>
              <a:buChar char="●"/>
            </a:pPr>
            <a:r>
              <a:rPr lang="en" sz="2400">
                <a:solidFill>
                  <a:schemeClr val="dk1"/>
                </a:solidFill>
              </a:rPr>
              <a:t>Able to move quickly on a model to distribute funds to campuses for OER development</a:t>
            </a:r>
            <a:endParaRPr sz="2400"/>
          </a:p>
        </p:txBody>
      </p:sp>
      <p:pic>
        <p:nvPicPr>
          <p:cNvPr id="304" name="Google Shape;304;p50"/>
          <p:cNvPicPr preferRelativeResize="0"/>
          <p:nvPr/>
        </p:nvPicPr>
        <p:blipFill>
          <a:blip r:embed="rId3">
            <a:alphaModFix/>
          </a:blip>
          <a:stretch>
            <a:fillRect/>
          </a:stretch>
        </p:blipFill>
        <p:spPr>
          <a:xfrm>
            <a:off x="7194000" y="4329600"/>
            <a:ext cx="1638300" cy="7239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Google Shape;309;p51"/>
          <p:cNvSpPr/>
          <p:nvPr/>
        </p:nvSpPr>
        <p:spPr>
          <a:xfrm>
            <a:off x="1191" y="1191"/>
            <a:ext cx="1200" cy="12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10" name="Google Shape;310;p51"/>
          <p:cNvPicPr preferRelativeResize="0"/>
          <p:nvPr/>
        </p:nvPicPr>
        <p:blipFill rotWithShape="1">
          <a:blip r:embed="rId3">
            <a:alphaModFix/>
          </a:blip>
          <a:srcRect b="0" l="0" r="0" t="0"/>
          <a:stretch/>
        </p:blipFill>
        <p:spPr>
          <a:xfrm>
            <a:off x="537210" y="2861016"/>
            <a:ext cx="2602614" cy="1956024"/>
          </a:xfrm>
          <a:prstGeom prst="rect">
            <a:avLst/>
          </a:prstGeom>
          <a:noFill/>
          <a:ln>
            <a:noFill/>
          </a:ln>
        </p:spPr>
      </p:pic>
      <p:sp>
        <p:nvSpPr>
          <p:cNvPr id="311" name="Google Shape;311;p51"/>
          <p:cNvSpPr txBox="1"/>
          <p:nvPr/>
        </p:nvSpPr>
        <p:spPr>
          <a:xfrm>
            <a:off x="537190" y="311390"/>
            <a:ext cx="7969800" cy="4158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Clr>
                <a:schemeClr val="dk1"/>
              </a:buClr>
              <a:buSzPts val="1100"/>
              <a:buFont typeface="Arial"/>
              <a:buNone/>
            </a:pPr>
            <a:r>
              <a:rPr lang="en" sz="3600">
                <a:solidFill>
                  <a:srgbClr val="00529B"/>
                </a:solidFill>
              </a:rPr>
              <a:t>OER Progress at SUNY</a:t>
            </a:r>
            <a:endParaRPr b="1" i="0" sz="3000" u="none" cap="none" strike="noStrike">
              <a:solidFill>
                <a:srgbClr val="00529B"/>
              </a:solidFill>
              <a:latin typeface="Open Sans"/>
              <a:ea typeface="Open Sans"/>
              <a:cs typeface="Open Sans"/>
              <a:sym typeface="Open Sans"/>
            </a:endParaRPr>
          </a:p>
        </p:txBody>
      </p:sp>
      <p:pic>
        <p:nvPicPr>
          <p:cNvPr id="312" name="Google Shape;312;p51"/>
          <p:cNvPicPr preferRelativeResize="0"/>
          <p:nvPr/>
        </p:nvPicPr>
        <p:blipFill rotWithShape="1">
          <a:blip r:embed="rId4">
            <a:alphaModFix/>
          </a:blip>
          <a:srcRect b="0" l="0" r="0" t="0"/>
          <a:stretch/>
        </p:blipFill>
        <p:spPr>
          <a:xfrm>
            <a:off x="6289928" y="2861017"/>
            <a:ext cx="2602616" cy="1956024"/>
          </a:xfrm>
          <a:prstGeom prst="rect">
            <a:avLst/>
          </a:prstGeom>
          <a:noFill/>
          <a:ln>
            <a:noFill/>
          </a:ln>
        </p:spPr>
      </p:pic>
      <p:pic>
        <p:nvPicPr>
          <p:cNvPr id="313" name="Google Shape;313;p51"/>
          <p:cNvPicPr preferRelativeResize="0"/>
          <p:nvPr/>
        </p:nvPicPr>
        <p:blipFill rotWithShape="1">
          <a:blip r:embed="rId5">
            <a:alphaModFix/>
          </a:blip>
          <a:srcRect b="0" l="0" r="0" t="0"/>
          <a:stretch/>
        </p:blipFill>
        <p:spPr>
          <a:xfrm>
            <a:off x="6289928" y="816101"/>
            <a:ext cx="2602616" cy="1956024"/>
          </a:xfrm>
          <a:prstGeom prst="rect">
            <a:avLst/>
          </a:prstGeom>
          <a:noFill/>
          <a:ln>
            <a:noFill/>
          </a:ln>
        </p:spPr>
      </p:pic>
      <p:pic>
        <p:nvPicPr>
          <p:cNvPr id="314" name="Google Shape;314;p51"/>
          <p:cNvPicPr preferRelativeResize="0"/>
          <p:nvPr/>
        </p:nvPicPr>
        <p:blipFill rotWithShape="1">
          <a:blip r:embed="rId6">
            <a:alphaModFix/>
          </a:blip>
          <a:srcRect b="0" l="0" r="0" t="0"/>
          <a:stretch/>
        </p:blipFill>
        <p:spPr>
          <a:xfrm>
            <a:off x="3455174" y="816579"/>
            <a:ext cx="2602611" cy="1956024"/>
          </a:xfrm>
          <a:prstGeom prst="rect">
            <a:avLst/>
          </a:prstGeom>
          <a:noFill/>
          <a:ln>
            <a:noFill/>
          </a:ln>
        </p:spPr>
      </p:pic>
      <p:pic>
        <p:nvPicPr>
          <p:cNvPr id="315" name="Google Shape;315;p51"/>
          <p:cNvPicPr preferRelativeResize="0"/>
          <p:nvPr/>
        </p:nvPicPr>
        <p:blipFill rotWithShape="1">
          <a:blip r:embed="rId7">
            <a:alphaModFix/>
          </a:blip>
          <a:srcRect b="0" l="0" r="0" t="0"/>
          <a:stretch/>
        </p:blipFill>
        <p:spPr>
          <a:xfrm>
            <a:off x="3442271" y="2861017"/>
            <a:ext cx="2602616" cy="1956023"/>
          </a:xfrm>
          <a:prstGeom prst="rect">
            <a:avLst/>
          </a:prstGeom>
          <a:noFill/>
          <a:ln>
            <a:noFill/>
          </a:ln>
        </p:spPr>
      </p:pic>
      <p:pic>
        <p:nvPicPr>
          <p:cNvPr id="316" name="Google Shape;316;p51"/>
          <p:cNvPicPr preferRelativeResize="0"/>
          <p:nvPr/>
        </p:nvPicPr>
        <p:blipFill rotWithShape="1">
          <a:blip r:embed="rId8">
            <a:alphaModFix/>
          </a:blip>
          <a:srcRect b="0" l="0" r="0" t="0"/>
          <a:stretch/>
        </p:blipFill>
        <p:spPr>
          <a:xfrm>
            <a:off x="537211" y="816097"/>
            <a:ext cx="2602616" cy="1956023"/>
          </a:xfrm>
          <a:prstGeom prst="rect">
            <a:avLst/>
          </a:prstGeom>
          <a:noFill/>
          <a:ln>
            <a:noFill/>
          </a:ln>
        </p:spPr>
      </p:pic>
      <p:sp>
        <p:nvSpPr>
          <p:cNvPr id="317" name="Google Shape;317;p51"/>
          <p:cNvSpPr/>
          <p:nvPr/>
        </p:nvSpPr>
        <p:spPr>
          <a:xfrm>
            <a:off x="3442271" y="2072290"/>
            <a:ext cx="2604662" cy="724511"/>
          </a:xfrm>
          <a:custGeom>
            <a:rect b="b" l="l" r="r" t="t"/>
            <a:pathLst>
              <a:path extrusionOk="0" h="1192611" w="3816355">
                <a:moveTo>
                  <a:pt x="0" y="0"/>
                </a:moveTo>
                <a:lnTo>
                  <a:pt x="3816355" y="0"/>
                </a:lnTo>
                <a:lnTo>
                  <a:pt x="3816355" y="1192611"/>
                </a:lnTo>
                <a:lnTo>
                  <a:pt x="0" y="1192611"/>
                </a:lnTo>
                <a:lnTo>
                  <a:pt x="0" y="0"/>
                </a:lnTo>
                <a:close/>
              </a:path>
            </a:pathLst>
          </a:custGeom>
          <a:solidFill>
            <a:srgbClr val="22749A">
              <a:alpha val="80000"/>
            </a:srgbClr>
          </a:solid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rgbClr val="000000"/>
              </a:buClr>
              <a:buSzPts val="1500"/>
              <a:buFont typeface="Arial"/>
              <a:buNone/>
            </a:pPr>
            <a:r>
              <a:rPr b="1" i="0" lang="en" sz="1500" u="none" cap="none" strike="noStrike">
                <a:solidFill>
                  <a:srgbClr val="FFFFFF"/>
                </a:solidFill>
                <a:latin typeface="Open Sans"/>
                <a:ea typeface="Open Sans"/>
                <a:cs typeface="Open Sans"/>
                <a:sym typeface="Open Sans"/>
              </a:rPr>
              <a:t>155,000+ </a:t>
            </a:r>
            <a:r>
              <a:rPr b="0" i="0" lang="en" sz="1500" u="none" cap="none" strike="noStrike">
                <a:solidFill>
                  <a:srgbClr val="FFFFFF"/>
                </a:solidFill>
                <a:latin typeface="Open Sans"/>
                <a:ea typeface="Open Sans"/>
                <a:cs typeface="Open Sans"/>
                <a:sym typeface="Open Sans"/>
              </a:rPr>
              <a:t>students taking </a:t>
            </a:r>
            <a:endParaRPr b="0" i="0" sz="1500" u="none" cap="none" strike="noStrike">
              <a:solidFill>
                <a:srgbClr val="FFFFFF"/>
              </a:solidFill>
              <a:latin typeface="Open Sans"/>
              <a:ea typeface="Open Sans"/>
              <a:cs typeface="Open Sans"/>
              <a:sym typeface="Open Sans"/>
            </a:endParaRPr>
          </a:p>
          <a:p>
            <a:pPr indent="0" lvl="0" marL="0" marR="0" rtl="0" algn="ctr">
              <a:lnSpc>
                <a:spcPct val="90000"/>
              </a:lnSpc>
              <a:spcBef>
                <a:spcPts val="0"/>
              </a:spcBef>
              <a:spcAft>
                <a:spcPts val="0"/>
              </a:spcAft>
              <a:buClr>
                <a:srgbClr val="000000"/>
              </a:buClr>
              <a:buSzPts val="1500"/>
              <a:buFont typeface="Arial"/>
              <a:buNone/>
            </a:pPr>
            <a:r>
              <a:rPr b="0" i="0" lang="en" sz="1500" u="none" cap="none" strike="noStrike">
                <a:solidFill>
                  <a:srgbClr val="FFFFFF"/>
                </a:solidFill>
                <a:latin typeface="Open Sans"/>
                <a:ea typeface="Open Sans"/>
                <a:cs typeface="Open Sans"/>
                <a:sym typeface="Open Sans"/>
              </a:rPr>
              <a:t>an OER course</a:t>
            </a:r>
            <a:endParaRPr b="0" i="0" sz="1100" u="none" cap="none" strike="noStrike">
              <a:solidFill>
                <a:schemeClr val="dk1"/>
              </a:solidFill>
              <a:latin typeface="Open Sans"/>
              <a:ea typeface="Open Sans"/>
              <a:cs typeface="Open Sans"/>
              <a:sym typeface="Open Sans"/>
            </a:endParaRPr>
          </a:p>
        </p:txBody>
      </p:sp>
      <p:sp>
        <p:nvSpPr>
          <p:cNvPr id="318" name="Google Shape;318;p51"/>
          <p:cNvSpPr/>
          <p:nvPr/>
        </p:nvSpPr>
        <p:spPr>
          <a:xfrm>
            <a:off x="537210" y="4091941"/>
            <a:ext cx="2604662" cy="724511"/>
          </a:xfrm>
          <a:custGeom>
            <a:rect b="b" l="l" r="r" t="t"/>
            <a:pathLst>
              <a:path extrusionOk="0" h="1192611" w="3816355">
                <a:moveTo>
                  <a:pt x="0" y="0"/>
                </a:moveTo>
                <a:lnTo>
                  <a:pt x="3816355" y="0"/>
                </a:lnTo>
                <a:lnTo>
                  <a:pt x="3816355" y="1192611"/>
                </a:lnTo>
                <a:lnTo>
                  <a:pt x="0" y="1192611"/>
                </a:lnTo>
                <a:lnTo>
                  <a:pt x="0" y="0"/>
                </a:lnTo>
                <a:close/>
              </a:path>
            </a:pathLst>
          </a:custGeom>
          <a:solidFill>
            <a:srgbClr val="22749A">
              <a:alpha val="80000"/>
            </a:srgbClr>
          </a:solid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rgbClr val="000000"/>
              </a:buClr>
              <a:buSzPts val="1500"/>
              <a:buFont typeface="Arial"/>
              <a:buNone/>
            </a:pPr>
            <a:r>
              <a:rPr b="1" i="0" lang="en" sz="1500" u="none" cap="none" strike="noStrike">
                <a:solidFill>
                  <a:srgbClr val="FFFFFF"/>
                </a:solidFill>
                <a:latin typeface="Open Sans"/>
                <a:ea typeface="Open Sans"/>
                <a:cs typeface="Open Sans"/>
                <a:sym typeface="Open Sans"/>
              </a:rPr>
              <a:t>4,600+ </a:t>
            </a:r>
            <a:r>
              <a:rPr b="0" i="0" lang="en" sz="1500" u="none" cap="none" strike="noStrike">
                <a:solidFill>
                  <a:srgbClr val="FFFFFF"/>
                </a:solidFill>
                <a:latin typeface="Open Sans"/>
                <a:ea typeface="Open Sans"/>
                <a:cs typeface="Open Sans"/>
                <a:sym typeface="Open Sans"/>
              </a:rPr>
              <a:t>different course sections in OER</a:t>
            </a:r>
            <a:r>
              <a:rPr b="0" i="0" lang="en" sz="1500" u="none" cap="none" strike="noStrike">
                <a:solidFill>
                  <a:srgbClr val="FFFFFF"/>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p:txBody>
      </p:sp>
      <p:sp>
        <p:nvSpPr>
          <p:cNvPr id="319" name="Google Shape;319;p51"/>
          <p:cNvSpPr/>
          <p:nvPr/>
        </p:nvSpPr>
        <p:spPr>
          <a:xfrm>
            <a:off x="537200" y="2047323"/>
            <a:ext cx="2604662" cy="724511"/>
          </a:xfrm>
          <a:custGeom>
            <a:rect b="b" l="l" r="r" t="t"/>
            <a:pathLst>
              <a:path extrusionOk="0" h="1192611" w="3816355">
                <a:moveTo>
                  <a:pt x="0" y="0"/>
                </a:moveTo>
                <a:lnTo>
                  <a:pt x="3816355" y="0"/>
                </a:lnTo>
                <a:lnTo>
                  <a:pt x="3816355" y="1192611"/>
                </a:lnTo>
                <a:lnTo>
                  <a:pt x="0" y="1192611"/>
                </a:lnTo>
                <a:lnTo>
                  <a:pt x="0" y="0"/>
                </a:lnTo>
                <a:close/>
              </a:path>
            </a:pathLst>
          </a:custGeom>
          <a:solidFill>
            <a:srgbClr val="22749A">
              <a:alpha val="80000"/>
            </a:srgbClr>
          </a:solid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rgbClr val="000000"/>
              </a:buClr>
              <a:buSzPts val="1500"/>
              <a:buFont typeface="Arial"/>
              <a:buNone/>
            </a:pPr>
            <a:r>
              <a:rPr b="1" i="0" lang="en" sz="1500" u="none" cap="none" strike="noStrike">
                <a:solidFill>
                  <a:srgbClr val="FFFFFF"/>
                </a:solidFill>
                <a:latin typeface="Open Sans"/>
                <a:ea typeface="Open Sans"/>
                <a:cs typeface="Open Sans"/>
                <a:sym typeface="Open Sans"/>
              </a:rPr>
              <a:t>59</a:t>
            </a:r>
            <a:r>
              <a:rPr b="0" i="0" lang="en" sz="1500" u="none" cap="none" strike="noStrike">
                <a:solidFill>
                  <a:srgbClr val="FFFFFF"/>
                </a:solidFill>
                <a:latin typeface="Open Sans"/>
                <a:ea typeface="Open Sans"/>
                <a:cs typeface="Open Sans"/>
                <a:sym typeface="Open Sans"/>
              </a:rPr>
              <a:t> campuses participating in OER</a:t>
            </a:r>
            <a:endParaRPr b="0" i="0" sz="1100" u="none" cap="none" strike="noStrike">
              <a:solidFill>
                <a:schemeClr val="dk1"/>
              </a:solidFill>
              <a:latin typeface="Open Sans"/>
              <a:ea typeface="Open Sans"/>
              <a:cs typeface="Open Sans"/>
              <a:sym typeface="Open Sans"/>
            </a:endParaRPr>
          </a:p>
        </p:txBody>
      </p:sp>
      <p:sp>
        <p:nvSpPr>
          <p:cNvPr id="320" name="Google Shape;320;p51"/>
          <p:cNvSpPr/>
          <p:nvPr/>
        </p:nvSpPr>
        <p:spPr>
          <a:xfrm>
            <a:off x="3442271" y="4091941"/>
            <a:ext cx="2604662" cy="724511"/>
          </a:xfrm>
          <a:custGeom>
            <a:rect b="b" l="l" r="r" t="t"/>
            <a:pathLst>
              <a:path extrusionOk="0" h="1192611" w="3816355">
                <a:moveTo>
                  <a:pt x="0" y="0"/>
                </a:moveTo>
                <a:lnTo>
                  <a:pt x="3816355" y="0"/>
                </a:lnTo>
                <a:lnTo>
                  <a:pt x="3816355" y="1192611"/>
                </a:lnTo>
                <a:lnTo>
                  <a:pt x="0" y="1192611"/>
                </a:lnTo>
                <a:lnTo>
                  <a:pt x="0" y="0"/>
                </a:lnTo>
                <a:close/>
              </a:path>
            </a:pathLst>
          </a:custGeom>
          <a:solidFill>
            <a:srgbClr val="22749A">
              <a:alpha val="80000"/>
            </a:srgbClr>
          </a:solid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rgbClr val="000000"/>
              </a:buClr>
              <a:buSzPts val="1500"/>
              <a:buFont typeface="Arial"/>
              <a:buNone/>
            </a:pPr>
            <a:r>
              <a:rPr b="1" i="0" lang="en" sz="1500" u="none" cap="none" strike="noStrike">
                <a:solidFill>
                  <a:srgbClr val="FFFFFF"/>
                </a:solidFill>
                <a:latin typeface="Open Sans"/>
                <a:ea typeface="Open Sans"/>
                <a:cs typeface="Open Sans"/>
                <a:sym typeface="Open Sans"/>
              </a:rPr>
              <a:t>1000+</a:t>
            </a:r>
            <a:r>
              <a:rPr b="0" i="0" lang="en" sz="1500" u="none" cap="none" strike="noStrike">
                <a:solidFill>
                  <a:srgbClr val="FFFFFF"/>
                </a:solidFill>
                <a:latin typeface="Open Sans"/>
                <a:ea typeface="Open Sans"/>
                <a:cs typeface="Open Sans"/>
                <a:sym typeface="Open Sans"/>
              </a:rPr>
              <a:t> faculty using OER</a:t>
            </a:r>
            <a:endParaRPr b="0" i="0" sz="1100" u="none" cap="none" strike="noStrike">
              <a:solidFill>
                <a:schemeClr val="dk1"/>
              </a:solidFill>
              <a:latin typeface="Open Sans"/>
              <a:ea typeface="Open Sans"/>
              <a:cs typeface="Open Sans"/>
              <a:sym typeface="Open Sans"/>
            </a:endParaRPr>
          </a:p>
        </p:txBody>
      </p:sp>
      <p:sp>
        <p:nvSpPr>
          <p:cNvPr id="321" name="Google Shape;321;p51"/>
          <p:cNvSpPr/>
          <p:nvPr/>
        </p:nvSpPr>
        <p:spPr>
          <a:xfrm>
            <a:off x="6289928" y="2047025"/>
            <a:ext cx="2604662" cy="724511"/>
          </a:xfrm>
          <a:custGeom>
            <a:rect b="b" l="l" r="r" t="t"/>
            <a:pathLst>
              <a:path extrusionOk="0" h="1192611" w="3816355">
                <a:moveTo>
                  <a:pt x="0" y="0"/>
                </a:moveTo>
                <a:lnTo>
                  <a:pt x="3816355" y="0"/>
                </a:lnTo>
                <a:lnTo>
                  <a:pt x="3816355" y="1192611"/>
                </a:lnTo>
                <a:lnTo>
                  <a:pt x="0" y="1192611"/>
                </a:lnTo>
                <a:lnTo>
                  <a:pt x="0" y="0"/>
                </a:lnTo>
                <a:close/>
              </a:path>
            </a:pathLst>
          </a:custGeom>
          <a:solidFill>
            <a:srgbClr val="22749A">
              <a:alpha val="80000"/>
            </a:srgbClr>
          </a:solid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rgbClr val="000000"/>
              </a:buClr>
              <a:buSzPts val="1500"/>
              <a:buFont typeface="Arial"/>
              <a:buNone/>
            </a:pPr>
            <a:r>
              <a:rPr b="1" i="0" lang="en" sz="1500" u="none" cap="none" strike="noStrike">
                <a:solidFill>
                  <a:srgbClr val="FFFFFF"/>
                </a:solidFill>
                <a:latin typeface="Open Sans"/>
                <a:ea typeface="Open Sans"/>
                <a:cs typeface="Open Sans"/>
                <a:sym typeface="Open Sans"/>
              </a:rPr>
              <a:t>$16</a:t>
            </a:r>
            <a:r>
              <a:rPr b="0" i="0" lang="en" sz="1500" u="none" cap="none" strike="noStrike">
                <a:solidFill>
                  <a:srgbClr val="FFFFFF"/>
                </a:solidFill>
                <a:latin typeface="Open Sans"/>
                <a:ea typeface="Open Sans"/>
                <a:cs typeface="Open Sans"/>
                <a:sym typeface="Open Sans"/>
              </a:rPr>
              <a:t> million avoid in textbook costs</a:t>
            </a:r>
            <a:endParaRPr b="0" i="0" sz="1100" u="none" cap="none" strike="noStrike">
              <a:solidFill>
                <a:schemeClr val="dk1"/>
              </a:solidFill>
              <a:latin typeface="Open Sans"/>
              <a:ea typeface="Open Sans"/>
              <a:cs typeface="Open Sans"/>
              <a:sym typeface="Open Sans"/>
            </a:endParaRPr>
          </a:p>
        </p:txBody>
      </p:sp>
      <p:sp>
        <p:nvSpPr>
          <p:cNvPr id="322" name="Google Shape;322;p51"/>
          <p:cNvSpPr/>
          <p:nvPr/>
        </p:nvSpPr>
        <p:spPr>
          <a:xfrm>
            <a:off x="6289928" y="4091941"/>
            <a:ext cx="2604662" cy="724511"/>
          </a:xfrm>
          <a:custGeom>
            <a:rect b="b" l="l" r="r" t="t"/>
            <a:pathLst>
              <a:path extrusionOk="0" h="1192611" w="3816355">
                <a:moveTo>
                  <a:pt x="0" y="0"/>
                </a:moveTo>
                <a:lnTo>
                  <a:pt x="3816355" y="0"/>
                </a:lnTo>
                <a:lnTo>
                  <a:pt x="3816355" y="1192611"/>
                </a:lnTo>
                <a:lnTo>
                  <a:pt x="0" y="1192611"/>
                </a:lnTo>
                <a:lnTo>
                  <a:pt x="0" y="0"/>
                </a:lnTo>
                <a:close/>
              </a:path>
            </a:pathLst>
          </a:custGeom>
          <a:solidFill>
            <a:srgbClr val="22749A">
              <a:alpha val="80000"/>
            </a:srgbClr>
          </a:solid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rgbClr val="000000"/>
              </a:buClr>
              <a:buSzPts val="1500"/>
              <a:buFont typeface="Arial"/>
              <a:buNone/>
            </a:pPr>
            <a:r>
              <a:rPr b="1" i="0" lang="en" sz="1500" u="none" cap="none" strike="noStrike">
                <a:solidFill>
                  <a:srgbClr val="FFFFFF"/>
                </a:solidFill>
                <a:latin typeface="Open Sans"/>
                <a:ea typeface="Open Sans"/>
                <a:cs typeface="Open Sans"/>
                <a:sym typeface="Open Sans"/>
              </a:rPr>
              <a:t>Educational impact</a:t>
            </a:r>
            <a:r>
              <a:rPr b="0" i="0" lang="en" sz="1500" u="none" cap="none" strike="noStrike">
                <a:solidFill>
                  <a:srgbClr val="FFFFFF"/>
                </a:solidFill>
                <a:latin typeface="Open Sans"/>
                <a:ea typeface="Open Sans"/>
                <a:cs typeface="Open Sans"/>
                <a:sym typeface="Open Sans"/>
              </a:rPr>
              <a:t> still being measured, but early signs are good! </a:t>
            </a:r>
            <a:endParaRPr b="0" i="0" sz="1100" u="none" cap="none" strike="noStrike">
              <a:solidFill>
                <a:schemeClr val="dk1"/>
              </a:solidFill>
              <a:latin typeface="Open Sans"/>
              <a:ea typeface="Open Sans"/>
              <a:cs typeface="Open Sans"/>
              <a:sym typeface="Open Sans"/>
            </a:endParaRPr>
          </a:p>
        </p:txBody>
      </p:sp>
      <p:sp>
        <p:nvSpPr>
          <p:cNvPr id="323" name="Google Shape;323;p51"/>
          <p:cNvSpPr txBox="1"/>
          <p:nvPr/>
        </p:nvSpPr>
        <p:spPr>
          <a:xfrm>
            <a:off x="982980" y="4880668"/>
            <a:ext cx="6851100" cy="921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808080"/>
                </a:solidFill>
                <a:latin typeface="Arial"/>
                <a:ea typeface="Arial"/>
                <a:cs typeface="Arial"/>
                <a:sym typeface="Arial"/>
              </a:rPr>
              <a:t>SOURCE: © Nikolaev, © Photoworld, © Meanev, © Idrutu, © Palto | Dreamstime Stock Photos &amp; Stock Free Images </a:t>
            </a:r>
            <a:endParaRPr b="0" i="0" sz="1100" u="none" cap="none" strike="noStrik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 name="Shape 327"/>
        <p:cNvGrpSpPr/>
        <p:nvPr/>
      </p:nvGrpSpPr>
      <p:grpSpPr>
        <a:xfrm>
          <a:off x="0" y="0"/>
          <a:ext cx="0" cy="0"/>
          <a:chOff x="0" y="0"/>
          <a:chExt cx="0" cy="0"/>
        </a:xfrm>
      </p:grpSpPr>
      <p:sp>
        <p:nvSpPr>
          <p:cNvPr id="328" name="Google Shape;328;p52"/>
          <p:cNvSpPr txBox="1"/>
          <p:nvPr>
            <p:ph idx="4294967295" type="title"/>
          </p:nvPr>
        </p:nvSpPr>
        <p:spPr>
          <a:xfrm>
            <a:off x="294775" y="273025"/>
            <a:ext cx="8500800" cy="12396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00529B"/>
              </a:buClr>
              <a:buSzPts val="3300"/>
              <a:buFont typeface="Calibri"/>
              <a:buNone/>
            </a:pPr>
            <a:r>
              <a:rPr lang="en" sz="4400">
                <a:solidFill>
                  <a:srgbClr val="00529B"/>
                </a:solidFill>
                <a:latin typeface="Arial"/>
                <a:ea typeface="Arial"/>
                <a:cs typeface="Arial"/>
                <a:sym typeface="Arial"/>
              </a:rPr>
              <a:t>Achieving the Dream OER Degree Campuses</a:t>
            </a:r>
            <a:endParaRPr sz="4400">
              <a:solidFill>
                <a:srgbClr val="00529B"/>
              </a:solidFill>
              <a:latin typeface="Arial"/>
              <a:ea typeface="Arial"/>
              <a:cs typeface="Arial"/>
              <a:sym typeface="Arial"/>
            </a:endParaRPr>
          </a:p>
        </p:txBody>
      </p:sp>
      <p:graphicFrame>
        <p:nvGraphicFramePr>
          <p:cNvPr id="329" name="Google Shape;329;p52"/>
          <p:cNvGraphicFramePr/>
          <p:nvPr/>
        </p:nvGraphicFramePr>
        <p:xfrm>
          <a:off x="294798" y="1577423"/>
          <a:ext cx="3000000" cy="3000000"/>
        </p:xfrm>
        <a:graphic>
          <a:graphicData uri="http://schemas.openxmlformats.org/drawingml/2006/table">
            <a:tbl>
              <a:tblPr bandRow="1" firstRow="1">
                <a:noFill/>
                <a:tableStyleId>{5D8EA102-A5BD-4553-B2E6-195413381663}</a:tableStyleId>
              </a:tblPr>
              <a:tblGrid>
                <a:gridCol w="1710875"/>
                <a:gridCol w="1710875"/>
                <a:gridCol w="1559275"/>
                <a:gridCol w="1913025"/>
                <a:gridCol w="1660350"/>
              </a:tblGrid>
              <a:tr h="957625">
                <a:tc>
                  <a:txBody>
                    <a:bodyPr>
                      <a:noAutofit/>
                    </a:bodyPr>
                    <a:lstStyle/>
                    <a:p>
                      <a:pPr indent="0" lvl="0" marL="0" marR="0" rtl="0" algn="l">
                        <a:spcBef>
                          <a:spcPts val="0"/>
                        </a:spcBef>
                        <a:spcAft>
                          <a:spcPts val="0"/>
                        </a:spcAft>
                        <a:buNone/>
                      </a:pPr>
                      <a:r>
                        <a:rPr lang="en" sz="1800"/>
                        <a:t>Clinton Community College</a:t>
                      </a:r>
                      <a:endParaRPr sz="1800"/>
                    </a:p>
                  </a:txBody>
                  <a:tcPr marT="34300" marB="34300" marR="68600" marL="68600"/>
                </a:tc>
                <a:tc>
                  <a:txBody>
                    <a:bodyPr>
                      <a:noAutofit/>
                    </a:bodyPr>
                    <a:lstStyle/>
                    <a:p>
                      <a:pPr indent="0" lvl="0" marL="0" marR="0" rtl="0" algn="l">
                        <a:spcBef>
                          <a:spcPts val="0"/>
                        </a:spcBef>
                        <a:spcAft>
                          <a:spcPts val="0"/>
                        </a:spcAft>
                        <a:buNone/>
                      </a:pPr>
                      <a:r>
                        <a:rPr lang="en" sz="1800"/>
                        <a:t>Herkimer Community College</a:t>
                      </a:r>
                      <a:endParaRPr sz="1800"/>
                    </a:p>
                  </a:txBody>
                  <a:tcPr marT="34300" marB="34300" marR="68600" marL="68600"/>
                </a:tc>
                <a:tc>
                  <a:txBody>
                    <a:bodyPr>
                      <a:noAutofit/>
                    </a:bodyPr>
                    <a:lstStyle/>
                    <a:p>
                      <a:pPr indent="0" lvl="0" marL="0" marR="0" rtl="0" algn="l">
                        <a:spcBef>
                          <a:spcPts val="0"/>
                        </a:spcBef>
                        <a:spcAft>
                          <a:spcPts val="0"/>
                        </a:spcAft>
                        <a:buNone/>
                      </a:pPr>
                      <a:r>
                        <a:rPr lang="en" sz="1800"/>
                        <a:t>Mohawk Valley Community College</a:t>
                      </a:r>
                      <a:endParaRPr sz="1800"/>
                    </a:p>
                  </a:txBody>
                  <a:tcPr marT="34300" marB="34300" marR="68600" marL="68600"/>
                </a:tc>
                <a:tc>
                  <a:txBody>
                    <a:bodyPr>
                      <a:noAutofit/>
                    </a:bodyPr>
                    <a:lstStyle/>
                    <a:p>
                      <a:pPr indent="0" lvl="0" marL="0" marR="0" rtl="0" algn="l">
                        <a:spcBef>
                          <a:spcPts val="0"/>
                        </a:spcBef>
                        <a:spcAft>
                          <a:spcPts val="0"/>
                        </a:spcAft>
                        <a:buNone/>
                      </a:pPr>
                      <a:r>
                        <a:rPr lang="en" sz="1800"/>
                        <a:t>Monroe Community College</a:t>
                      </a:r>
                      <a:endParaRPr sz="1800"/>
                    </a:p>
                  </a:txBody>
                  <a:tcPr marT="34300" marB="34300" marR="68600" marL="68600"/>
                </a:tc>
                <a:tc>
                  <a:txBody>
                    <a:bodyPr>
                      <a:noAutofit/>
                    </a:bodyPr>
                    <a:lstStyle/>
                    <a:p>
                      <a:pPr indent="0" lvl="0" marL="0" marR="0" rtl="0" algn="l">
                        <a:spcBef>
                          <a:spcPts val="0"/>
                        </a:spcBef>
                        <a:spcAft>
                          <a:spcPts val="0"/>
                        </a:spcAft>
                        <a:buNone/>
                      </a:pPr>
                      <a:r>
                        <a:rPr lang="en" sz="1800"/>
                        <a:t>Tompkins Cortland Community College</a:t>
                      </a:r>
                      <a:endParaRPr sz="1800"/>
                    </a:p>
                  </a:txBody>
                  <a:tcPr marT="34300" marB="34300" marR="68600" marL="68600"/>
                </a:tc>
              </a:tr>
              <a:tr h="957625">
                <a:tc>
                  <a:txBody>
                    <a:bodyPr>
                      <a:noAutofit/>
                    </a:bodyPr>
                    <a:lstStyle/>
                    <a:p>
                      <a:pPr indent="0" lvl="0" marL="0" marR="0" rtl="0" algn="l">
                        <a:spcBef>
                          <a:spcPts val="0"/>
                        </a:spcBef>
                        <a:spcAft>
                          <a:spcPts val="0"/>
                        </a:spcAft>
                        <a:buNone/>
                      </a:pPr>
                      <a:r>
                        <a:rPr lang="en" sz="1800"/>
                        <a:t>A.S. Health Services Management</a:t>
                      </a:r>
                      <a:endParaRPr sz="1800"/>
                    </a:p>
                  </a:txBody>
                  <a:tcPr marT="34300" marB="34300" marR="68600" marL="68600"/>
                </a:tc>
                <a:tc>
                  <a:txBody>
                    <a:bodyPr>
                      <a:noAutofit/>
                    </a:bodyPr>
                    <a:lstStyle/>
                    <a:p>
                      <a:pPr indent="0" lvl="0" marL="0" marR="0" rtl="0" algn="l">
                        <a:spcBef>
                          <a:spcPts val="0"/>
                        </a:spcBef>
                        <a:spcAft>
                          <a:spcPts val="0"/>
                        </a:spcAft>
                        <a:buNone/>
                      </a:pPr>
                      <a:r>
                        <a:rPr lang="en" sz="1800"/>
                        <a:t>A.A. Liberal Arts General Studies</a:t>
                      </a:r>
                      <a:endParaRPr sz="1800"/>
                    </a:p>
                  </a:txBody>
                  <a:tcPr marT="34300" marB="34300" marR="68600" marL="68600"/>
                </a:tc>
                <a:tc>
                  <a:txBody>
                    <a:bodyPr>
                      <a:noAutofit/>
                    </a:bodyPr>
                    <a:lstStyle/>
                    <a:p>
                      <a:pPr indent="0" lvl="0" marL="0" marR="0" rtl="0" algn="l">
                        <a:spcBef>
                          <a:spcPts val="0"/>
                        </a:spcBef>
                        <a:spcAft>
                          <a:spcPts val="0"/>
                        </a:spcAft>
                        <a:buNone/>
                      </a:pPr>
                      <a:r>
                        <a:rPr lang="en" sz="1800"/>
                        <a:t>A.S. Criminal Justice</a:t>
                      </a:r>
                      <a:endParaRPr sz="1800"/>
                    </a:p>
                  </a:txBody>
                  <a:tcPr marT="34300" marB="34300" marR="68600" marL="68600"/>
                </a:tc>
                <a:tc>
                  <a:txBody>
                    <a:bodyPr>
                      <a:noAutofit/>
                    </a:bodyPr>
                    <a:lstStyle/>
                    <a:p>
                      <a:pPr indent="0" lvl="0" marL="0" marR="0" rtl="0" algn="l">
                        <a:spcBef>
                          <a:spcPts val="0"/>
                        </a:spcBef>
                        <a:spcAft>
                          <a:spcPts val="0"/>
                        </a:spcAft>
                        <a:buNone/>
                      </a:pPr>
                      <a:r>
                        <a:rPr lang="en" sz="1800"/>
                        <a:t>A.S. Liberal Arts Biology</a:t>
                      </a:r>
                      <a:endParaRPr sz="1800"/>
                    </a:p>
                  </a:txBody>
                  <a:tcPr marT="34300" marB="34300" marR="68600" marL="68600"/>
                </a:tc>
                <a:tc>
                  <a:txBody>
                    <a:bodyPr>
                      <a:noAutofit/>
                    </a:bodyPr>
                    <a:lstStyle/>
                    <a:p>
                      <a:pPr indent="0" lvl="0" marL="0" marR="0" rtl="0" algn="l">
                        <a:spcBef>
                          <a:spcPts val="0"/>
                        </a:spcBef>
                        <a:spcAft>
                          <a:spcPts val="0"/>
                        </a:spcAft>
                        <a:buNone/>
                      </a:pPr>
                      <a:r>
                        <a:rPr lang="en" sz="1800"/>
                        <a:t>A.A.S. Business Administration</a:t>
                      </a:r>
                      <a:endParaRPr sz="1800"/>
                    </a:p>
                  </a:txBody>
                  <a:tcPr marT="34300" marB="34300" marR="68600" marL="68600"/>
                </a:tc>
              </a:tr>
              <a:tr h="554800">
                <a:tc>
                  <a:txBody>
                    <a:bodyPr>
                      <a:noAutofit/>
                    </a:bodyPr>
                    <a:lstStyle/>
                    <a:p>
                      <a:pPr indent="0" lvl="0" marL="0" marR="0" rtl="0" algn="l">
                        <a:spcBef>
                          <a:spcPts val="0"/>
                        </a:spcBef>
                        <a:spcAft>
                          <a:spcPts val="0"/>
                        </a:spcAft>
                        <a:buNone/>
                      </a:pPr>
                      <a:r>
                        <a:t/>
                      </a:r>
                      <a:endParaRPr sz="1800"/>
                    </a:p>
                  </a:txBody>
                  <a:tcPr marT="34300" marB="34300" marR="68600" marL="68600"/>
                </a:tc>
                <a:tc>
                  <a:txBody>
                    <a:bodyPr>
                      <a:noAutofit/>
                    </a:bodyPr>
                    <a:lstStyle/>
                    <a:p>
                      <a:pPr indent="0" lvl="0" marL="0" marR="0" rtl="0" algn="l">
                        <a:spcBef>
                          <a:spcPts val="0"/>
                        </a:spcBef>
                        <a:spcAft>
                          <a:spcPts val="0"/>
                        </a:spcAft>
                        <a:buNone/>
                      </a:pPr>
                      <a:r>
                        <a:rPr lang="en" sz="1800"/>
                        <a:t>A.A. Social Sciences</a:t>
                      </a:r>
                      <a:endParaRPr sz="1800"/>
                    </a:p>
                  </a:txBody>
                  <a:tcPr marT="34300" marB="34300" marR="68600" marL="68600"/>
                </a:tc>
                <a:tc>
                  <a:txBody>
                    <a:bodyPr>
                      <a:noAutofit/>
                    </a:bodyPr>
                    <a:lstStyle/>
                    <a:p>
                      <a:pPr indent="0" lvl="0" marL="0" marR="0" rtl="0" algn="l">
                        <a:spcBef>
                          <a:spcPts val="0"/>
                        </a:spcBef>
                        <a:spcAft>
                          <a:spcPts val="0"/>
                        </a:spcAft>
                        <a:buNone/>
                      </a:pPr>
                      <a:r>
                        <a:t/>
                      </a:r>
                      <a:endParaRPr sz="1800"/>
                    </a:p>
                  </a:txBody>
                  <a:tcPr marT="34300" marB="34300" marR="68600" marL="68600"/>
                </a:tc>
                <a:tc>
                  <a:txBody>
                    <a:bodyPr>
                      <a:noAutofit/>
                    </a:bodyPr>
                    <a:lstStyle/>
                    <a:p>
                      <a:pPr indent="0" lvl="0" marL="0" marR="0" rtl="0" algn="l">
                        <a:spcBef>
                          <a:spcPts val="0"/>
                        </a:spcBef>
                        <a:spcAft>
                          <a:spcPts val="0"/>
                        </a:spcAft>
                        <a:buNone/>
                      </a:pPr>
                      <a:r>
                        <a:t/>
                      </a:r>
                      <a:endParaRPr sz="1800"/>
                    </a:p>
                  </a:txBody>
                  <a:tcPr marT="34300" marB="34300" marR="68600" marL="68600"/>
                </a:tc>
                <a:tc>
                  <a:txBody>
                    <a:bodyPr>
                      <a:noAutofit/>
                    </a:bodyPr>
                    <a:lstStyle/>
                    <a:p>
                      <a:pPr indent="0" lvl="0" marL="0" marR="0" rtl="0" algn="l">
                        <a:spcBef>
                          <a:spcPts val="0"/>
                        </a:spcBef>
                        <a:spcAft>
                          <a:spcPts val="0"/>
                        </a:spcAft>
                        <a:buNone/>
                      </a:pPr>
                      <a:r>
                        <a:rPr lang="en" sz="1800"/>
                        <a:t>A.S. Business Administration</a:t>
                      </a:r>
                      <a:endParaRPr sz="1800"/>
                    </a:p>
                  </a:txBody>
                  <a:tcPr marT="34300" marB="34300" marR="68600" marL="68600"/>
                </a:tc>
              </a:tr>
            </a:tbl>
          </a:graphicData>
        </a:graphic>
      </p:graphicFrame>
      <p:pic>
        <p:nvPicPr>
          <p:cNvPr id="330" name="Google Shape;330;p52"/>
          <p:cNvPicPr preferRelativeResize="0"/>
          <p:nvPr/>
        </p:nvPicPr>
        <p:blipFill>
          <a:blip r:embed="rId3">
            <a:alphaModFix/>
          </a:blip>
          <a:stretch>
            <a:fillRect/>
          </a:stretch>
        </p:blipFill>
        <p:spPr>
          <a:xfrm>
            <a:off x="7194000" y="4329600"/>
            <a:ext cx="1638300" cy="7239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sp>
        <p:nvSpPr>
          <p:cNvPr id="335" name="Google Shape;335;p53"/>
          <p:cNvSpPr txBox="1"/>
          <p:nvPr>
            <p:ph idx="4294967295" type="title"/>
          </p:nvPr>
        </p:nvSpPr>
        <p:spPr>
          <a:xfrm>
            <a:off x="932450" y="65175"/>
            <a:ext cx="7279200" cy="792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00529B"/>
              </a:buClr>
              <a:buSzPts val="3300"/>
              <a:buFont typeface="Calibri"/>
              <a:buNone/>
            </a:pPr>
            <a:r>
              <a:rPr lang="en" sz="4400">
                <a:solidFill>
                  <a:srgbClr val="00529B"/>
                </a:solidFill>
                <a:latin typeface="Arial"/>
                <a:ea typeface="Arial"/>
                <a:cs typeface="Arial"/>
                <a:sym typeface="Arial"/>
              </a:rPr>
              <a:t>OER Degree Awardees</a:t>
            </a:r>
            <a:endParaRPr sz="4400">
              <a:solidFill>
                <a:srgbClr val="00529B"/>
              </a:solidFill>
              <a:latin typeface="Arial"/>
              <a:ea typeface="Arial"/>
              <a:cs typeface="Arial"/>
              <a:sym typeface="Arial"/>
            </a:endParaRPr>
          </a:p>
        </p:txBody>
      </p:sp>
      <p:graphicFrame>
        <p:nvGraphicFramePr>
          <p:cNvPr id="336" name="Google Shape;336;p53"/>
          <p:cNvGraphicFramePr/>
          <p:nvPr/>
        </p:nvGraphicFramePr>
        <p:xfrm>
          <a:off x="337857" y="857040"/>
          <a:ext cx="3000000" cy="3000000"/>
        </p:xfrm>
        <a:graphic>
          <a:graphicData uri="http://schemas.openxmlformats.org/drawingml/2006/table">
            <a:tbl>
              <a:tblPr bandRow="1" firstRow="1">
                <a:noFill/>
                <a:tableStyleId>{E2403EE3-A344-4FC9-85D4-49F39DF2274C}</a:tableStyleId>
              </a:tblPr>
              <a:tblGrid>
                <a:gridCol w="4471825"/>
                <a:gridCol w="4138375"/>
              </a:tblGrid>
              <a:tr h="501625">
                <a:tc>
                  <a:txBody>
                    <a:bodyPr>
                      <a:noAutofit/>
                    </a:bodyPr>
                    <a:lstStyle/>
                    <a:p>
                      <a:pPr indent="0" lvl="0" marL="0" marR="0" rtl="0" algn="l">
                        <a:spcBef>
                          <a:spcPts val="0"/>
                        </a:spcBef>
                        <a:spcAft>
                          <a:spcPts val="0"/>
                        </a:spcAft>
                        <a:buNone/>
                      </a:pPr>
                      <a:r>
                        <a:rPr b="1" lang="en" sz="1800" u="none" cap="none" strike="noStrike"/>
                        <a:t>A.S. in Liberal Arts English and Humanities </a:t>
                      </a:r>
                      <a:endParaRPr b="1" sz="1800"/>
                    </a:p>
                  </a:txBody>
                  <a:tcPr marT="34300" marB="34300" marR="68600" marL="68600"/>
                </a:tc>
                <a:tc>
                  <a:txBody>
                    <a:bodyPr>
                      <a:noAutofit/>
                    </a:bodyPr>
                    <a:lstStyle/>
                    <a:p>
                      <a:pPr indent="0" lvl="0" marL="0" marR="0" rtl="0" algn="l">
                        <a:spcBef>
                          <a:spcPts val="0"/>
                        </a:spcBef>
                        <a:spcAft>
                          <a:spcPts val="0"/>
                        </a:spcAft>
                        <a:buNone/>
                      </a:pPr>
                      <a:r>
                        <a:rPr b="0" lang="en" sz="1800"/>
                        <a:t>Corning Community College</a:t>
                      </a:r>
                      <a:endParaRPr b="0" sz="1800"/>
                    </a:p>
                  </a:txBody>
                  <a:tcPr marT="34300" marB="34300" marR="68600" marL="68600"/>
                </a:tc>
              </a:tr>
              <a:tr h="501625">
                <a:tc>
                  <a:txBody>
                    <a:bodyPr>
                      <a:noAutofit/>
                    </a:bodyPr>
                    <a:lstStyle/>
                    <a:p>
                      <a:pPr indent="0" lvl="0" marL="0" marR="0" rtl="0" algn="l">
                        <a:spcBef>
                          <a:spcPts val="0"/>
                        </a:spcBef>
                        <a:spcAft>
                          <a:spcPts val="0"/>
                        </a:spcAft>
                        <a:buNone/>
                      </a:pPr>
                      <a:r>
                        <a:rPr b="1" lang="en" sz="1800"/>
                        <a:t>A.S. Liberal Arts in Math and Science </a:t>
                      </a:r>
                      <a:endParaRPr b="1" sz="1800"/>
                    </a:p>
                  </a:txBody>
                  <a:tcPr marT="34300" marB="34300" marR="68600" marL="68600"/>
                </a:tc>
                <a:tc>
                  <a:txBody>
                    <a:bodyPr>
                      <a:noAutofit/>
                    </a:bodyPr>
                    <a:lstStyle/>
                    <a:p>
                      <a:pPr indent="0" lvl="0" marL="0" marR="0" rtl="0" algn="l">
                        <a:spcBef>
                          <a:spcPts val="0"/>
                        </a:spcBef>
                        <a:spcAft>
                          <a:spcPts val="0"/>
                        </a:spcAft>
                        <a:buNone/>
                      </a:pPr>
                      <a:r>
                        <a:rPr lang="en" sz="1800"/>
                        <a:t>Herkimer Community College</a:t>
                      </a:r>
                      <a:endParaRPr sz="1800"/>
                    </a:p>
                  </a:txBody>
                  <a:tcPr marT="34300" marB="34300" marR="68600" marL="68600"/>
                </a:tc>
              </a:tr>
              <a:tr h="501625">
                <a:tc>
                  <a:txBody>
                    <a:bodyPr>
                      <a:noAutofit/>
                    </a:bodyPr>
                    <a:lstStyle/>
                    <a:p>
                      <a:pPr indent="0" lvl="0" marL="0" marR="0" rtl="0" algn="l">
                        <a:spcBef>
                          <a:spcPts val="0"/>
                        </a:spcBef>
                        <a:spcAft>
                          <a:spcPts val="0"/>
                        </a:spcAft>
                        <a:buNone/>
                      </a:pPr>
                      <a:r>
                        <a:rPr b="1" lang="en" sz="1800"/>
                        <a:t>A.A.S.  in Early Childhood Education </a:t>
                      </a:r>
                      <a:endParaRPr b="1" sz="1800"/>
                    </a:p>
                  </a:txBody>
                  <a:tcPr marT="34300" marB="34300" marR="68600" marL="68600"/>
                </a:tc>
                <a:tc>
                  <a:txBody>
                    <a:bodyPr>
                      <a:noAutofit/>
                    </a:bodyPr>
                    <a:lstStyle/>
                    <a:p>
                      <a:pPr indent="0" lvl="0" marL="0" marR="0" rtl="0" algn="l">
                        <a:spcBef>
                          <a:spcPts val="0"/>
                        </a:spcBef>
                        <a:spcAft>
                          <a:spcPts val="0"/>
                        </a:spcAft>
                        <a:buNone/>
                      </a:pPr>
                      <a:r>
                        <a:rPr lang="en" sz="1800"/>
                        <a:t>Jamestown Community College</a:t>
                      </a:r>
                      <a:endParaRPr sz="1800"/>
                    </a:p>
                  </a:txBody>
                  <a:tcPr marT="34300" marB="34300" marR="68600" marL="68600"/>
                </a:tc>
              </a:tr>
              <a:tr h="501625">
                <a:tc>
                  <a:txBody>
                    <a:bodyPr>
                      <a:noAutofit/>
                    </a:bodyPr>
                    <a:lstStyle/>
                    <a:p>
                      <a:pPr indent="0" lvl="0" marL="0" marR="0" rtl="0" algn="l">
                        <a:spcBef>
                          <a:spcPts val="0"/>
                        </a:spcBef>
                        <a:spcAft>
                          <a:spcPts val="0"/>
                        </a:spcAft>
                        <a:buNone/>
                      </a:pPr>
                      <a:r>
                        <a:rPr b="1" lang="en" sz="1800"/>
                        <a:t>A.S. in Liberal Arts Math and Science </a:t>
                      </a:r>
                      <a:endParaRPr b="1" sz="1800"/>
                    </a:p>
                  </a:txBody>
                  <a:tcPr marT="34300" marB="34300" marR="68600" marL="68600"/>
                </a:tc>
                <a:tc>
                  <a:txBody>
                    <a:bodyPr>
                      <a:noAutofit/>
                    </a:bodyPr>
                    <a:lstStyle/>
                    <a:p>
                      <a:pPr indent="0" lvl="0" marL="0" marR="0" rtl="0" algn="l">
                        <a:spcBef>
                          <a:spcPts val="0"/>
                        </a:spcBef>
                        <a:spcAft>
                          <a:spcPts val="0"/>
                        </a:spcAft>
                        <a:buNone/>
                      </a:pPr>
                      <a:r>
                        <a:rPr lang="en" sz="1800"/>
                        <a:t>SUNY Orange</a:t>
                      </a:r>
                      <a:endParaRPr sz="1800"/>
                    </a:p>
                  </a:txBody>
                  <a:tcPr marT="34300" marB="34300" marR="68600" marL="68600"/>
                </a:tc>
              </a:tr>
              <a:tr h="501625">
                <a:tc>
                  <a:txBody>
                    <a:bodyPr>
                      <a:noAutofit/>
                    </a:bodyPr>
                    <a:lstStyle/>
                    <a:p>
                      <a:pPr indent="0" lvl="0" marL="0" marR="0" rtl="0" algn="l">
                        <a:spcBef>
                          <a:spcPts val="0"/>
                        </a:spcBef>
                        <a:spcAft>
                          <a:spcPts val="0"/>
                        </a:spcAft>
                        <a:buNone/>
                      </a:pPr>
                      <a:r>
                        <a:rPr b="1" lang="en" sz="1800"/>
                        <a:t>A.S. in Liberal Arts Social Science </a:t>
                      </a:r>
                      <a:endParaRPr b="1" sz="1800"/>
                    </a:p>
                  </a:txBody>
                  <a:tcPr marT="34300" marB="34300" marR="68600" marL="68600"/>
                </a:tc>
                <a:tc>
                  <a:txBody>
                    <a:bodyPr>
                      <a:noAutofit/>
                    </a:bodyPr>
                    <a:lstStyle/>
                    <a:p>
                      <a:pPr indent="0" lvl="0" marL="0" marR="0" rtl="0" algn="l">
                        <a:spcBef>
                          <a:spcPts val="0"/>
                        </a:spcBef>
                        <a:spcAft>
                          <a:spcPts val="0"/>
                        </a:spcAft>
                        <a:buNone/>
                      </a:pPr>
                      <a:r>
                        <a:rPr lang="en" sz="1800"/>
                        <a:t>Rockland Community College</a:t>
                      </a:r>
                      <a:endParaRPr sz="1800"/>
                    </a:p>
                  </a:txBody>
                  <a:tcPr marT="34300" marB="34300" marR="68600" marL="68600"/>
                </a:tc>
              </a:tr>
              <a:tr h="501625">
                <a:tc>
                  <a:txBody>
                    <a:bodyPr>
                      <a:noAutofit/>
                    </a:bodyPr>
                    <a:lstStyle/>
                    <a:p>
                      <a:pPr indent="0" lvl="0" marL="0" marR="0" rtl="0" algn="l">
                        <a:spcBef>
                          <a:spcPts val="0"/>
                        </a:spcBef>
                        <a:spcAft>
                          <a:spcPts val="0"/>
                        </a:spcAft>
                        <a:buNone/>
                      </a:pPr>
                      <a:r>
                        <a:rPr b="1" lang="en" sz="1800"/>
                        <a:t>A.A.S. in Entrepreneurship </a:t>
                      </a:r>
                      <a:endParaRPr b="1" sz="1800"/>
                    </a:p>
                  </a:txBody>
                  <a:tcPr marT="34300" marB="34300" marR="68600" marL="68600"/>
                </a:tc>
                <a:tc>
                  <a:txBody>
                    <a:bodyPr>
                      <a:noAutofit/>
                    </a:bodyPr>
                    <a:lstStyle/>
                    <a:p>
                      <a:pPr indent="0" lvl="0" marL="0" marR="0" rtl="0" algn="l">
                        <a:spcBef>
                          <a:spcPts val="0"/>
                        </a:spcBef>
                        <a:spcAft>
                          <a:spcPts val="0"/>
                        </a:spcAft>
                        <a:buNone/>
                      </a:pPr>
                      <a:r>
                        <a:rPr lang="en" sz="1800"/>
                        <a:t>Tompkins Cortland Community College</a:t>
                      </a:r>
                      <a:endParaRPr sz="1800"/>
                    </a:p>
                  </a:txBody>
                  <a:tcPr marT="34300" marB="34300" marR="68600" marL="68600"/>
                </a:tc>
              </a:tr>
              <a:tr h="501625">
                <a:tc>
                  <a:txBody>
                    <a:bodyPr>
                      <a:noAutofit/>
                    </a:bodyPr>
                    <a:lstStyle/>
                    <a:p>
                      <a:pPr indent="0" lvl="0" marL="0" marR="0" rtl="0" algn="l">
                        <a:spcBef>
                          <a:spcPts val="0"/>
                        </a:spcBef>
                        <a:spcAft>
                          <a:spcPts val="0"/>
                        </a:spcAft>
                        <a:buNone/>
                      </a:pPr>
                      <a:r>
                        <a:rPr b="1" lang="en" sz="1800"/>
                        <a:t>B.S. in Applied Liberal Arts </a:t>
                      </a:r>
                      <a:endParaRPr b="1" sz="1800"/>
                    </a:p>
                  </a:txBody>
                  <a:tcPr marT="34300" marB="34300" marR="68600" marL="68600"/>
                </a:tc>
                <a:tc>
                  <a:txBody>
                    <a:bodyPr>
                      <a:noAutofit/>
                    </a:bodyPr>
                    <a:lstStyle/>
                    <a:p>
                      <a:pPr indent="0" lvl="0" marL="0" marR="0" rtl="0" algn="l">
                        <a:spcBef>
                          <a:spcPts val="0"/>
                        </a:spcBef>
                        <a:spcAft>
                          <a:spcPts val="0"/>
                        </a:spcAft>
                        <a:buNone/>
                      </a:pPr>
                      <a:r>
                        <a:rPr lang="en" sz="1800"/>
                        <a:t>SUNY Oneonta</a:t>
                      </a:r>
                      <a:endParaRPr sz="1800"/>
                    </a:p>
                  </a:txBody>
                  <a:tcPr marT="34300" marB="34300" marR="68600" marL="68600"/>
                </a:tc>
              </a:tr>
              <a:tr h="501625">
                <a:tc>
                  <a:txBody>
                    <a:bodyPr>
                      <a:noAutofit/>
                    </a:bodyPr>
                    <a:lstStyle/>
                    <a:p>
                      <a:pPr indent="0" lvl="0" marL="0" marR="0" rtl="0" algn="l">
                        <a:spcBef>
                          <a:spcPts val="0"/>
                        </a:spcBef>
                        <a:spcAft>
                          <a:spcPts val="0"/>
                        </a:spcAft>
                        <a:buNone/>
                      </a:pPr>
                      <a:r>
                        <a:rPr b="1" lang="en" sz="1800"/>
                        <a:t>M.A. in Learning and Emerging Technologies </a:t>
                      </a:r>
                      <a:endParaRPr b="1" sz="1800"/>
                    </a:p>
                  </a:txBody>
                  <a:tcPr marT="34300" marB="34300" marR="68600" marL="68600"/>
                </a:tc>
                <a:tc>
                  <a:txBody>
                    <a:bodyPr>
                      <a:noAutofit/>
                    </a:bodyPr>
                    <a:lstStyle/>
                    <a:p>
                      <a:pPr indent="0" lvl="0" marL="0" marR="0" rtl="0" algn="l">
                        <a:spcBef>
                          <a:spcPts val="0"/>
                        </a:spcBef>
                        <a:spcAft>
                          <a:spcPts val="0"/>
                        </a:spcAft>
                        <a:buNone/>
                      </a:pPr>
                      <a:r>
                        <a:rPr lang="en" sz="1800"/>
                        <a:t>Empire State College</a:t>
                      </a:r>
                      <a:endParaRPr sz="1800"/>
                    </a:p>
                  </a:txBody>
                  <a:tcPr marT="34300" marB="34300" marR="68600" marL="68600"/>
                </a:tc>
              </a:tr>
            </a:tbl>
          </a:graphicData>
        </a:graphic>
      </p:graphicFrame>
      <p:pic>
        <p:nvPicPr>
          <p:cNvPr id="337" name="Google Shape;337;p53"/>
          <p:cNvPicPr preferRelativeResize="0"/>
          <p:nvPr/>
        </p:nvPicPr>
        <p:blipFill>
          <a:blip r:embed="rId3">
            <a:alphaModFix amt="81000"/>
          </a:blip>
          <a:stretch>
            <a:fillRect/>
          </a:stretch>
        </p:blipFill>
        <p:spPr>
          <a:xfrm>
            <a:off x="7194000" y="4329600"/>
            <a:ext cx="1638300" cy="7239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1" name="Shape 341"/>
        <p:cNvGrpSpPr/>
        <p:nvPr/>
      </p:nvGrpSpPr>
      <p:grpSpPr>
        <a:xfrm>
          <a:off x="0" y="0"/>
          <a:ext cx="0" cy="0"/>
          <a:chOff x="0" y="0"/>
          <a:chExt cx="0" cy="0"/>
        </a:xfrm>
      </p:grpSpPr>
      <p:sp>
        <p:nvSpPr>
          <p:cNvPr id="342" name="Google Shape;342;p54"/>
          <p:cNvSpPr txBox="1"/>
          <p:nvPr>
            <p:ph type="title"/>
          </p:nvPr>
        </p:nvSpPr>
        <p:spPr>
          <a:xfrm>
            <a:off x="628650" y="273844"/>
            <a:ext cx="7886700" cy="994200"/>
          </a:xfrm>
          <a:prstGeom prst="rect">
            <a:avLst/>
          </a:prstGeom>
        </p:spPr>
        <p:txBody>
          <a:bodyPr anchorCtr="0" anchor="ctr" bIns="34275" lIns="68575" spcFirstLastPara="1" rIns="68575" wrap="square" tIns="34275">
            <a:noAutofit/>
          </a:bodyPr>
          <a:lstStyle/>
          <a:p>
            <a:pPr indent="0" lvl="0" marL="0" rtl="0" algn="l">
              <a:spcBef>
                <a:spcPts val="0"/>
              </a:spcBef>
              <a:spcAft>
                <a:spcPts val="0"/>
              </a:spcAft>
              <a:buNone/>
            </a:pPr>
            <a:r>
              <a:rPr lang="en" sz="4400">
                <a:solidFill>
                  <a:srgbClr val="00529B"/>
                </a:solidFill>
                <a:latin typeface="Arial"/>
                <a:ea typeface="Arial"/>
                <a:cs typeface="Arial"/>
                <a:sym typeface="Arial"/>
              </a:rPr>
              <a:t>Challenges and Lessons Learned (or still learning!)</a:t>
            </a:r>
            <a:endParaRPr sz="4400">
              <a:solidFill>
                <a:srgbClr val="00529B"/>
              </a:solidFill>
              <a:latin typeface="Arial"/>
              <a:ea typeface="Arial"/>
              <a:cs typeface="Arial"/>
              <a:sym typeface="Arial"/>
            </a:endParaRPr>
          </a:p>
        </p:txBody>
      </p:sp>
      <p:sp>
        <p:nvSpPr>
          <p:cNvPr id="343" name="Google Shape;343;p54"/>
          <p:cNvSpPr txBox="1"/>
          <p:nvPr>
            <p:ph idx="1" type="body"/>
          </p:nvPr>
        </p:nvSpPr>
        <p:spPr>
          <a:xfrm>
            <a:off x="628650" y="2058274"/>
            <a:ext cx="7886700" cy="2625900"/>
          </a:xfrm>
          <a:prstGeom prst="rect">
            <a:avLst/>
          </a:prstGeom>
        </p:spPr>
        <p:txBody>
          <a:bodyPr anchorCtr="0" anchor="t" bIns="34275" lIns="68575" spcFirstLastPara="1" rIns="68575" wrap="square" tIns="34275">
            <a:noAutofit/>
          </a:bodyPr>
          <a:lstStyle/>
          <a:p>
            <a:pPr indent="-381000" lvl="0" marL="457200" rtl="0" algn="l">
              <a:spcBef>
                <a:spcPts val="800"/>
              </a:spcBef>
              <a:spcAft>
                <a:spcPts val="0"/>
              </a:spcAft>
              <a:buSzPts val="2400"/>
              <a:buChar char="•"/>
            </a:pPr>
            <a:r>
              <a:rPr lang="en" sz="2400"/>
              <a:t>How to share course development across the system</a:t>
            </a:r>
            <a:endParaRPr sz="2400"/>
          </a:p>
          <a:p>
            <a:pPr indent="-381000" lvl="0" marL="457200" rtl="0" algn="l">
              <a:spcBef>
                <a:spcPts val="0"/>
              </a:spcBef>
              <a:spcAft>
                <a:spcPts val="0"/>
              </a:spcAft>
              <a:buSzPts val="2400"/>
              <a:buChar char="•"/>
            </a:pPr>
            <a:r>
              <a:rPr lang="en" sz="2400"/>
              <a:t>How to communicate to students</a:t>
            </a:r>
            <a:endParaRPr sz="2400"/>
          </a:p>
          <a:p>
            <a:pPr indent="-381000" lvl="0" marL="457200" rtl="0" algn="l">
              <a:spcBef>
                <a:spcPts val="0"/>
              </a:spcBef>
              <a:spcAft>
                <a:spcPts val="0"/>
              </a:spcAft>
              <a:buSzPts val="2400"/>
              <a:buChar char="•"/>
            </a:pPr>
            <a:r>
              <a:rPr lang="en" sz="2400"/>
              <a:t>Shared services</a:t>
            </a:r>
            <a:endParaRPr sz="2400"/>
          </a:p>
          <a:p>
            <a:pPr indent="-381000" lvl="0" marL="457200" rtl="0" algn="l">
              <a:spcBef>
                <a:spcPts val="0"/>
              </a:spcBef>
              <a:spcAft>
                <a:spcPts val="0"/>
              </a:spcAft>
              <a:buSzPts val="2400"/>
              <a:buChar char="•"/>
            </a:pPr>
            <a:r>
              <a:rPr lang="en" sz="2400"/>
              <a:t>Contract with vendors</a:t>
            </a:r>
            <a:endParaRPr sz="2400"/>
          </a:p>
          <a:p>
            <a:pPr indent="-381000" lvl="0" marL="457200" rtl="0" algn="l">
              <a:spcBef>
                <a:spcPts val="0"/>
              </a:spcBef>
              <a:spcAft>
                <a:spcPts val="0"/>
              </a:spcAft>
              <a:buSzPts val="2400"/>
              <a:buChar char="•"/>
            </a:pPr>
            <a:r>
              <a:rPr lang="en" sz="2400"/>
              <a:t>Tracking and research</a:t>
            </a:r>
            <a:endParaRPr sz="2400"/>
          </a:p>
          <a:p>
            <a:pPr indent="0" lvl="0" marL="457200" rtl="0" algn="l">
              <a:spcBef>
                <a:spcPts val="800"/>
              </a:spcBef>
              <a:spcAft>
                <a:spcPts val="0"/>
              </a:spcAft>
              <a:buNone/>
            </a:pPr>
            <a:r>
              <a:t/>
            </a:r>
            <a:endParaRPr sz="2400"/>
          </a:p>
        </p:txBody>
      </p:sp>
      <p:pic>
        <p:nvPicPr>
          <p:cNvPr id="344" name="Google Shape;344;p54"/>
          <p:cNvPicPr preferRelativeResize="0"/>
          <p:nvPr/>
        </p:nvPicPr>
        <p:blipFill>
          <a:blip r:embed="rId3">
            <a:alphaModFix/>
          </a:blip>
          <a:stretch>
            <a:fillRect/>
          </a:stretch>
        </p:blipFill>
        <p:spPr>
          <a:xfrm>
            <a:off x="7194000" y="4329600"/>
            <a:ext cx="1638300" cy="7239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8" name="Shape 348"/>
        <p:cNvGrpSpPr/>
        <p:nvPr/>
      </p:nvGrpSpPr>
      <p:grpSpPr>
        <a:xfrm>
          <a:off x="0" y="0"/>
          <a:ext cx="0" cy="0"/>
          <a:chOff x="0" y="0"/>
          <a:chExt cx="0" cy="0"/>
        </a:xfrm>
      </p:grpSpPr>
      <p:sp>
        <p:nvSpPr>
          <p:cNvPr id="349" name="Google Shape;349;p55"/>
          <p:cNvSpPr txBox="1"/>
          <p:nvPr>
            <p:ph idx="1" type="body"/>
          </p:nvPr>
        </p:nvSpPr>
        <p:spPr>
          <a:xfrm>
            <a:off x="22650" y="29250"/>
            <a:ext cx="9098700" cy="5085000"/>
          </a:xfrm>
          <a:prstGeom prst="rect">
            <a:avLst/>
          </a:prstGeom>
          <a:solidFill>
            <a:srgbClr val="073763"/>
          </a:solidFill>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sz="2800">
              <a:solidFill>
                <a:srgbClr val="FFFFFF"/>
              </a:solidFill>
            </a:endParaRPr>
          </a:p>
          <a:p>
            <a:pPr indent="0" lvl="0" marL="0" rtl="0" algn="l">
              <a:lnSpc>
                <a:spcPct val="100000"/>
              </a:lnSpc>
              <a:spcBef>
                <a:spcPts val="0"/>
              </a:spcBef>
              <a:spcAft>
                <a:spcPts val="0"/>
              </a:spcAft>
              <a:buNone/>
            </a:pPr>
            <a:r>
              <a:t/>
            </a:r>
            <a:endParaRPr sz="2800">
              <a:solidFill>
                <a:srgbClr val="FFFFFF"/>
              </a:solidFill>
            </a:endParaRPr>
          </a:p>
          <a:p>
            <a:pPr indent="0" lvl="0" marL="0" rtl="0" algn="ctr">
              <a:lnSpc>
                <a:spcPct val="100000"/>
              </a:lnSpc>
              <a:spcBef>
                <a:spcPts val="0"/>
              </a:spcBef>
              <a:spcAft>
                <a:spcPts val="0"/>
              </a:spcAft>
              <a:buNone/>
            </a:pPr>
            <a:r>
              <a:rPr lang="en" sz="4800">
                <a:solidFill>
                  <a:srgbClr val="FFFFFF"/>
                </a:solidFill>
              </a:rPr>
              <a:t>California’s </a:t>
            </a:r>
            <a:endParaRPr sz="4800">
              <a:solidFill>
                <a:srgbClr val="FFFFFF"/>
              </a:solidFill>
            </a:endParaRPr>
          </a:p>
          <a:p>
            <a:pPr indent="0" lvl="0" marL="0" rtl="0" algn="ctr">
              <a:lnSpc>
                <a:spcPct val="100000"/>
              </a:lnSpc>
              <a:spcBef>
                <a:spcPts val="0"/>
              </a:spcBef>
              <a:spcAft>
                <a:spcPts val="0"/>
              </a:spcAft>
              <a:buClr>
                <a:schemeClr val="dk1"/>
              </a:buClr>
              <a:buSzPts val="1100"/>
              <a:buFont typeface="Arial"/>
              <a:buNone/>
            </a:pPr>
            <a:r>
              <a:rPr lang="en" sz="4800">
                <a:solidFill>
                  <a:srgbClr val="FFFFFF"/>
                </a:solidFill>
              </a:rPr>
              <a:t>Zero Textbook Cost </a:t>
            </a:r>
            <a:endParaRPr sz="4800">
              <a:solidFill>
                <a:srgbClr val="FFFFFF"/>
              </a:solidFill>
            </a:endParaRPr>
          </a:p>
          <a:p>
            <a:pPr indent="0" lvl="0" marL="0" rtl="0" algn="ctr">
              <a:lnSpc>
                <a:spcPct val="100000"/>
              </a:lnSpc>
              <a:spcBef>
                <a:spcPts val="0"/>
              </a:spcBef>
              <a:spcAft>
                <a:spcPts val="0"/>
              </a:spcAft>
              <a:buClr>
                <a:schemeClr val="dk1"/>
              </a:buClr>
              <a:buSzPts val="1100"/>
              <a:buFont typeface="Arial"/>
              <a:buNone/>
            </a:pPr>
            <a:r>
              <a:rPr lang="en" sz="4800">
                <a:solidFill>
                  <a:srgbClr val="FFFFFF"/>
                </a:solidFill>
              </a:rPr>
              <a:t>Degrees</a:t>
            </a:r>
            <a:endParaRPr sz="4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sp>
        <p:nvSpPr>
          <p:cNvPr id="214" name="Google Shape;214;p38"/>
          <p:cNvSpPr txBox="1"/>
          <p:nvPr>
            <p:ph type="title"/>
          </p:nvPr>
        </p:nvSpPr>
        <p:spPr>
          <a:xfrm>
            <a:off x="270350" y="2713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Agenda</a:t>
            </a:r>
            <a:endParaRPr sz="3600"/>
          </a:p>
        </p:txBody>
      </p:sp>
      <p:sp>
        <p:nvSpPr>
          <p:cNvPr id="215" name="Google Shape;215;p3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Introductions</a:t>
            </a:r>
            <a:endParaRPr/>
          </a:p>
          <a:p>
            <a:pPr indent="-342900" lvl="0" marL="457200" rtl="0" algn="l">
              <a:spcBef>
                <a:spcPts val="0"/>
              </a:spcBef>
              <a:spcAft>
                <a:spcPts val="0"/>
              </a:spcAft>
              <a:buSzPts val="1800"/>
              <a:buChar char="●"/>
            </a:pPr>
            <a:r>
              <a:rPr lang="en"/>
              <a:t>OER/ZTC Degree Landscape </a:t>
            </a:r>
            <a:endParaRPr/>
          </a:p>
          <a:p>
            <a:pPr indent="-342900" lvl="0" marL="457200" rtl="0" algn="l">
              <a:spcBef>
                <a:spcPts val="0"/>
              </a:spcBef>
              <a:spcAft>
                <a:spcPts val="0"/>
              </a:spcAft>
              <a:buSzPts val="1800"/>
              <a:buChar char="●"/>
            </a:pPr>
            <a:r>
              <a:rPr lang="en"/>
              <a:t>CUNY’s OER/Z-degrees</a:t>
            </a:r>
            <a:endParaRPr/>
          </a:p>
          <a:p>
            <a:pPr indent="-342900" lvl="0" marL="457200" rtl="0" algn="l">
              <a:spcBef>
                <a:spcPts val="0"/>
              </a:spcBef>
              <a:spcAft>
                <a:spcPts val="0"/>
              </a:spcAft>
              <a:buSzPts val="1800"/>
              <a:buChar char="●"/>
            </a:pPr>
            <a:r>
              <a:rPr lang="en"/>
              <a:t>SUNY’s OER/Z-degrees</a:t>
            </a:r>
            <a:endParaRPr/>
          </a:p>
          <a:p>
            <a:pPr indent="-342900" lvl="0" marL="457200" rtl="0" algn="l">
              <a:spcBef>
                <a:spcPts val="0"/>
              </a:spcBef>
              <a:spcAft>
                <a:spcPts val="0"/>
              </a:spcAft>
              <a:buSzPts val="1800"/>
              <a:buChar char="●"/>
            </a:pPr>
            <a:r>
              <a:rPr lang="en"/>
              <a:t>California’s Zero Textbook Cost Degrees</a:t>
            </a:r>
            <a:endParaRPr/>
          </a:p>
          <a:p>
            <a:pPr indent="-342900" lvl="0" marL="457200" rtl="0" algn="l">
              <a:spcBef>
                <a:spcPts val="0"/>
              </a:spcBef>
              <a:spcAft>
                <a:spcPts val="0"/>
              </a:spcAft>
              <a:buSzPts val="1800"/>
              <a:buChar char="●"/>
            </a:pPr>
            <a:r>
              <a:rPr lang="en"/>
              <a:t>Sustainability/Next Steps</a:t>
            </a:r>
            <a:endParaRPr/>
          </a:p>
          <a:p>
            <a:pPr indent="-317500" lvl="1" marL="914400" rtl="0" algn="l">
              <a:spcBef>
                <a:spcPts val="0"/>
              </a:spcBef>
              <a:spcAft>
                <a:spcPts val="0"/>
              </a:spcAft>
              <a:buSzPts val="1400"/>
              <a:buChar char="○"/>
            </a:pPr>
            <a:r>
              <a:rPr lang="en"/>
              <a:t>Staffing </a:t>
            </a:r>
            <a:endParaRPr/>
          </a:p>
          <a:p>
            <a:pPr indent="-317500" lvl="1" marL="914400" rtl="0" algn="l">
              <a:spcBef>
                <a:spcPts val="0"/>
              </a:spcBef>
              <a:spcAft>
                <a:spcPts val="0"/>
              </a:spcAft>
              <a:buSzPts val="1400"/>
              <a:buChar char="○"/>
            </a:pPr>
            <a:r>
              <a:rPr lang="en"/>
              <a:t>Platforms </a:t>
            </a:r>
            <a:endParaRPr/>
          </a:p>
          <a:p>
            <a:pPr indent="-317500" lvl="1" marL="914400" rtl="0" algn="l">
              <a:spcBef>
                <a:spcPts val="0"/>
              </a:spcBef>
              <a:spcAft>
                <a:spcPts val="0"/>
              </a:spcAft>
              <a:buSzPts val="1400"/>
              <a:buChar char="○"/>
            </a:pPr>
            <a:r>
              <a:rPr lang="en"/>
              <a:t>Funding  </a:t>
            </a:r>
            <a:endParaRPr/>
          </a:p>
          <a:p>
            <a:pPr indent="-317500" lvl="1" marL="914400" rtl="0" algn="l">
              <a:spcBef>
                <a:spcPts val="0"/>
              </a:spcBef>
              <a:spcAft>
                <a:spcPts val="0"/>
              </a:spcAft>
              <a:buSzPts val="1400"/>
              <a:buChar char="○"/>
            </a:pPr>
            <a:r>
              <a:rPr lang="en"/>
              <a:t>Policies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3" name="Shape 353"/>
        <p:cNvGrpSpPr/>
        <p:nvPr/>
      </p:nvGrpSpPr>
      <p:grpSpPr>
        <a:xfrm>
          <a:off x="0" y="0"/>
          <a:ext cx="0" cy="0"/>
          <a:chOff x="0" y="0"/>
          <a:chExt cx="0" cy="0"/>
        </a:xfrm>
      </p:grpSpPr>
      <p:sp>
        <p:nvSpPr>
          <p:cNvPr id="354" name="Google Shape;354;p56"/>
          <p:cNvSpPr txBox="1"/>
          <p:nvPr>
            <p:ph type="title"/>
          </p:nvPr>
        </p:nvSpPr>
        <p:spPr>
          <a:xfrm>
            <a:off x="311700" y="2200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California Community Colleges</a:t>
            </a:r>
            <a:endParaRPr sz="3600"/>
          </a:p>
        </p:txBody>
      </p:sp>
      <p:sp>
        <p:nvSpPr>
          <p:cNvPr id="355" name="Google Shape;355;p56"/>
          <p:cNvSpPr txBox="1"/>
          <p:nvPr>
            <p:ph idx="1" type="body"/>
          </p:nvPr>
        </p:nvSpPr>
        <p:spPr>
          <a:xfrm>
            <a:off x="475000" y="1273100"/>
            <a:ext cx="3708300" cy="3416400"/>
          </a:xfrm>
          <a:prstGeom prst="rect">
            <a:avLst/>
          </a:prstGeom>
          <a:ln cap="flat" cmpd="sng" w="9525">
            <a:solidFill>
              <a:srgbClr val="0B5394"/>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90000"/>
              </a:lnSpc>
              <a:spcBef>
                <a:spcPts val="1000"/>
              </a:spcBef>
              <a:spcAft>
                <a:spcPts val="0"/>
              </a:spcAft>
              <a:buClr>
                <a:schemeClr val="dk1"/>
              </a:buClr>
              <a:buSzPts val="1100"/>
              <a:buFont typeface="Arial"/>
              <a:buNone/>
            </a:pPr>
            <a:r>
              <a:rPr lang="en" sz="2800">
                <a:solidFill>
                  <a:schemeClr val="dk1"/>
                </a:solidFill>
              </a:rPr>
              <a:t>•</a:t>
            </a:r>
            <a:r>
              <a:rPr lang="en" sz="2800">
                <a:solidFill>
                  <a:schemeClr val="dk1"/>
                </a:solidFill>
                <a:latin typeface="Calibri"/>
                <a:ea typeface="Calibri"/>
                <a:cs typeface="Calibri"/>
                <a:sym typeface="Calibri"/>
              </a:rPr>
              <a:t>114 institutions</a:t>
            </a:r>
            <a:endParaRPr sz="28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rPr lang="en" sz="2800">
                <a:solidFill>
                  <a:schemeClr val="dk1"/>
                </a:solidFill>
              </a:rPr>
              <a:t>•</a:t>
            </a:r>
            <a:r>
              <a:rPr lang="en" sz="2800">
                <a:solidFill>
                  <a:schemeClr val="dk1"/>
                </a:solidFill>
                <a:latin typeface="Calibri"/>
                <a:ea typeface="Calibri"/>
                <a:cs typeface="Calibri"/>
                <a:sym typeface="Calibri"/>
              </a:rPr>
              <a:t>2.1 million students</a:t>
            </a:r>
            <a:endParaRPr sz="28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rPr lang="en" sz="2800">
                <a:solidFill>
                  <a:schemeClr val="dk1"/>
                </a:solidFill>
              </a:rPr>
              <a:t>•</a:t>
            </a:r>
            <a:r>
              <a:rPr lang="en" sz="2800">
                <a:solidFill>
                  <a:schemeClr val="dk1"/>
                </a:solidFill>
                <a:latin typeface="Calibri"/>
                <a:ea typeface="Calibri"/>
                <a:cs typeface="Calibri"/>
                <a:sym typeface="Calibri"/>
              </a:rPr>
              <a:t>20% all US community college students</a:t>
            </a:r>
            <a:endParaRPr sz="28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rPr lang="en" sz="2800">
                <a:solidFill>
                  <a:schemeClr val="dk1"/>
                </a:solidFill>
              </a:rPr>
              <a:t>•</a:t>
            </a:r>
            <a:r>
              <a:rPr lang="en" sz="2800">
                <a:solidFill>
                  <a:schemeClr val="dk1"/>
                </a:solidFill>
                <a:latin typeface="Calibri"/>
                <a:ea typeface="Calibri"/>
                <a:cs typeface="Calibri"/>
                <a:sym typeface="Calibri"/>
              </a:rPr>
              <a:t>12% of all US students</a:t>
            </a:r>
            <a:endParaRPr/>
          </a:p>
        </p:txBody>
      </p:sp>
      <p:pic>
        <p:nvPicPr>
          <p:cNvPr id="356" name="Google Shape;356;p56"/>
          <p:cNvPicPr preferRelativeResize="0"/>
          <p:nvPr/>
        </p:nvPicPr>
        <p:blipFill>
          <a:blip r:embed="rId3">
            <a:alphaModFix/>
          </a:blip>
          <a:stretch>
            <a:fillRect/>
          </a:stretch>
        </p:blipFill>
        <p:spPr>
          <a:xfrm>
            <a:off x="4704200" y="1273100"/>
            <a:ext cx="3416399" cy="34163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sp>
        <p:nvSpPr>
          <p:cNvPr id="361" name="Google Shape;361;p57"/>
          <p:cNvSpPr txBox="1"/>
          <p:nvPr>
            <p:ph type="title"/>
          </p:nvPr>
        </p:nvSpPr>
        <p:spPr>
          <a:xfrm>
            <a:off x="311700" y="265075"/>
            <a:ext cx="8520600" cy="725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600"/>
              <a:t>Zero Textbook Cost Degrees</a:t>
            </a:r>
            <a:endParaRPr sz="3600"/>
          </a:p>
        </p:txBody>
      </p:sp>
      <p:sp>
        <p:nvSpPr>
          <p:cNvPr id="362" name="Google Shape;362;p57"/>
          <p:cNvSpPr txBox="1"/>
          <p:nvPr>
            <p:ph idx="1" type="body"/>
          </p:nvPr>
        </p:nvSpPr>
        <p:spPr>
          <a:xfrm>
            <a:off x="311700" y="1343675"/>
            <a:ext cx="4307700" cy="3416400"/>
          </a:xfrm>
          <a:prstGeom prst="rect">
            <a:avLst/>
          </a:prstGeom>
          <a:ln cap="flat" cmpd="sng" w="9525">
            <a:solidFill>
              <a:srgbClr val="0B5394"/>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Calibri"/>
                <a:ea typeface="Calibri"/>
                <a:cs typeface="Calibri"/>
                <a:sym typeface="Calibri"/>
              </a:rPr>
              <a:t>… community college degrees or career education certificates earned entirely by completing courses that eliminate conventional textbook costs by using alternative instructional materials and methodologies, including open educational resources …</a:t>
            </a:r>
            <a:endParaRPr sz="20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t/>
            </a:r>
            <a:endParaRPr b="1" i="1" sz="1800">
              <a:solidFill>
                <a:srgbClr val="00427C"/>
              </a:solidFill>
            </a:endParaRPr>
          </a:p>
          <a:p>
            <a:pPr indent="0" lvl="0" marL="0" rtl="0" algn="l">
              <a:spcBef>
                <a:spcPts val="0"/>
              </a:spcBef>
              <a:spcAft>
                <a:spcPts val="0"/>
              </a:spcAft>
              <a:buClr>
                <a:schemeClr val="dk1"/>
              </a:buClr>
              <a:buSzPts val="1100"/>
              <a:buFont typeface="Arial"/>
              <a:buNone/>
            </a:pPr>
            <a:r>
              <a:rPr b="1" i="1" lang="en" sz="1800">
                <a:solidFill>
                  <a:srgbClr val="00427C"/>
                </a:solidFill>
              </a:rPr>
              <a:t>CA Education Code Section 78052(a)</a:t>
            </a:r>
            <a:endParaRPr b="1" i="1" sz="1800">
              <a:solidFill>
                <a:srgbClr val="00427C"/>
              </a:solidFill>
            </a:endParaRPr>
          </a:p>
          <a:p>
            <a:pPr indent="0" lvl="0" marL="0" rtl="0" algn="ctr">
              <a:spcBef>
                <a:spcPts val="0"/>
              </a:spcBef>
              <a:spcAft>
                <a:spcPts val="0"/>
              </a:spcAft>
              <a:buClr>
                <a:schemeClr val="dk1"/>
              </a:buClr>
              <a:buSzPts val="1100"/>
              <a:buFont typeface="Arial"/>
              <a:buNone/>
            </a:pPr>
            <a:r>
              <a:t/>
            </a:r>
            <a:endParaRPr sz="2000">
              <a:solidFill>
                <a:schemeClr val="dk1"/>
              </a:solidFill>
              <a:latin typeface="Calibri"/>
              <a:ea typeface="Calibri"/>
              <a:cs typeface="Calibri"/>
              <a:sym typeface="Calibri"/>
            </a:endParaRPr>
          </a:p>
          <a:p>
            <a:pPr indent="0" lvl="0" marL="0" rtl="0" algn="l">
              <a:spcBef>
                <a:spcPts val="0"/>
              </a:spcBef>
              <a:spcAft>
                <a:spcPts val="1600"/>
              </a:spcAft>
              <a:buNone/>
            </a:pPr>
            <a:r>
              <a:t/>
            </a:r>
            <a:endParaRPr/>
          </a:p>
        </p:txBody>
      </p:sp>
      <p:sp>
        <p:nvSpPr>
          <p:cNvPr id="363" name="Google Shape;363;p57"/>
          <p:cNvSpPr txBox="1"/>
          <p:nvPr>
            <p:ph idx="2" type="body"/>
          </p:nvPr>
        </p:nvSpPr>
        <p:spPr>
          <a:xfrm>
            <a:off x="4935975" y="1343675"/>
            <a:ext cx="3999900" cy="2246700"/>
          </a:xfrm>
          <a:prstGeom prst="rect">
            <a:avLst/>
          </a:prstGeom>
        </p:spPr>
        <p:txBody>
          <a:bodyPr anchorCtr="0" anchor="t" bIns="91425" lIns="91425" spcFirstLastPara="1" rIns="91425" wrap="square" tIns="91425">
            <a:noAutofit/>
          </a:bodyPr>
          <a:lstStyle/>
          <a:p>
            <a:pPr indent="0" lvl="0" marL="0" rtl="0" algn="l">
              <a:lnSpc>
                <a:spcPct val="90000"/>
              </a:lnSpc>
              <a:spcBef>
                <a:spcPts val="1000"/>
              </a:spcBef>
              <a:spcAft>
                <a:spcPts val="0"/>
              </a:spcAft>
              <a:buClr>
                <a:schemeClr val="dk1"/>
              </a:buClr>
              <a:buSzPts val="1100"/>
              <a:buFont typeface="Arial"/>
              <a:buNone/>
            </a:pPr>
            <a:r>
              <a:rPr lang="en" sz="2000">
                <a:solidFill>
                  <a:schemeClr val="dk1"/>
                </a:solidFill>
              </a:rPr>
              <a:t>•</a:t>
            </a:r>
            <a:r>
              <a:rPr b="1" lang="en" sz="2000">
                <a:solidFill>
                  <a:schemeClr val="dk1"/>
                </a:solidFill>
                <a:latin typeface="Calibri"/>
                <a:ea typeface="Calibri"/>
                <a:cs typeface="Calibri"/>
                <a:sym typeface="Calibri"/>
              </a:rPr>
              <a:t>$5 million total allocation</a:t>
            </a:r>
            <a:endParaRPr b="1" sz="20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rPr b="1" lang="en" sz="2000">
                <a:solidFill>
                  <a:schemeClr val="dk1"/>
                </a:solidFill>
              </a:rPr>
              <a:t>•</a:t>
            </a:r>
            <a:r>
              <a:rPr b="1" lang="en" sz="2000">
                <a:solidFill>
                  <a:schemeClr val="dk1"/>
                </a:solidFill>
                <a:latin typeface="Calibri"/>
                <a:ea typeface="Calibri"/>
                <a:cs typeface="Calibri"/>
                <a:sym typeface="Calibri"/>
              </a:rPr>
              <a:t>Grants up to $150,000</a:t>
            </a:r>
            <a:endParaRPr b="1" sz="20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rPr b="1" lang="en" sz="2000">
                <a:solidFill>
                  <a:schemeClr val="dk1"/>
                </a:solidFill>
              </a:rPr>
              <a:t>•</a:t>
            </a:r>
            <a:r>
              <a:rPr b="1" lang="en" sz="2000">
                <a:solidFill>
                  <a:schemeClr val="dk1"/>
                </a:solidFill>
                <a:latin typeface="Calibri"/>
                <a:ea typeface="Calibri"/>
                <a:cs typeface="Calibri"/>
                <a:sym typeface="Calibri"/>
              </a:rPr>
              <a:t>28 grantees, developing 34 certificates and degrees</a:t>
            </a:r>
            <a:endParaRPr b="1" sz="2000">
              <a:solidFill>
                <a:schemeClr val="dk1"/>
              </a:solidFill>
              <a:latin typeface="Calibri"/>
              <a:ea typeface="Calibri"/>
              <a:cs typeface="Calibri"/>
              <a:sym typeface="Calibri"/>
            </a:endParaRPr>
          </a:p>
          <a:p>
            <a:pPr indent="0" lvl="0" marL="0" rtl="0" algn="l">
              <a:spcBef>
                <a:spcPts val="0"/>
              </a:spcBef>
              <a:spcAft>
                <a:spcPts val="1600"/>
              </a:spcAft>
              <a:buNone/>
            </a:pPr>
            <a:r>
              <a:t/>
            </a:r>
            <a:endParaRPr b="1"/>
          </a:p>
        </p:txBody>
      </p:sp>
      <p:pic>
        <p:nvPicPr>
          <p:cNvPr id="364" name="Google Shape;364;p57"/>
          <p:cNvPicPr preferRelativeResize="0"/>
          <p:nvPr/>
        </p:nvPicPr>
        <p:blipFill>
          <a:blip r:embed="rId3">
            <a:alphaModFix/>
          </a:blip>
          <a:stretch>
            <a:fillRect/>
          </a:stretch>
        </p:blipFill>
        <p:spPr>
          <a:xfrm>
            <a:off x="5779999" y="3252100"/>
            <a:ext cx="1902225" cy="15672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8" name="Shape 368"/>
        <p:cNvGrpSpPr/>
        <p:nvPr/>
      </p:nvGrpSpPr>
      <p:grpSpPr>
        <a:xfrm>
          <a:off x="0" y="0"/>
          <a:ext cx="0" cy="0"/>
          <a:chOff x="0" y="0"/>
          <a:chExt cx="0" cy="0"/>
        </a:xfrm>
      </p:grpSpPr>
      <p:sp>
        <p:nvSpPr>
          <p:cNvPr id="369" name="Google Shape;369;p58"/>
          <p:cNvSpPr txBox="1"/>
          <p:nvPr>
            <p:ph type="title"/>
          </p:nvPr>
        </p:nvSpPr>
        <p:spPr>
          <a:xfrm>
            <a:off x="233775" y="333775"/>
            <a:ext cx="8101500" cy="692700"/>
          </a:xfrm>
          <a:prstGeom prst="rect">
            <a:avLst/>
          </a:prstGeom>
          <a:noFill/>
          <a:ln>
            <a:noFill/>
          </a:ln>
        </p:spPr>
        <p:txBody>
          <a:bodyPr anchorCtr="0" anchor="t"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Tahoma"/>
              <a:buNone/>
            </a:pPr>
            <a:r>
              <a:rPr i="0" lang="en" sz="3600" u="none" cap="none" strike="noStrike">
                <a:solidFill>
                  <a:srgbClr val="000000"/>
                </a:solidFill>
              </a:rPr>
              <a:t>Diversity of Focus Areas</a:t>
            </a:r>
            <a:r>
              <a:rPr lang="en" sz="3600">
                <a:solidFill>
                  <a:srgbClr val="000000"/>
                </a:solidFill>
              </a:rPr>
              <a:t> (e.g.)</a:t>
            </a:r>
            <a:endParaRPr i="0" sz="3600" u="none" cap="none" strike="noStrike">
              <a:solidFill>
                <a:srgbClr val="000000"/>
              </a:solidFill>
            </a:endParaRPr>
          </a:p>
          <a:p>
            <a:pPr indent="0" lvl="0" marL="0" marR="0" rtl="0" algn="ctr">
              <a:lnSpc>
                <a:spcPct val="90000"/>
              </a:lnSpc>
              <a:spcBef>
                <a:spcPts val="0"/>
              </a:spcBef>
              <a:spcAft>
                <a:spcPts val="0"/>
              </a:spcAft>
              <a:buClr>
                <a:schemeClr val="lt1"/>
              </a:buClr>
              <a:buSzPts val="1800"/>
              <a:buFont typeface="Tahoma"/>
              <a:buNone/>
            </a:pPr>
            <a:r>
              <a:t/>
            </a:r>
            <a:endParaRPr sz="3600">
              <a:solidFill>
                <a:srgbClr val="000000"/>
              </a:solidFill>
            </a:endParaRPr>
          </a:p>
          <a:p>
            <a:pPr indent="0" lvl="0" marL="0" marR="0" rtl="0" algn="ctr">
              <a:lnSpc>
                <a:spcPct val="90000"/>
              </a:lnSpc>
              <a:spcBef>
                <a:spcPts val="0"/>
              </a:spcBef>
              <a:spcAft>
                <a:spcPts val="0"/>
              </a:spcAft>
              <a:buClr>
                <a:schemeClr val="lt1"/>
              </a:buClr>
              <a:buSzPts val="1800"/>
              <a:buFont typeface="Tahoma"/>
              <a:buNone/>
            </a:pPr>
            <a:r>
              <a:rPr i="0" lang="en" sz="4400" u="none" cap="none" strike="noStrike">
                <a:solidFill>
                  <a:srgbClr val="00427C"/>
                </a:solidFill>
              </a:rPr>
              <a:t> </a:t>
            </a:r>
            <a:endParaRPr i="0" sz="4400" u="none" cap="none" strike="noStrike">
              <a:solidFill>
                <a:srgbClr val="00427C"/>
              </a:solidFill>
            </a:endParaRPr>
          </a:p>
        </p:txBody>
      </p:sp>
      <p:sp>
        <p:nvSpPr>
          <p:cNvPr id="370" name="Google Shape;370;p58"/>
          <p:cNvSpPr txBox="1"/>
          <p:nvPr>
            <p:ph idx="1" type="body"/>
          </p:nvPr>
        </p:nvSpPr>
        <p:spPr>
          <a:xfrm>
            <a:off x="331850" y="1420350"/>
            <a:ext cx="4148100" cy="3326100"/>
          </a:xfrm>
          <a:prstGeom prst="rect">
            <a:avLst/>
          </a:prstGeom>
          <a:noFill/>
          <a:ln>
            <a:noFill/>
          </a:ln>
        </p:spPr>
        <p:txBody>
          <a:bodyPr anchorCtr="0" anchor="t" bIns="91425" lIns="91425" spcFirstLastPara="1" rIns="91425" wrap="square" tIns="91425">
            <a:noAutofit/>
          </a:bodyPr>
          <a:lstStyle/>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Communications</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Social &amp; Behavioral Sciences</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Liberal Arts</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Math</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Philosophy</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Political Science</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Psychology</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Physics</a:t>
            </a:r>
            <a:endParaRPr sz="2400">
              <a:latin typeface="Calibri"/>
              <a:ea typeface="Calibri"/>
              <a:cs typeface="Calibri"/>
              <a:sym typeface="Calibri"/>
            </a:endParaRPr>
          </a:p>
          <a:p>
            <a:pPr indent="0" lvl="0" marL="0" rtl="0" algn="l">
              <a:lnSpc>
                <a:spcPct val="115000"/>
              </a:lnSpc>
              <a:spcBef>
                <a:spcPts val="0"/>
              </a:spcBef>
              <a:spcAft>
                <a:spcPts val="0"/>
              </a:spcAft>
              <a:buNone/>
            </a:pPr>
            <a:r>
              <a:t/>
            </a:r>
            <a:endParaRPr sz="2400">
              <a:latin typeface="Calibri"/>
              <a:ea typeface="Calibri"/>
              <a:cs typeface="Calibri"/>
              <a:sym typeface="Calibri"/>
            </a:endParaRPr>
          </a:p>
        </p:txBody>
      </p:sp>
      <p:sp>
        <p:nvSpPr>
          <p:cNvPr id="371" name="Google Shape;371;p58"/>
          <p:cNvSpPr txBox="1"/>
          <p:nvPr>
            <p:ph idx="2" type="body"/>
          </p:nvPr>
        </p:nvSpPr>
        <p:spPr>
          <a:xfrm>
            <a:off x="4514900" y="1315350"/>
            <a:ext cx="4384500" cy="3431100"/>
          </a:xfrm>
          <a:prstGeom prst="rect">
            <a:avLst/>
          </a:prstGeom>
          <a:noFill/>
          <a:ln>
            <a:noFill/>
          </a:ln>
        </p:spPr>
        <p:txBody>
          <a:bodyPr anchorCtr="0" anchor="t" bIns="91425" lIns="91425" spcFirstLastPara="1" rIns="91425" wrap="square" tIns="91425">
            <a:noAutofit/>
          </a:bodyPr>
          <a:lstStyle/>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Biotechnology Laboratory Technician</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Early Childhood Education</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Precision Agricultural</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Architectural Technology</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Small Business</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Respiratory Care</a:t>
            </a:r>
            <a:endParaRPr sz="2400">
              <a:latin typeface="Calibri"/>
              <a:ea typeface="Calibri"/>
              <a:cs typeface="Calibri"/>
              <a:sym typeface="Calibri"/>
            </a:endParaRPr>
          </a:p>
          <a:p>
            <a:pPr indent="-279400" lvl="0" marL="342900" rtl="0" algn="l">
              <a:lnSpc>
                <a:spcPct val="115000"/>
              </a:lnSpc>
              <a:spcBef>
                <a:spcPts val="0"/>
              </a:spcBef>
              <a:spcAft>
                <a:spcPts val="0"/>
              </a:spcAft>
              <a:buSzPts val="1800"/>
              <a:buFont typeface="Calibri"/>
              <a:buChar char="●"/>
            </a:pPr>
            <a:r>
              <a:rPr lang="en" sz="2400">
                <a:latin typeface="Calibri"/>
                <a:ea typeface="Calibri"/>
                <a:cs typeface="Calibri"/>
                <a:sym typeface="Calibri"/>
              </a:rPr>
              <a:t>Water Systems Technology</a:t>
            </a:r>
            <a:endParaRPr sz="2400">
              <a:latin typeface="Calibri"/>
              <a:ea typeface="Calibri"/>
              <a:cs typeface="Calibri"/>
              <a:sym typeface="Calibri"/>
            </a:endParaRPr>
          </a:p>
          <a:p>
            <a:pPr indent="0" lvl="0" marL="457200" rtl="0" algn="l">
              <a:lnSpc>
                <a:spcPct val="115000"/>
              </a:lnSpc>
              <a:spcBef>
                <a:spcPts val="0"/>
              </a:spcBef>
              <a:spcAft>
                <a:spcPts val="0"/>
              </a:spcAft>
              <a:buNone/>
            </a:pPr>
            <a:r>
              <a:t/>
            </a:r>
            <a:endParaRPr sz="2400">
              <a:latin typeface="Calibri"/>
              <a:ea typeface="Calibri"/>
              <a:cs typeface="Calibri"/>
              <a:sym typeface="Calibri"/>
            </a:endParaRPr>
          </a:p>
          <a:p>
            <a:pPr indent="-165100" lvl="0" marL="342900" rtl="0" algn="l">
              <a:lnSpc>
                <a:spcPct val="115000"/>
              </a:lnSpc>
              <a:spcBef>
                <a:spcPts val="0"/>
              </a:spcBef>
              <a:spcAft>
                <a:spcPts val="0"/>
              </a:spcAft>
              <a:buSzPts val="1400"/>
              <a:buNone/>
            </a:pPr>
            <a:r>
              <a:t/>
            </a:r>
            <a:endParaRPr sz="11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sp>
        <p:nvSpPr>
          <p:cNvPr id="376" name="Google Shape;376;p59"/>
          <p:cNvSpPr txBox="1"/>
          <p:nvPr>
            <p:ph type="title"/>
          </p:nvPr>
        </p:nvSpPr>
        <p:spPr>
          <a:xfrm>
            <a:off x="311700" y="2210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600"/>
              <a:t>Results</a:t>
            </a:r>
            <a:endParaRPr sz="3600"/>
          </a:p>
        </p:txBody>
      </p:sp>
      <p:sp>
        <p:nvSpPr>
          <p:cNvPr id="377" name="Google Shape;377;p59"/>
          <p:cNvSpPr txBox="1"/>
          <p:nvPr>
            <p:ph idx="1" type="body"/>
          </p:nvPr>
        </p:nvSpPr>
        <p:spPr>
          <a:xfrm>
            <a:off x="311700" y="953375"/>
            <a:ext cx="8520600" cy="3969600"/>
          </a:xfrm>
          <a:prstGeom prst="rect">
            <a:avLst/>
          </a:prstGeom>
        </p:spPr>
        <p:txBody>
          <a:bodyPr anchorCtr="0" anchor="t" bIns="91425" lIns="91425" spcFirstLastPara="1" rIns="91425" wrap="square" tIns="91425">
            <a:noAutofit/>
          </a:bodyPr>
          <a:lstStyle/>
          <a:p>
            <a:pPr indent="0" lvl="0" marL="0" rtl="0" algn="l">
              <a:lnSpc>
                <a:spcPct val="90000"/>
              </a:lnSpc>
              <a:spcBef>
                <a:spcPts val="1000"/>
              </a:spcBef>
              <a:spcAft>
                <a:spcPts val="0"/>
              </a:spcAft>
              <a:buClr>
                <a:schemeClr val="dk1"/>
              </a:buClr>
              <a:buSzPts val="1100"/>
              <a:buFont typeface="Arial"/>
              <a:buNone/>
            </a:pPr>
            <a:r>
              <a:rPr lang="en" sz="2400">
                <a:solidFill>
                  <a:schemeClr val="dk1"/>
                </a:solidFill>
              </a:rPr>
              <a:t>• </a:t>
            </a:r>
            <a:r>
              <a:rPr lang="en" sz="2400">
                <a:solidFill>
                  <a:schemeClr val="dk1"/>
                </a:solidFill>
                <a:latin typeface="Calibri"/>
                <a:ea typeface="Calibri"/>
                <a:cs typeface="Calibri"/>
                <a:sym typeface="Calibri"/>
              </a:rPr>
              <a:t>Projected savings for the 23,373 students in the 34 certificate and degree programs upon completion is </a:t>
            </a:r>
            <a:r>
              <a:rPr b="1" lang="en" sz="2400">
                <a:solidFill>
                  <a:schemeClr val="dk1"/>
                </a:solidFill>
                <a:latin typeface="Calibri"/>
                <a:ea typeface="Calibri"/>
                <a:cs typeface="Calibri"/>
                <a:sym typeface="Calibri"/>
              </a:rPr>
              <a:t>$42,912,828</a:t>
            </a:r>
            <a:r>
              <a:rPr lang="en" sz="2400">
                <a:solidFill>
                  <a:schemeClr val="dk1"/>
                </a:solidFill>
                <a:latin typeface="Calibri"/>
                <a:ea typeface="Calibri"/>
                <a:cs typeface="Calibri"/>
                <a:sym typeface="Calibri"/>
              </a:rPr>
              <a:t>, or an </a:t>
            </a:r>
            <a:r>
              <a:rPr b="1" lang="en" sz="2400">
                <a:solidFill>
                  <a:schemeClr val="dk1"/>
                </a:solidFill>
                <a:latin typeface="Calibri"/>
                <a:ea typeface="Calibri"/>
                <a:cs typeface="Calibri"/>
                <a:sym typeface="Calibri"/>
              </a:rPr>
              <a:t>858% ROI </a:t>
            </a:r>
            <a:r>
              <a:rPr lang="en" sz="2400">
                <a:solidFill>
                  <a:schemeClr val="dk1"/>
                </a:solidFill>
                <a:latin typeface="Calibri"/>
                <a:ea typeface="Calibri"/>
                <a:cs typeface="Calibri"/>
                <a:sym typeface="Calibri"/>
              </a:rPr>
              <a:t>of the </a:t>
            </a:r>
            <a:r>
              <a:rPr b="1" lang="en" sz="2400">
                <a:solidFill>
                  <a:schemeClr val="dk1"/>
                </a:solidFill>
                <a:latin typeface="Calibri"/>
                <a:ea typeface="Calibri"/>
                <a:cs typeface="Calibri"/>
                <a:sym typeface="Calibri"/>
              </a:rPr>
              <a:t>original $5,000,000</a:t>
            </a:r>
            <a:r>
              <a:rPr lang="en" sz="2400">
                <a:solidFill>
                  <a:schemeClr val="dk1"/>
                </a:solidFill>
                <a:latin typeface="Calibri"/>
                <a:ea typeface="Calibri"/>
                <a:cs typeface="Calibri"/>
                <a:sym typeface="Calibri"/>
              </a:rPr>
              <a:t>.</a:t>
            </a:r>
            <a:endParaRPr sz="24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t/>
            </a:r>
            <a:endParaRPr sz="2400">
              <a:solidFill>
                <a:schemeClr val="dk1"/>
              </a:solidFill>
            </a:endParaRPr>
          </a:p>
          <a:p>
            <a:pPr indent="0" lvl="0" marL="0" rtl="0" algn="l">
              <a:lnSpc>
                <a:spcPct val="90000"/>
              </a:lnSpc>
              <a:spcBef>
                <a:spcPts val="1000"/>
              </a:spcBef>
              <a:spcAft>
                <a:spcPts val="0"/>
              </a:spcAft>
              <a:buClr>
                <a:schemeClr val="dk1"/>
              </a:buClr>
              <a:buSzPts val="1100"/>
              <a:buFont typeface="Arial"/>
              <a:buNone/>
            </a:pPr>
            <a:r>
              <a:rPr lang="en" sz="2400">
                <a:solidFill>
                  <a:schemeClr val="dk1"/>
                </a:solidFill>
              </a:rPr>
              <a:t>•</a:t>
            </a:r>
            <a:r>
              <a:rPr lang="en" sz="2400">
                <a:solidFill>
                  <a:schemeClr val="dk1"/>
                </a:solidFill>
                <a:latin typeface="Calibri"/>
                <a:ea typeface="Calibri"/>
                <a:cs typeface="Calibri"/>
                <a:sym typeface="Calibri"/>
              </a:rPr>
              <a:t> Materials housed in Vision Resource Center of the California Community College system.</a:t>
            </a:r>
            <a:endParaRPr sz="24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rPr lang="en" sz="2400">
                <a:solidFill>
                  <a:schemeClr val="dk1"/>
                </a:solidFill>
              </a:rPr>
              <a:t>•</a:t>
            </a:r>
            <a:r>
              <a:rPr lang="en" sz="2400">
                <a:solidFill>
                  <a:schemeClr val="dk1"/>
                </a:solidFill>
                <a:latin typeface="Calibri"/>
                <a:ea typeface="Calibri"/>
                <a:cs typeface="Calibri"/>
                <a:sym typeface="Calibri"/>
              </a:rPr>
              <a:t> Materials scheduled to be available in the California Open Online Library for Education (cool4ed.org)</a:t>
            </a:r>
            <a:endParaRPr sz="24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rPr lang="en">
                <a:solidFill>
                  <a:schemeClr val="dk1"/>
                </a:solidFill>
                <a:latin typeface="Calibri"/>
                <a:ea typeface="Calibri"/>
                <a:cs typeface="Calibri"/>
                <a:sym typeface="Calibri"/>
              </a:rPr>
              <a:t>• </a:t>
            </a:r>
            <a:r>
              <a:rPr lang="en" sz="2400">
                <a:solidFill>
                  <a:schemeClr val="dk1"/>
                </a:solidFill>
                <a:latin typeface="Calibri"/>
                <a:ea typeface="Calibri"/>
                <a:cs typeface="Calibri"/>
                <a:sym typeface="Calibri"/>
              </a:rPr>
              <a:t>Project ends Dec 2019</a:t>
            </a:r>
            <a:endParaRPr sz="24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t/>
            </a:r>
            <a:endParaRPr sz="2400">
              <a:solidFill>
                <a:schemeClr val="dk1"/>
              </a:solidFill>
              <a:latin typeface="Calibri"/>
              <a:ea typeface="Calibri"/>
              <a:cs typeface="Calibri"/>
              <a:sym typeface="Calibri"/>
            </a:endParaRPr>
          </a:p>
          <a:p>
            <a:pPr indent="0" lvl="0" marL="0" rtl="0" algn="l">
              <a:spcBef>
                <a:spcPts val="0"/>
              </a:spcBef>
              <a:spcAft>
                <a:spcPts val="160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1" name="Shape 381"/>
        <p:cNvGrpSpPr/>
        <p:nvPr/>
      </p:nvGrpSpPr>
      <p:grpSpPr>
        <a:xfrm>
          <a:off x="0" y="0"/>
          <a:ext cx="0" cy="0"/>
          <a:chOff x="0" y="0"/>
          <a:chExt cx="0" cy="0"/>
        </a:xfrm>
      </p:grpSpPr>
      <p:sp>
        <p:nvSpPr>
          <p:cNvPr id="382" name="Google Shape;382;p6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Equity Champions Program</a:t>
            </a:r>
            <a:endParaRPr sz="3600"/>
          </a:p>
        </p:txBody>
      </p:sp>
      <p:sp>
        <p:nvSpPr>
          <p:cNvPr id="383" name="Google Shape;383;p60"/>
          <p:cNvSpPr txBox="1"/>
          <p:nvPr>
            <p:ph idx="1" type="body"/>
          </p:nvPr>
        </p:nvSpPr>
        <p:spPr>
          <a:xfrm>
            <a:off x="311700" y="1074725"/>
            <a:ext cx="8520600" cy="34164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rgbClr val="002060"/>
              </a:buClr>
              <a:buSzPts val="1800"/>
              <a:buFont typeface="Calibri"/>
              <a:buChar char="●"/>
            </a:pPr>
            <a:r>
              <a:rPr lang="en" sz="2400">
                <a:solidFill>
                  <a:srgbClr val="002060"/>
                </a:solidFill>
                <a:latin typeface="Calibri"/>
                <a:ea typeface="Calibri"/>
                <a:cs typeface="Calibri"/>
                <a:sym typeface="Calibri"/>
              </a:rPr>
              <a:t>Focus on Sustainability</a:t>
            </a:r>
            <a:endParaRPr sz="2400">
              <a:solidFill>
                <a:srgbClr val="002060"/>
              </a:solidFill>
              <a:latin typeface="Calibri"/>
              <a:ea typeface="Calibri"/>
              <a:cs typeface="Calibri"/>
              <a:sym typeface="Calibri"/>
            </a:endParaRPr>
          </a:p>
          <a:p>
            <a:pPr indent="-342900" lvl="0" marL="457200" rtl="0" algn="l">
              <a:lnSpc>
                <a:spcPct val="115000"/>
              </a:lnSpc>
              <a:spcBef>
                <a:spcPts val="0"/>
              </a:spcBef>
              <a:spcAft>
                <a:spcPts val="0"/>
              </a:spcAft>
              <a:buClr>
                <a:srgbClr val="002060"/>
              </a:buClr>
              <a:buSzPts val="1800"/>
              <a:buFont typeface="Calibri"/>
              <a:buChar char="●"/>
            </a:pPr>
            <a:r>
              <a:rPr lang="en" sz="2400">
                <a:solidFill>
                  <a:srgbClr val="002060"/>
                </a:solidFill>
                <a:latin typeface="Calibri"/>
                <a:ea typeface="Calibri"/>
                <a:cs typeface="Calibri"/>
                <a:sym typeface="Calibri"/>
              </a:rPr>
              <a:t>Integrate OER/ZTC into Equity and Guided Pathways</a:t>
            </a:r>
            <a:endParaRPr sz="2400">
              <a:solidFill>
                <a:srgbClr val="002060"/>
              </a:solidFill>
              <a:latin typeface="Calibri"/>
              <a:ea typeface="Calibri"/>
              <a:cs typeface="Calibri"/>
              <a:sym typeface="Calibri"/>
            </a:endParaRPr>
          </a:p>
          <a:p>
            <a:pPr indent="-342900" lvl="0" marL="457200" rtl="0" algn="l">
              <a:lnSpc>
                <a:spcPct val="115000"/>
              </a:lnSpc>
              <a:spcBef>
                <a:spcPts val="0"/>
              </a:spcBef>
              <a:spcAft>
                <a:spcPts val="0"/>
              </a:spcAft>
              <a:buClr>
                <a:srgbClr val="002060"/>
              </a:buClr>
              <a:buSzPts val="1800"/>
              <a:buFont typeface="Calibri"/>
              <a:buChar char="●"/>
            </a:pPr>
            <a:r>
              <a:rPr lang="en" sz="2400">
                <a:solidFill>
                  <a:srgbClr val="002060"/>
                </a:solidFill>
                <a:latin typeface="Calibri"/>
                <a:ea typeface="Calibri"/>
                <a:cs typeface="Calibri"/>
                <a:sym typeface="Calibri"/>
              </a:rPr>
              <a:t>Complete Equity Canvas Course (OER + Equity + Guided Pathways + ZTC)</a:t>
            </a:r>
            <a:endParaRPr sz="2400">
              <a:solidFill>
                <a:srgbClr val="002060"/>
              </a:solidFill>
              <a:latin typeface="Calibri"/>
              <a:ea typeface="Calibri"/>
              <a:cs typeface="Calibri"/>
              <a:sym typeface="Calibri"/>
            </a:endParaRPr>
          </a:p>
          <a:p>
            <a:pPr indent="-342900" lvl="0" marL="457200" rtl="0" algn="l">
              <a:lnSpc>
                <a:spcPct val="115000"/>
              </a:lnSpc>
              <a:spcBef>
                <a:spcPts val="0"/>
              </a:spcBef>
              <a:spcAft>
                <a:spcPts val="0"/>
              </a:spcAft>
              <a:buClr>
                <a:srgbClr val="002060"/>
              </a:buClr>
              <a:buSzPts val="1800"/>
              <a:buFont typeface="Calibri"/>
              <a:buChar char="●"/>
            </a:pPr>
            <a:r>
              <a:rPr lang="en" sz="2400">
                <a:solidFill>
                  <a:srgbClr val="002060"/>
                </a:solidFill>
                <a:latin typeface="Calibri"/>
                <a:ea typeface="Calibri"/>
                <a:cs typeface="Calibri"/>
                <a:sym typeface="Calibri"/>
              </a:rPr>
              <a:t>Communication and Training Plans</a:t>
            </a:r>
            <a:endParaRPr sz="2400">
              <a:solidFill>
                <a:srgbClr val="002060"/>
              </a:solidFill>
              <a:latin typeface="Calibri"/>
              <a:ea typeface="Calibri"/>
              <a:cs typeface="Calibri"/>
              <a:sym typeface="Calibri"/>
            </a:endParaRPr>
          </a:p>
          <a:p>
            <a:pPr indent="-342900" lvl="0" marL="457200" rtl="0" algn="l">
              <a:lnSpc>
                <a:spcPct val="115000"/>
              </a:lnSpc>
              <a:spcBef>
                <a:spcPts val="0"/>
              </a:spcBef>
              <a:spcAft>
                <a:spcPts val="0"/>
              </a:spcAft>
              <a:buClr>
                <a:srgbClr val="002060"/>
              </a:buClr>
              <a:buSzPts val="1800"/>
              <a:buFont typeface="Calibri"/>
              <a:buChar char="●"/>
            </a:pPr>
            <a:r>
              <a:rPr lang="en" sz="2400">
                <a:solidFill>
                  <a:srgbClr val="002060"/>
                </a:solidFill>
                <a:latin typeface="Calibri"/>
                <a:ea typeface="Calibri"/>
                <a:cs typeface="Calibri"/>
                <a:sym typeface="Calibri"/>
              </a:rPr>
              <a:t>Limited timeframe</a:t>
            </a:r>
            <a:endParaRPr sz="2400">
              <a:solidFill>
                <a:srgbClr val="002060"/>
              </a:solidFill>
              <a:latin typeface="Calibri"/>
              <a:ea typeface="Calibri"/>
              <a:cs typeface="Calibri"/>
              <a:sym typeface="Calibri"/>
            </a:endParaRPr>
          </a:p>
          <a:p>
            <a:pPr indent="0" lvl="0" marL="0" rtl="0" algn="l">
              <a:spcBef>
                <a:spcPts val="0"/>
              </a:spcBef>
              <a:spcAft>
                <a:spcPts val="1600"/>
              </a:spcAft>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7" name="Shape 387"/>
        <p:cNvGrpSpPr/>
        <p:nvPr/>
      </p:nvGrpSpPr>
      <p:grpSpPr>
        <a:xfrm>
          <a:off x="0" y="0"/>
          <a:ext cx="0" cy="0"/>
          <a:chOff x="0" y="0"/>
          <a:chExt cx="0" cy="0"/>
        </a:xfrm>
      </p:grpSpPr>
      <p:sp>
        <p:nvSpPr>
          <p:cNvPr id="388" name="Google Shape;388;p6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600"/>
              <a:t>Challenges and Lessons Learned</a:t>
            </a:r>
            <a:endParaRPr sz="3600"/>
          </a:p>
        </p:txBody>
      </p:sp>
      <p:sp>
        <p:nvSpPr>
          <p:cNvPr id="389" name="Google Shape;389;p61"/>
          <p:cNvSpPr txBox="1"/>
          <p:nvPr>
            <p:ph idx="1" type="body"/>
          </p:nvPr>
        </p:nvSpPr>
        <p:spPr>
          <a:xfrm>
            <a:off x="311700" y="1444900"/>
            <a:ext cx="8520600" cy="2784900"/>
          </a:xfrm>
          <a:prstGeom prst="rect">
            <a:avLst/>
          </a:prstGeom>
        </p:spPr>
        <p:txBody>
          <a:bodyPr anchorCtr="0" anchor="t" bIns="91425" lIns="91425" spcFirstLastPara="1" rIns="91425" wrap="square" tIns="91425">
            <a:noAutofit/>
          </a:bodyPr>
          <a:lstStyle/>
          <a:p>
            <a:pPr indent="0" lvl="0" marL="0" rtl="0" algn="l">
              <a:lnSpc>
                <a:spcPct val="90000"/>
              </a:lnSpc>
              <a:spcBef>
                <a:spcPts val="1000"/>
              </a:spcBef>
              <a:spcAft>
                <a:spcPts val="0"/>
              </a:spcAft>
              <a:buClr>
                <a:schemeClr val="dk1"/>
              </a:buClr>
              <a:buSzPts val="1100"/>
              <a:buFont typeface="Arial"/>
              <a:buNone/>
            </a:pPr>
            <a:r>
              <a:rPr lang="en" sz="2400">
                <a:solidFill>
                  <a:schemeClr val="dk1"/>
                </a:solidFill>
              </a:rPr>
              <a:t>•</a:t>
            </a:r>
            <a:r>
              <a:rPr lang="en" sz="2400">
                <a:solidFill>
                  <a:schemeClr val="dk1"/>
                </a:solidFill>
                <a:latin typeface="Calibri"/>
                <a:ea typeface="Calibri"/>
                <a:cs typeface="Calibri"/>
                <a:sym typeface="Calibri"/>
              </a:rPr>
              <a:t>Open license vs. zero-cost materials</a:t>
            </a:r>
            <a:endParaRPr sz="24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rPr lang="en" sz="2400">
                <a:solidFill>
                  <a:schemeClr val="dk1"/>
                </a:solidFill>
              </a:rPr>
              <a:t>•</a:t>
            </a:r>
            <a:r>
              <a:rPr lang="en" sz="2400">
                <a:solidFill>
                  <a:schemeClr val="dk1"/>
                </a:solidFill>
                <a:latin typeface="Calibri"/>
                <a:ea typeface="Calibri"/>
                <a:cs typeface="Calibri"/>
                <a:sym typeface="Calibri"/>
              </a:rPr>
              <a:t>How to collect data across 28 independent institutions?</a:t>
            </a:r>
            <a:endParaRPr sz="24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rPr lang="en">
                <a:solidFill>
                  <a:schemeClr val="dk1"/>
                </a:solidFill>
                <a:latin typeface="Calibri"/>
                <a:ea typeface="Calibri"/>
                <a:cs typeface="Calibri"/>
                <a:sym typeface="Calibri"/>
              </a:rPr>
              <a:t>•</a:t>
            </a:r>
            <a:r>
              <a:rPr lang="en" sz="2400">
                <a:solidFill>
                  <a:schemeClr val="dk1"/>
                </a:solidFill>
                <a:latin typeface="Calibri"/>
                <a:ea typeface="Calibri"/>
                <a:cs typeface="Calibri"/>
                <a:sym typeface="Calibri"/>
              </a:rPr>
              <a:t>Multiple statewide repositories</a:t>
            </a:r>
            <a:endParaRPr sz="24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rPr lang="en" sz="2400">
                <a:solidFill>
                  <a:schemeClr val="dk1"/>
                </a:solidFill>
              </a:rPr>
              <a:t>•</a:t>
            </a:r>
            <a:r>
              <a:rPr lang="en" sz="2400">
                <a:solidFill>
                  <a:schemeClr val="dk1"/>
                </a:solidFill>
                <a:latin typeface="Calibri"/>
                <a:ea typeface="Calibri"/>
                <a:cs typeface="Calibri"/>
                <a:sym typeface="Calibri"/>
              </a:rPr>
              <a:t>How to collaborate, not duplicate?</a:t>
            </a:r>
            <a:endParaRPr sz="24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rPr lang="en">
                <a:solidFill>
                  <a:schemeClr val="dk1"/>
                </a:solidFill>
                <a:latin typeface="Calibri"/>
                <a:ea typeface="Calibri"/>
                <a:cs typeface="Calibri"/>
                <a:sym typeface="Calibri"/>
              </a:rPr>
              <a:t>•</a:t>
            </a:r>
            <a:r>
              <a:rPr lang="en" sz="2400">
                <a:solidFill>
                  <a:schemeClr val="dk1"/>
                </a:solidFill>
                <a:latin typeface="Calibri"/>
                <a:ea typeface="Calibri"/>
                <a:cs typeface="Calibri"/>
                <a:sym typeface="Calibri"/>
              </a:rPr>
              <a:t>Ongoing funding</a:t>
            </a:r>
            <a:endParaRPr sz="2400">
              <a:solidFill>
                <a:schemeClr val="dk1"/>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100"/>
              <a:buFont typeface="Arial"/>
              <a:buNone/>
            </a:pPr>
            <a:r>
              <a:t/>
            </a:r>
            <a:endParaRPr sz="2400">
              <a:solidFill>
                <a:schemeClr val="dk1"/>
              </a:solidFill>
              <a:latin typeface="Calibri"/>
              <a:ea typeface="Calibri"/>
              <a:cs typeface="Calibri"/>
              <a:sym typeface="Calibri"/>
            </a:endParaRPr>
          </a:p>
          <a:p>
            <a:pPr indent="0" lvl="0" marL="0" rtl="0" algn="l">
              <a:spcBef>
                <a:spcPts val="0"/>
              </a:spcBef>
              <a:spcAft>
                <a:spcPts val="1600"/>
              </a:spcAft>
              <a:buNone/>
            </a:pPr>
            <a:r>
              <a:t/>
            </a:r>
            <a:endParaRPr/>
          </a:p>
        </p:txBody>
      </p:sp>
      <p:sp>
        <p:nvSpPr>
          <p:cNvPr id="390" name="Google Shape;390;p61"/>
          <p:cNvSpPr txBox="1"/>
          <p:nvPr/>
        </p:nvSpPr>
        <p:spPr>
          <a:xfrm>
            <a:off x="1143000" y="4665300"/>
            <a:ext cx="6469200" cy="531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CA ZTC Degree Slides adapted from James Glapa-Grossklag, Dean College of Canyons, CA ZTC Technical Assistance Provider, CC-BY 4.0</a:t>
            </a:r>
            <a:endParaRPr sz="1200">
              <a:solidFill>
                <a:schemeClr val="dk1"/>
              </a:solidFill>
            </a:endParaRPr>
          </a:p>
          <a:p>
            <a:pPr indent="0" lvl="0" marL="0" rtl="0" algn="l">
              <a:spcBef>
                <a:spcPts val="0"/>
              </a:spcBef>
              <a:spcAft>
                <a:spcPts val="0"/>
              </a:spcAft>
              <a:buNone/>
            </a:pPr>
            <a:r>
              <a:t/>
            </a:r>
            <a:endParaRPr sz="12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4" name="Shape 394"/>
        <p:cNvGrpSpPr/>
        <p:nvPr/>
      </p:nvGrpSpPr>
      <p:grpSpPr>
        <a:xfrm>
          <a:off x="0" y="0"/>
          <a:ext cx="0" cy="0"/>
          <a:chOff x="0" y="0"/>
          <a:chExt cx="0" cy="0"/>
        </a:xfrm>
      </p:grpSpPr>
      <p:sp>
        <p:nvSpPr>
          <p:cNvPr id="395" name="Google Shape;395;p62"/>
          <p:cNvSpPr txBox="1"/>
          <p:nvPr>
            <p:ph idx="1" type="body"/>
          </p:nvPr>
        </p:nvSpPr>
        <p:spPr>
          <a:xfrm>
            <a:off x="0" y="40575"/>
            <a:ext cx="9035100" cy="5103000"/>
          </a:xfrm>
          <a:prstGeom prst="rect">
            <a:avLst/>
          </a:prstGeom>
          <a:solidFill>
            <a:srgbClr val="00427C"/>
          </a:solidFill>
          <a:ln cap="flat" cmpd="sng" w="9525">
            <a:solidFill>
              <a:srgbClr val="0B5394"/>
            </a:solidFill>
            <a:prstDash val="solid"/>
            <a:round/>
            <a:headEnd len="sm" w="sm" type="none"/>
            <a:tailEnd len="sm" w="sm" type="none"/>
          </a:ln>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t/>
            </a:r>
            <a:endParaRPr sz="3000">
              <a:solidFill>
                <a:srgbClr val="FFFFFF"/>
              </a:solidFill>
            </a:endParaRPr>
          </a:p>
          <a:p>
            <a:pPr indent="0" lvl="0" marL="0" rtl="0" algn="ctr">
              <a:lnSpc>
                <a:spcPct val="100000"/>
              </a:lnSpc>
              <a:spcBef>
                <a:spcPts val="0"/>
              </a:spcBef>
              <a:spcAft>
                <a:spcPts val="0"/>
              </a:spcAft>
              <a:buNone/>
            </a:pPr>
            <a:r>
              <a:t/>
            </a:r>
            <a:endParaRPr sz="3000">
              <a:solidFill>
                <a:srgbClr val="FFFFFF"/>
              </a:solidFill>
            </a:endParaRPr>
          </a:p>
          <a:p>
            <a:pPr indent="0" lvl="0" marL="0" rtl="0" algn="ctr">
              <a:lnSpc>
                <a:spcPct val="100000"/>
              </a:lnSpc>
              <a:spcBef>
                <a:spcPts val="0"/>
              </a:spcBef>
              <a:spcAft>
                <a:spcPts val="0"/>
              </a:spcAft>
              <a:buNone/>
            </a:pPr>
            <a:r>
              <a:t/>
            </a:r>
            <a:endParaRPr sz="3000">
              <a:solidFill>
                <a:srgbClr val="FFFFFF"/>
              </a:solidFill>
            </a:endParaRPr>
          </a:p>
          <a:p>
            <a:pPr indent="0" lvl="0" marL="0" rtl="0" algn="ctr">
              <a:lnSpc>
                <a:spcPct val="100000"/>
              </a:lnSpc>
              <a:spcBef>
                <a:spcPts val="0"/>
              </a:spcBef>
              <a:spcAft>
                <a:spcPts val="0"/>
              </a:spcAft>
              <a:buNone/>
            </a:pPr>
            <a:r>
              <a:t/>
            </a:r>
            <a:endParaRPr sz="3000">
              <a:solidFill>
                <a:srgbClr val="FFFFFF"/>
              </a:solidFill>
            </a:endParaRPr>
          </a:p>
          <a:p>
            <a:pPr indent="0" lvl="0" marL="0" rtl="0" algn="ctr">
              <a:lnSpc>
                <a:spcPct val="100000"/>
              </a:lnSpc>
              <a:spcBef>
                <a:spcPts val="0"/>
              </a:spcBef>
              <a:spcAft>
                <a:spcPts val="0"/>
              </a:spcAft>
              <a:buNone/>
            </a:pPr>
            <a:r>
              <a:rPr lang="en" sz="4800">
                <a:solidFill>
                  <a:srgbClr val="FFFFFF"/>
                </a:solidFill>
              </a:rPr>
              <a:t>Next Steps</a:t>
            </a:r>
            <a:endParaRPr sz="4800">
              <a:solidFill>
                <a:srgbClr val="FFFFFF"/>
              </a:solidFill>
            </a:endParaRPr>
          </a:p>
          <a:p>
            <a:pPr indent="0" lvl="0" marL="0" rtl="0" algn="ctr">
              <a:lnSpc>
                <a:spcPct val="100000"/>
              </a:lnSpc>
              <a:spcBef>
                <a:spcPts val="0"/>
              </a:spcBef>
              <a:spcAft>
                <a:spcPts val="0"/>
              </a:spcAft>
              <a:buClr>
                <a:schemeClr val="dk1"/>
              </a:buClr>
              <a:buSzPts val="1100"/>
              <a:buFont typeface="Arial"/>
              <a:buNone/>
            </a:pPr>
            <a:r>
              <a:rPr lang="en" sz="4800">
                <a:solidFill>
                  <a:srgbClr val="FFFFFF"/>
                </a:solidFill>
              </a:rPr>
              <a:t>Sustainability</a:t>
            </a:r>
            <a:r>
              <a:rPr lang="en" sz="3600">
                <a:solidFill>
                  <a:schemeClr val="dk1"/>
                </a:solidFill>
              </a:rPr>
              <a:t> </a:t>
            </a:r>
            <a:endParaRPr sz="36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 name="Shape 399"/>
        <p:cNvGrpSpPr/>
        <p:nvPr/>
      </p:nvGrpSpPr>
      <p:grpSpPr>
        <a:xfrm>
          <a:off x="0" y="0"/>
          <a:ext cx="0" cy="0"/>
          <a:chOff x="0" y="0"/>
          <a:chExt cx="0" cy="0"/>
        </a:xfrm>
      </p:grpSpPr>
      <p:sp>
        <p:nvSpPr>
          <p:cNvPr id="400" name="Google Shape;400;p63"/>
          <p:cNvSpPr txBox="1"/>
          <p:nvPr>
            <p:ph type="title"/>
          </p:nvPr>
        </p:nvSpPr>
        <p:spPr>
          <a:xfrm>
            <a:off x="311700" y="2928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Staffing (Michelle) </a:t>
            </a:r>
            <a:endParaRPr sz="3600"/>
          </a:p>
        </p:txBody>
      </p:sp>
      <p:sp>
        <p:nvSpPr>
          <p:cNvPr id="401" name="Google Shape;401;p6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402" name="Google Shape;402;p63"/>
          <p:cNvPicPr preferRelativeResize="0"/>
          <p:nvPr/>
        </p:nvPicPr>
        <p:blipFill>
          <a:blip r:embed="rId3">
            <a:alphaModFix/>
          </a:blip>
          <a:stretch>
            <a:fillRect/>
          </a:stretch>
        </p:blipFill>
        <p:spPr>
          <a:xfrm>
            <a:off x="379500" y="1003438"/>
            <a:ext cx="7693900" cy="37144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6" name="Shape 406"/>
        <p:cNvGrpSpPr/>
        <p:nvPr/>
      </p:nvGrpSpPr>
      <p:grpSpPr>
        <a:xfrm>
          <a:off x="0" y="0"/>
          <a:ext cx="0" cy="0"/>
          <a:chOff x="0" y="0"/>
          <a:chExt cx="0" cy="0"/>
        </a:xfrm>
      </p:grpSpPr>
      <p:sp>
        <p:nvSpPr>
          <p:cNvPr id="407" name="Google Shape;407;p6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Staffing</a:t>
            </a:r>
            <a:endParaRPr sz="3600"/>
          </a:p>
        </p:txBody>
      </p:sp>
      <p:sp>
        <p:nvSpPr>
          <p:cNvPr id="408" name="Google Shape;408;p6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AutoNum type="alphaUcPeriod"/>
            </a:pPr>
            <a:r>
              <a:rPr lang="en"/>
              <a:t>Updated job descriptions for librarians, instructional designers</a:t>
            </a:r>
            <a:endParaRPr/>
          </a:p>
          <a:p>
            <a:pPr indent="-342900" lvl="0" marL="457200" rtl="0" algn="l">
              <a:spcBef>
                <a:spcPts val="0"/>
              </a:spcBef>
              <a:spcAft>
                <a:spcPts val="0"/>
              </a:spcAft>
              <a:buSzPts val="1800"/>
              <a:buAutoNum type="alphaUcPeriod"/>
            </a:pPr>
            <a:r>
              <a:rPr lang="en"/>
              <a:t>Faculty revision time</a:t>
            </a:r>
            <a:endParaRPr/>
          </a:p>
          <a:p>
            <a:pPr indent="-342900" lvl="0" marL="457200" rtl="0" algn="l">
              <a:spcBef>
                <a:spcPts val="0"/>
              </a:spcBef>
              <a:spcAft>
                <a:spcPts val="0"/>
              </a:spcAft>
              <a:buSzPts val="1800"/>
              <a:buAutoNum type="alphaUcPeriod"/>
            </a:pPr>
            <a:r>
              <a:rPr lang="en"/>
              <a:t>Research department</a:t>
            </a:r>
            <a:endParaRPr/>
          </a:p>
          <a:p>
            <a:pPr indent="-342900" lvl="0" marL="457200" rtl="0" algn="l">
              <a:spcBef>
                <a:spcPts val="0"/>
              </a:spcBef>
              <a:spcAft>
                <a:spcPts val="0"/>
              </a:spcAft>
              <a:buSzPts val="1800"/>
              <a:buAutoNum type="alphaUcPeriod"/>
            </a:pPr>
            <a:r>
              <a:rPr lang="en"/>
              <a:t>Student services/advising/enrollment</a:t>
            </a:r>
            <a:endParaRPr/>
          </a:p>
          <a:p>
            <a:pPr indent="-342900" lvl="0" marL="457200" rtl="0" algn="l">
              <a:spcBef>
                <a:spcPts val="0"/>
              </a:spcBef>
              <a:spcAft>
                <a:spcPts val="0"/>
              </a:spcAft>
              <a:buSzPts val="1800"/>
              <a:buAutoNum type="alphaUcPeriod"/>
            </a:pPr>
            <a:r>
              <a:rPr lang="en"/>
              <a:t>Course availability (is there faculty to teach it)? </a:t>
            </a:r>
            <a:endParaRPr/>
          </a:p>
          <a:p>
            <a:pPr indent="-342900" lvl="0" marL="457200" rtl="0" algn="l">
              <a:spcBef>
                <a:spcPts val="0"/>
              </a:spcBef>
              <a:spcAft>
                <a:spcPts val="0"/>
              </a:spcAft>
              <a:buSzPts val="1800"/>
              <a:buAutoNum type="alphaUcPeriod"/>
            </a:pPr>
            <a:r>
              <a:rPr lang="en"/>
              <a:t>Dedicated OER lead</a:t>
            </a:r>
            <a:endParaRPr/>
          </a:p>
          <a:p>
            <a:pPr indent="-342900" lvl="0" marL="457200" rtl="0" algn="l">
              <a:spcBef>
                <a:spcPts val="0"/>
              </a:spcBef>
              <a:spcAft>
                <a:spcPts val="0"/>
              </a:spcAft>
              <a:buSzPts val="1800"/>
              <a:buAutoNum type="alphaUcPeriod"/>
            </a:pPr>
            <a:r>
              <a:rPr lang="en"/>
              <a:t>Student Government</a:t>
            </a:r>
            <a:endParaRPr/>
          </a:p>
          <a:p>
            <a:pPr indent="-342900" lvl="0" marL="457200" rtl="0" algn="l">
              <a:spcBef>
                <a:spcPts val="0"/>
              </a:spcBef>
              <a:spcAft>
                <a:spcPts val="0"/>
              </a:spcAft>
              <a:buSzPts val="1800"/>
              <a:buAutoNum type="alphaUcPeriod"/>
            </a:pPr>
            <a:r>
              <a:rPr lang="en"/>
              <a:t>Tech Support</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2" name="Shape 412"/>
        <p:cNvGrpSpPr/>
        <p:nvPr/>
      </p:nvGrpSpPr>
      <p:grpSpPr>
        <a:xfrm>
          <a:off x="0" y="0"/>
          <a:ext cx="0" cy="0"/>
          <a:chOff x="0" y="0"/>
          <a:chExt cx="0" cy="0"/>
        </a:xfrm>
      </p:grpSpPr>
      <p:sp>
        <p:nvSpPr>
          <p:cNvPr id="413" name="Google Shape;413;p6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OER Platforms (Ann Fiddler)</a:t>
            </a:r>
            <a:endParaRPr sz="3600"/>
          </a:p>
        </p:txBody>
      </p:sp>
      <p:sp>
        <p:nvSpPr>
          <p:cNvPr id="414" name="Google Shape;414;p6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pic>
        <p:nvPicPr>
          <p:cNvPr id="415" name="Google Shape;415;p65"/>
          <p:cNvPicPr preferRelativeResize="0"/>
          <p:nvPr/>
        </p:nvPicPr>
        <p:blipFill>
          <a:blip r:embed="rId3">
            <a:alphaModFix/>
          </a:blip>
          <a:stretch>
            <a:fillRect/>
          </a:stretch>
        </p:blipFill>
        <p:spPr>
          <a:xfrm>
            <a:off x="520250" y="1108625"/>
            <a:ext cx="5747875" cy="37648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Google Shape;220;p39"/>
          <p:cNvSpPr txBox="1"/>
          <p:nvPr>
            <p:ph type="title"/>
          </p:nvPr>
        </p:nvSpPr>
        <p:spPr>
          <a:xfrm>
            <a:off x="311700" y="3206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Speakers</a:t>
            </a:r>
            <a:endParaRPr sz="3600"/>
          </a:p>
        </p:txBody>
      </p:sp>
      <p:sp>
        <p:nvSpPr>
          <p:cNvPr id="221" name="Google Shape;221;p39"/>
          <p:cNvSpPr txBox="1"/>
          <p:nvPr>
            <p:ph idx="1" type="body"/>
          </p:nvPr>
        </p:nvSpPr>
        <p:spPr>
          <a:xfrm>
            <a:off x="311700" y="1152475"/>
            <a:ext cx="8520600" cy="3416400"/>
          </a:xfrm>
          <a:prstGeom prst="rect">
            <a:avLst/>
          </a:prstGeom>
          <a:ln cap="flat" cmpd="sng" w="9525">
            <a:solidFill>
              <a:srgbClr val="0B5394"/>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222" name="Google Shape;222;p39"/>
          <p:cNvPicPr preferRelativeResize="0"/>
          <p:nvPr/>
        </p:nvPicPr>
        <p:blipFill>
          <a:blip r:embed="rId3">
            <a:alphaModFix/>
          </a:blip>
          <a:stretch>
            <a:fillRect/>
          </a:stretch>
        </p:blipFill>
        <p:spPr>
          <a:xfrm>
            <a:off x="3573924" y="1733749"/>
            <a:ext cx="1759950" cy="1759950"/>
          </a:xfrm>
          <a:prstGeom prst="rect">
            <a:avLst/>
          </a:prstGeom>
          <a:noFill/>
          <a:ln>
            <a:noFill/>
          </a:ln>
        </p:spPr>
      </p:pic>
      <p:pic>
        <p:nvPicPr>
          <p:cNvPr id="223" name="Google Shape;223;p39"/>
          <p:cNvPicPr preferRelativeResize="0"/>
          <p:nvPr/>
        </p:nvPicPr>
        <p:blipFill>
          <a:blip r:embed="rId4">
            <a:alphaModFix/>
          </a:blip>
          <a:stretch>
            <a:fillRect/>
          </a:stretch>
        </p:blipFill>
        <p:spPr>
          <a:xfrm>
            <a:off x="6141875" y="1744188"/>
            <a:ext cx="1806525" cy="1806525"/>
          </a:xfrm>
          <a:prstGeom prst="rect">
            <a:avLst/>
          </a:prstGeom>
          <a:noFill/>
          <a:ln>
            <a:noFill/>
          </a:ln>
        </p:spPr>
      </p:pic>
      <p:pic>
        <p:nvPicPr>
          <p:cNvPr id="224" name="Google Shape;224;p39"/>
          <p:cNvPicPr preferRelativeResize="0"/>
          <p:nvPr/>
        </p:nvPicPr>
        <p:blipFill>
          <a:blip r:embed="rId5">
            <a:alphaModFix/>
          </a:blip>
          <a:stretch>
            <a:fillRect/>
          </a:stretch>
        </p:blipFill>
        <p:spPr>
          <a:xfrm>
            <a:off x="867566" y="1744212"/>
            <a:ext cx="1814409" cy="1806525"/>
          </a:xfrm>
          <a:prstGeom prst="rect">
            <a:avLst/>
          </a:prstGeom>
          <a:noFill/>
          <a:ln>
            <a:noFill/>
          </a:ln>
        </p:spPr>
      </p:pic>
      <p:sp>
        <p:nvSpPr>
          <p:cNvPr id="225" name="Google Shape;225;p39"/>
          <p:cNvSpPr txBox="1"/>
          <p:nvPr/>
        </p:nvSpPr>
        <p:spPr>
          <a:xfrm>
            <a:off x="452900" y="3550725"/>
            <a:ext cx="2458500" cy="76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Una Daly</a:t>
            </a:r>
            <a:endParaRPr/>
          </a:p>
          <a:p>
            <a:pPr indent="0" lvl="0" marL="0" rtl="0" algn="ctr">
              <a:spcBef>
                <a:spcPts val="0"/>
              </a:spcBef>
              <a:spcAft>
                <a:spcPts val="0"/>
              </a:spcAft>
              <a:buNone/>
            </a:pPr>
            <a:r>
              <a:rPr lang="en"/>
              <a:t>CCCOER Director</a:t>
            </a:r>
            <a:endParaRPr/>
          </a:p>
          <a:p>
            <a:pPr indent="0" lvl="0" marL="0" rtl="0" algn="ctr">
              <a:spcBef>
                <a:spcPts val="0"/>
              </a:spcBef>
              <a:spcAft>
                <a:spcPts val="0"/>
              </a:spcAft>
              <a:buNone/>
            </a:pPr>
            <a:r>
              <a:rPr lang="en"/>
              <a:t>Open Education Consortium</a:t>
            </a:r>
            <a:endParaRPr/>
          </a:p>
        </p:txBody>
      </p:sp>
      <p:sp>
        <p:nvSpPr>
          <p:cNvPr id="226" name="Google Shape;226;p39"/>
          <p:cNvSpPr txBox="1"/>
          <p:nvPr/>
        </p:nvSpPr>
        <p:spPr>
          <a:xfrm>
            <a:off x="2957325" y="3493700"/>
            <a:ext cx="2959800" cy="1019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Ann Fiddler</a:t>
            </a:r>
            <a:endParaRPr/>
          </a:p>
          <a:p>
            <a:pPr indent="0" lvl="0" marL="0" rtl="0" algn="ctr">
              <a:spcBef>
                <a:spcPts val="0"/>
              </a:spcBef>
              <a:spcAft>
                <a:spcPts val="0"/>
              </a:spcAft>
              <a:buNone/>
            </a:pPr>
            <a:r>
              <a:rPr lang="en"/>
              <a:t>OER Librarian</a:t>
            </a:r>
            <a:endParaRPr/>
          </a:p>
          <a:p>
            <a:pPr indent="0" lvl="0" marL="0" rtl="0" algn="ctr">
              <a:spcBef>
                <a:spcPts val="0"/>
              </a:spcBef>
              <a:spcAft>
                <a:spcPts val="0"/>
              </a:spcAft>
              <a:buNone/>
            </a:pPr>
            <a:r>
              <a:rPr lang="en"/>
              <a:t>CUNY Office of Library Services</a:t>
            </a:r>
            <a:endParaRPr/>
          </a:p>
        </p:txBody>
      </p:sp>
      <p:sp>
        <p:nvSpPr>
          <p:cNvPr id="227" name="Google Shape;227;p39"/>
          <p:cNvSpPr txBox="1"/>
          <p:nvPr/>
        </p:nvSpPr>
        <p:spPr>
          <a:xfrm>
            <a:off x="5957800" y="3550725"/>
            <a:ext cx="2264400" cy="76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Michelle Beechey</a:t>
            </a:r>
            <a:endParaRPr/>
          </a:p>
          <a:p>
            <a:pPr indent="0" lvl="0" marL="0" rtl="0" algn="ctr">
              <a:spcBef>
                <a:spcPts val="0"/>
              </a:spcBef>
              <a:spcAft>
                <a:spcPts val="0"/>
              </a:spcAft>
              <a:buNone/>
            </a:pPr>
            <a:r>
              <a:rPr lang="en"/>
              <a:t>Campus Strategist</a:t>
            </a:r>
            <a:endParaRPr/>
          </a:p>
          <a:p>
            <a:pPr indent="0" lvl="0" marL="0" rtl="0" algn="ctr">
              <a:spcBef>
                <a:spcPts val="0"/>
              </a:spcBef>
              <a:spcAft>
                <a:spcPts val="0"/>
              </a:spcAft>
              <a:buNone/>
            </a:pPr>
            <a:r>
              <a:rPr lang="en"/>
              <a:t>SUNY OER Services</a:t>
            </a:r>
            <a:endParaRPr/>
          </a:p>
          <a:p>
            <a:pPr indent="0" lvl="0" marL="0" rtl="0" algn="l">
              <a:spcBef>
                <a:spcPts val="0"/>
              </a:spcBef>
              <a:spcAft>
                <a:spcPts val="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sp>
        <p:nvSpPr>
          <p:cNvPr id="420" name="Google Shape;420;p6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OER Platforms</a:t>
            </a:r>
            <a:endParaRPr/>
          </a:p>
        </p:txBody>
      </p:sp>
      <p:sp>
        <p:nvSpPr>
          <p:cNvPr id="421" name="Google Shape;421;p6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AutoNum type="alphaUcPeriod"/>
            </a:pPr>
            <a:r>
              <a:rPr lang="en"/>
              <a:t>Open Source/Free</a:t>
            </a:r>
            <a:endParaRPr/>
          </a:p>
          <a:p>
            <a:pPr indent="-342900" lvl="0" marL="457200" rtl="0" algn="l">
              <a:spcBef>
                <a:spcPts val="0"/>
              </a:spcBef>
              <a:spcAft>
                <a:spcPts val="0"/>
              </a:spcAft>
              <a:buSzPts val="1800"/>
              <a:buAutoNum type="alphaUcPeriod"/>
            </a:pPr>
            <a:r>
              <a:rPr lang="en"/>
              <a:t>Homegrown </a:t>
            </a:r>
            <a:endParaRPr/>
          </a:p>
          <a:p>
            <a:pPr indent="-342900" lvl="0" marL="457200" rtl="0" algn="l">
              <a:spcBef>
                <a:spcPts val="0"/>
              </a:spcBef>
              <a:spcAft>
                <a:spcPts val="0"/>
              </a:spcAft>
              <a:buSzPts val="1800"/>
              <a:buAutoNum type="alphaUcPeriod"/>
            </a:pPr>
            <a:r>
              <a:rPr lang="en"/>
              <a:t>Commercial</a:t>
            </a:r>
            <a:endParaRPr/>
          </a:p>
          <a:p>
            <a:pPr indent="-342900" lvl="0" marL="457200" rtl="0" algn="l">
              <a:spcBef>
                <a:spcPts val="0"/>
              </a:spcBef>
              <a:spcAft>
                <a:spcPts val="0"/>
              </a:spcAft>
              <a:buSzPts val="1800"/>
              <a:buAutoNum type="alphaUcPeriod"/>
            </a:pPr>
            <a:r>
              <a:rPr lang="en"/>
              <a:t>LMS </a:t>
            </a:r>
            <a:endParaRPr/>
          </a:p>
          <a:p>
            <a:pPr indent="-342900" lvl="0" marL="457200" rtl="0" algn="l">
              <a:spcBef>
                <a:spcPts val="0"/>
              </a:spcBef>
              <a:spcAft>
                <a:spcPts val="0"/>
              </a:spcAft>
              <a:buSzPts val="1800"/>
              <a:buAutoNum type="alphaUcPeriod"/>
            </a:pPr>
            <a:r>
              <a:rPr lang="en"/>
              <a:t>Repository</a:t>
            </a:r>
            <a:endParaRPr/>
          </a:p>
          <a:p>
            <a:pPr indent="-342900" lvl="0" marL="457200" rtl="0" algn="l">
              <a:spcBef>
                <a:spcPts val="0"/>
              </a:spcBef>
              <a:spcAft>
                <a:spcPts val="0"/>
              </a:spcAft>
              <a:buSzPts val="1800"/>
              <a:buAutoNum type="alphaUcPeriod"/>
            </a:pPr>
            <a:r>
              <a:rPr lang="en"/>
              <a:t>OLI</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5" name="Shape 425"/>
        <p:cNvGrpSpPr/>
        <p:nvPr/>
      </p:nvGrpSpPr>
      <p:grpSpPr>
        <a:xfrm>
          <a:off x="0" y="0"/>
          <a:ext cx="0" cy="0"/>
          <a:chOff x="0" y="0"/>
          <a:chExt cx="0" cy="0"/>
        </a:xfrm>
      </p:grpSpPr>
      <p:sp>
        <p:nvSpPr>
          <p:cNvPr id="426" name="Google Shape;426;p67"/>
          <p:cNvSpPr txBox="1"/>
          <p:nvPr>
            <p:ph type="title"/>
          </p:nvPr>
        </p:nvSpPr>
        <p:spPr>
          <a:xfrm>
            <a:off x="311700" y="1631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Funding (Una)</a:t>
            </a:r>
            <a:endParaRPr sz="3600"/>
          </a:p>
        </p:txBody>
      </p:sp>
      <p:pic>
        <p:nvPicPr>
          <p:cNvPr id="427" name="Google Shape;427;p67"/>
          <p:cNvPicPr preferRelativeResize="0"/>
          <p:nvPr/>
        </p:nvPicPr>
        <p:blipFill>
          <a:blip r:embed="rId3">
            <a:alphaModFix/>
          </a:blip>
          <a:stretch>
            <a:fillRect/>
          </a:stretch>
        </p:blipFill>
        <p:spPr>
          <a:xfrm>
            <a:off x="417901" y="888575"/>
            <a:ext cx="6772725" cy="3758275"/>
          </a:xfrm>
          <a:prstGeom prst="rect">
            <a:avLst/>
          </a:prstGeom>
          <a:noFill/>
          <a:ln>
            <a:noFill/>
          </a:ln>
        </p:spPr>
      </p:pic>
      <p:sp>
        <p:nvSpPr>
          <p:cNvPr id="428" name="Google Shape;428;p67"/>
          <p:cNvSpPr txBox="1"/>
          <p:nvPr/>
        </p:nvSpPr>
        <p:spPr>
          <a:xfrm>
            <a:off x="417900" y="4799550"/>
            <a:ext cx="6188400" cy="26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t>Image: pixabay.com, CC-0</a:t>
            </a:r>
            <a:endParaRPr sz="11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2" name="Shape 432"/>
        <p:cNvGrpSpPr/>
        <p:nvPr/>
      </p:nvGrpSpPr>
      <p:grpSpPr>
        <a:xfrm>
          <a:off x="0" y="0"/>
          <a:ext cx="0" cy="0"/>
          <a:chOff x="0" y="0"/>
          <a:chExt cx="0" cy="0"/>
        </a:xfrm>
      </p:grpSpPr>
      <p:sp>
        <p:nvSpPr>
          <p:cNvPr id="433" name="Google Shape;433;p6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Funding</a:t>
            </a:r>
            <a:endParaRPr sz="3600"/>
          </a:p>
        </p:txBody>
      </p:sp>
      <p:sp>
        <p:nvSpPr>
          <p:cNvPr id="434" name="Google Shape;434;p6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AutoNum type="alphaUcPeriod"/>
            </a:pPr>
            <a:r>
              <a:rPr lang="en"/>
              <a:t>State legislature</a:t>
            </a:r>
            <a:endParaRPr/>
          </a:p>
          <a:p>
            <a:pPr indent="-342900" lvl="0" marL="457200" rtl="0" algn="l">
              <a:spcBef>
                <a:spcPts val="0"/>
              </a:spcBef>
              <a:spcAft>
                <a:spcPts val="0"/>
              </a:spcAft>
              <a:buSzPts val="1800"/>
              <a:buAutoNum type="alphaUcPeriod"/>
            </a:pPr>
            <a:r>
              <a:rPr lang="en"/>
              <a:t>Private foundations focused on Education</a:t>
            </a:r>
            <a:endParaRPr/>
          </a:p>
          <a:p>
            <a:pPr indent="-342900" lvl="0" marL="457200" rtl="0" algn="l">
              <a:spcBef>
                <a:spcPts val="0"/>
              </a:spcBef>
              <a:spcAft>
                <a:spcPts val="0"/>
              </a:spcAft>
              <a:buSzPts val="1800"/>
              <a:buAutoNum type="alphaUcPeriod"/>
            </a:pPr>
            <a:r>
              <a:rPr lang="en"/>
              <a:t>Align with strategic college/statewide funding streams</a:t>
            </a:r>
            <a:endParaRPr/>
          </a:p>
          <a:p>
            <a:pPr indent="-342900" lvl="0" marL="457200" rtl="0" algn="l">
              <a:spcBef>
                <a:spcPts val="0"/>
              </a:spcBef>
              <a:spcAft>
                <a:spcPts val="0"/>
              </a:spcAft>
              <a:buSzPts val="1800"/>
              <a:buAutoNum type="alphaUcPeriod"/>
            </a:pPr>
            <a:r>
              <a:rPr lang="en"/>
              <a:t>Student fees</a:t>
            </a:r>
            <a:endParaRPr/>
          </a:p>
          <a:p>
            <a:pPr indent="-342900" lvl="0" marL="457200" rtl="0" algn="l">
              <a:spcBef>
                <a:spcPts val="0"/>
              </a:spcBef>
              <a:spcAft>
                <a:spcPts val="0"/>
              </a:spcAft>
              <a:buSzPts val="1800"/>
              <a:buAutoNum type="alphaUcPeriod"/>
            </a:pPr>
            <a:r>
              <a:rPr lang="en"/>
              <a:t>Increase enrollments</a:t>
            </a:r>
            <a:endParaRPr/>
          </a:p>
          <a:p>
            <a:pPr indent="-342900" lvl="0" marL="457200" rtl="0" algn="l">
              <a:spcBef>
                <a:spcPts val="0"/>
              </a:spcBef>
              <a:spcAft>
                <a:spcPts val="0"/>
              </a:spcAft>
              <a:buSzPts val="1800"/>
              <a:buAutoNum type="alphaUcPeriod"/>
            </a:pPr>
            <a:r>
              <a:rPr lang="en"/>
              <a:t>Student printed OER $ goes back to student organizations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8" name="Shape 438"/>
        <p:cNvGrpSpPr/>
        <p:nvPr/>
      </p:nvGrpSpPr>
      <p:grpSpPr>
        <a:xfrm>
          <a:off x="0" y="0"/>
          <a:ext cx="0" cy="0"/>
          <a:chOff x="0" y="0"/>
          <a:chExt cx="0" cy="0"/>
        </a:xfrm>
      </p:grpSpPr>
      <p:sp>
        <p:nvSpPr>
          <p:cNvPr id="439" name="Google Shape;439;p69"/>
          <p:cNvSpPr txBox="1"/>
          <p:nvPr>
            <p:ph type="title"/>
          </p:nvPr>
        </p:nvSpPr>
        <p:spPr>
          <a:xfrm>
            <a:off x="311700" y="2542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Policies</a:t>
            </a:r>
            <a:endParaRPr sz="3600"/>
          </a:p>
        </p:txBody>
      </p:sp>
      <p:sp>
        <p:nvSpPr>
          <p:cNvPr id="440" name="Google Shape;440;p6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441" name="Google Shape;441;p69"/>
          <p:cNvPicPr preferRelativeResize="0"/>
          <p:nvPr/>
        </p:nvPicPr>
        <p:blipFill>
          <a:blip r:embed="rId3">
            <a:alphaModFix/>
          </a:blip>
          <a:stretch>
            <a:fillRect/>
          </a:stretch>
        </p:blipFill>
        <p:spPr>
          <a:xfrm>
            <a:off x="311700" y="940775"/>
            <a:ext cx="7061325" cy="3712424"/>
          </a:xfrm>
          <a:prstGeom prst="rect">
            <a:avLst/>
          </a:prstGeom>
          <a:noFill/>
          <a:ln>
            <a:noFill/>
          </a:ln>
        </p:spPr>
      </p:pic>
      <p:sp>
        <p:nvSpPr>
          <p:cNvPr id="442" name="Google Shape;442;p69"/>
          <p:cNvSpPr txBox="1"/>
          <p:nvPr/>
        </p:nvSpPr>
        <p:spPr>
          <a:xfrm>
            <a:off x="473450" y="4686975"/>
            <a:ext cx="5504700" cy="32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100">
                <a:solidFill>
                  <a:schemeClr val="dk1"/>
                </a:solidFill>
              </a:rPr>
              <a:t>Image: pixabay.com, CC-0</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6" name="Shape 446"/>
        <p:cNvGrpSpPr/>
        <p:nvPr/>
      </p:nvGrpSpPr>
      <p:grpSpPr>
        <a:xfrm>
          <a:off x="0" y="0"/>
          <a:ext cx="0" cy="0"/>
          <a:chOff x="0" y="0"/>
          <a:chExt cx="0" cy="0"/>
        </a:xfrm>
      </p:grpSpPr>
      <p:sp>
        <p:nvSpPr>
          <p:cNvPr id="447" name="Google Shape;447;p7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Policies</a:t>
            </a:r>
            <a:endParaRPr sz="3600"/>
          </a:p>
        </p:txBody>
      </p:sp>
      <p:sp>
        <p:nvSpPr>
          <p:cNvPr id="448" name="Google Shape;448;p7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AutoNum type="alphaUcPeriod"/>
            </a:pPr>
            <a:r>
              <a:rPr lang="en"/>
              <a:t>Course materials requirement</a:t>
            </a:r>
            <a:endParaRPr/>
          </a:p>
          <a:p>
            <a:pPr indent="-342900" lvl="0" marL="457200" rtl="0" algn="l">
              <a:spcBef>
                <a:spcPts val="0"/>
              </a:spcBef>
              <a:spcAft>
                <a:spcPts val="0"/>
              </a:spcAft>
              <a:buSzPts val="1800"/>
              <a:buAutoNum type="alphaUcPeriod"/>
            </a:pPr>
            <a:r>
              <a:rPr lang="en"/>
              <a:t>Faculty freedom</a:t>
            </a:r>
            <a:endParaRPr/>
          </a:p>
          <a:p>
            <a:pPr indent="-342900" lvl="0" marL="457200" rtl="0" algn="l">
              <a:spcBef>
                <a:spcPts val="0"/>
              </a:spcBef>
              <a:spcAft>
                <a:spcPts val="0"/>
              </a:spcAft>
              <a:buSzPts val="1800"/>
              <a:buAutoNum type="alphaUcPeriod"/>
            </a:pPr>
            <a:r>
              <a:rPr lang="en"/>
              <a:t>Tenure &amp; promotion</a:t>
            </a:r>
            <a:endParaRPr/>
          </a:p>
          <a:p>
            <a:pPr indent="-342900" lvl="0" marL="457200" rtl="0" algn="l">
              <a:spcBef>
                <a:spcPts val="0"/>
              </a:spcBef>
              <a:spcAft>
                <a:spcPts val="0"/>
              </a:spcAft>
              <a:buSzPts val="1800"/>
              <a:buAutoNum type="alphaUcPeriod"/>
            </a:pPr>
            <a:r>
              <a:rPr lang="en"/>
              <a:t>Class scheduling/labeling </a:t>
            </a:r>
            <a:endParaRPr/>
          </a:p>
          <a:p>
            <a:pPr indent="-342900" lvl="0" marL="457200" rtl="0" algn="l">
              <a:spcBef>
                <a:spcPts val="0"/>
              </a:spcBef>
              <a:spcAft>
                <a:spcPts val="0"/>
              </a:spcAft>
              <a:buSzPts val="1800"/>
              <a:buAutoNum type="alphaUcPeriod"/>
            </a:pPr>
            <a:r>
              <a:rPr lang="en"/>
              <a:t>Student government resolution</a:t>
            </a:r>
            <a:endParaRPr/>
          </a:p>
          <a:p>
            <a:pPr indent="-342900" lvl="0" marL="457200" rtl="0" algn="l">
              <a:spcBef>
                <a:spcPts val="0"/>
              </a:spcBef>
              <a:spcAft>
                <a:spcPts val="0"/>
              </a:spcAft>
              <a:buSzPts val="1800"/>
              <a:buAutoNum type="alphaUcPeriod"/>
            </a:pPr>
            <a:r>
              <a:rPr lang="en"/>
              <a:t>Strategic plan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2" name="Shape 452"/>
        <p:cNvGrpSpPr/>
        <p:nvPr/>
      </p:nvGrpSpPr>
      <p:grpSpPr>
        <a:xfrm>
          <a:off x="0" y="0"/>
          <a:ext cx="0" cy="0"/>
          <a:chOff x="0" y="0"/>
          <a:chExt cx="0" cy="0"/>
        </a:xfrm>
      </p:grpSpPr>
      <p:sp>
        <p:nvSpPr>
          <p:cNvPr id="453" name="Google Shape;453;p7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Thank you for coming ...</a:t>
            </a:r>
            <a:endParaRPr sz="3600"/>
          </a:p>
        </p:txBody>
      </p:sp>
      <p:sp>
        <p:nvSpPr>
          <p:cNvPr id="454" name="Google Shape;454;p71"/>
          <p:cNvSpPr txBox="1"/>
          <p:nvPr>
            <p:ph idx="1" type="body"/>
          </p:nvPr>
        </p:nvSpPr>
        <p:spPr>
          <a:xfrm>
            <a:off x="311700" y="1441075"/>
            <a:ext cx="8520600" cy="312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rPr lang="en" sz="3000"/>
              <a:t>Contact Info:</a:t>
            </a:r>
            <a:endParaRPr sz="3000"/>
          </a:p>
          <a:p>
            <a:pPr indent="0" lvl="0" marL="0" rtl="0" algn="l">
              <a:spcBef>
                <a:spcPts val="1600"/>
              </a:spcBef>
              <a:spcAft>
                <a:spcPts val="0"/>
              </a:spcAft>
              <a:buNone/>
            </a:pPr>
            <a:r>
              <a:rPr lang="en"/>
              <a:t>Una Daly</a:t>
            </a:r>
            <a:r>
              <a:rPr lang="en"/>
              <a:t>- Director, CCCOER, </a:t>
            </a:r>
            <a:r>
              <a:rPr lang="en" u="sng">
                <a:solidFill>
                  <a:schemeClr val="hlink"/>
                </a:solidFill>
                <a:hlinkClick r:id="rId3"/>
              </a:rPr>
              <a:t>unatdaly@oeconsortium.org</a:t>
            </a:r>
            <a:endParaRPr/>
          </a:p>
          <a:p>
            <a:pPr indent="0" lvl="0" marL="0" rtl="0" algn="l">
              <a:spcBef>
                <a:spcPts val="1600"/>
              </a:spcBef>
              <a:spcAft>
                <a:spcPts val="0"/>
              </a:spcAft>
              <a:buNone/>
            </a:pPr>
            <a:r>
              <a:rPr lang="en"/>
              <a:t>Michelle Beechey- SUNY OER Services, </a:t>
            </a:r>
            <a:r>
              <a:rPr lang="en" u="sng">
                <a:solidFill>
                  <a:schemeClr val="hlink"/>
                </a:solidFill>
                <a:hlinkClick r:id="rId4"/>
              </a:rPr>
              <a:t>mbeechey@monroecc.edu</a:t>
            </a:r>
            <a:endParaRPr/>
          </a:p>
          <a:p>
            <a:pPr indent="0" lvl="0" marL="0" rtl="0" algn="l">
              <a:spcBef>
                <a:spcPts val="1600"/>
              </a:spcBef>
              <a:spcAft>
                <a:spcPts val="0"/>
              </a:spcAft>
              <a:buNone/>
            </a:pPr>
            <a:r>
              <a:rPr lang="en"/>
              <a:t>Ann Fiddler-CUNY Office of Library Services </a:t>
            </a:r>
            <a:r>
              <a:rPr lang="en" u="sng">
                <a:solidFill>
                  <a:schemeClr val="hlink"/>
                </a:solidFill>
                <a:hlinkClick r:id="rId5"/>
              </a:rPr>
              <a:t>ann.fiddler@cuny.edu</a:t>
            </a:r>
            <a:endParaRPr/>
          </a:p>
          <a:p>
            <a:pPr indent="0" lvl="0" marL="0" rtl="0" algn="l">
              <a:spcBef>
                <a:spcPts val="1600"/>
              </a:spcBef>
              <a:spcAft>
                <a:spcPts val="160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 name="Shape 231"/>
        <p:cNvGrpSpPr/>
        <p:nvPr/>
      </p:nvGrpSpPr>
      <p:grpSpPr>
        <a:xfrm>
          <a:off x="0" y="0"/>
          <a:ext cx="0" cy="0"/>
          <a:chOff x="0" y="0"/>
          <a:chExt cx="0" cy="0"/>
        </a:xfrm>
      </p:grpSpPr>
      <p:sp>
        <p:nvSpPr>
          <p:cNvPr id="232" name="Google Shape;232;p40"/>
          <p:cNvSpPr txBox="1"/>
          <p:nvPr>
            <p:ph type="title"/>
          </p:nvPr>
        </p:nvSpPr>
        <p:spPr>
          <a:xfrm>
            <a:off x="311700" y="3288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600"/>
              <a:t>OER/ZTC Degree Landscape</a:t>
            </a:r>
            <a:endParaRPr sz="3600"/>
          </a:p>
        </p:txBody>
      </p:sp>
      <p:sp>
        <p:nvSpPr>
          <p:cNvPr id="233" name="Google Shape;233;p40"/>
          <p:cNvSpPr txBox="1"/>
          <p:nvPr>
            <p:ph idx="1" type="body"/>
          </p:nvPr>
        </p:nvSpPr>
        <p:spPr>
          <a:xfrm>
            <a:off x="311700" y="1152475"/>
            <a:ext cx="8520600" cy="3691800"/>
          </a:xfrm>
          <a:prstGeom prst="rect">
            <a:avLst/>
          </a:prstGeom>
          <a:ln cap="flat" cmpd="sng" w="9525">
            <a:solidFill>
              <a:srgbClr val="073763"/>
            </a:solidFill>
            <a:prstDash val="solid"/>
            <a:round/>
            <a:headEnd len="sm" w="sm" type="none"/>
            <a:tailEnd len="sm" w="sm" type="none"/>
          </a:ln>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t/>
            </a:r>
            <a:endParaRPr sz="2000"/>
          </a:p>
          <a:p>
            <a:pPr indent="0" lvl="0" marL="0" rtl="0" algn="ctr">
              <a:lnSpc>
                <a:spcPct val="100000"/>
              </a:lnSpc>
              <a:spcBef>
                <a:spcPts val="0"/>
              </a:spcBef>
              <a:spcAft>
                <a:spcPts val="0"/>
              </a:spcAft>
              <a:buNone/>
            </a:pPr>
            <a:r>
              <a:rPr lang="en" sz="2200"/>
              <a:t>“</a:t>
            </a:r>
            <a:r>
              <a:rPr lang="en" sz="2200"/>
              <a:t>Full Degree Pathway of OER/Zero Textbook Cost Materials”</a:t>
            </a:r>
            <a:endParaRPr sz="2200"/>
          </a:p>
        </p:txBody>
      </p:sp>
      <p:pic>
        <p:nvPicPr>
          <p:cNvPr id="234" name="Google Shape;234;p40"/>
          <p:cNvPicPr preferRelativeResize="0"/>
          <p:nvPr/>
        </p:nvPicPr>
        <p:blipFill>
          <a:blip r:embed="rId3">
            <a:alphaModFix/>
          </a:blip>
          <a:stretch>
            <a:fillRect/>
          </a:stretch>
        </p:blipFill>
        <p:spPr>
          <a:xfrm>
            <a:off x="6070888" y="3129013"/>
            <a:ext cx="2404575" cy="1202300"/>
          </a:xfrm>
          <a:prstGeom prst="rect">
            <a:avLst/>
          </a:prstGeom>
          <a:noFill/>
          <a:ln>
            <a:noFill/>
          </a:ln>
        </p:spPr>
      </p:pic>
      <p:pic>
        <p:nvPicPr>
          <p:cNvPr id="235" name="Google Shape;235;p40"/>
          <p:cNvPicPr preferRelativeResize="0"/>
          <p:nvPr/>
        </p:nvPicPr>
        <p:blipFill>
          <a:blip r:embed="rId4">
            <a:alphaModFix/>
          </a:blip>
          <a:stretch>
            <a:fillRect/>
          </a:stretch>
        </p:blipFill>
        <p:spPr>
          <a:xfrm>
            <a:off x="2945563" y="2216175"/>
            <a:ext cx="2867025" cy="1209675"/>
          </a:xfrm>
          <a:prstGeom prst="rect">
            <a:avLst/>
          </a:prstGeom>
          <a:noFill/>
          <a:ln>
            <a:noFill/>
          </a:ln>
        </p:spPr>
      </p:pic>
      <p:pic>
        <p:nvPicPr>
          <p:cNvPr id="236" name="Google Shape;236;p40"/>
          <p:cNvPicPr preferRelativeResize="0"/>
          <p:nvPr/>
        </p:nvPicPr>
        <p:blipFill>
          <a:blip r:embed="rId5">
            <a:alphaModFix/>
          </a:blip>
          <a:stretch>
            <a:fillRect/>
          </a:stretch>
        </p:blipFill>
        <p:spPr>
          <a:xfrm>
            <a:off x="490075" y="3069562"/>
            <a:ext cx="2230900" cy="1321225"/>
          </a:xfrm>
          <a:prstGeom prst="rect">
            <a:avLst/>
          </a:prstGeom>
          <a:noFill/>
          <a:ln>
            <a:noFill/>
          </a:ln>
        </p:spPr>
      </p:pic>
      <p:pic>
        <p:nvPicPr>
          <p:cNvPr id="237" name="Google Shape;237;p40"/>
          <p:cNvPicPr preferRelativeResize="0"/>
          <p:nvPr/>
        </p:nvPicPr>
        <p:blipFill>
          <a:blip r:embed="rId6">
            <a:alphaModFix/>
          </a:blip>
          <a:stretch>
            <a:fillRect/>
          </a:stretch>
        </p:blipFill>
        <p:spPr>
          <a:xfrm>
            <a:off x="3306900" y="3873938"/>
            <a:ext cx="2530200" cy="917825"/>
          </a:xfrm>
          <a:prstGeom prst="rect">
            <a:avLst/>
          </a:prstGeom>
          <a:noFill/>
          <a:ln>
            <a:noFill/>
          </a:ln>
        </p:spPr>
      </p:pic>
      <p:sp>
        <p:nvSpPr>
          <p:cNvPr id="238" name="Google Shape;238;p40"/>
          <p:cNvSpPr txBox="1"/>
          <p:nvPr/>
        </p:nvSpPr>
        <p:spPr>
          <a:xfrm>
            <a:off x="398450" y="4116475"/>
            <a:ext cx="3024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Z-23 Virginia Community Colleges</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pic>
        <p:nvPicPr>
          <p:cNvPr id="243" name="Google Shape;243;p41"/>
          <p:cNvPicPr preferRelativeResize="0"/>
          <p:nvPr/>
        </p:nvPicPr>
        <p:blipFill>
          <a:blip r:embed="rId3">
            <a:alphaModFix/>
          </a:blip>
          <a:stretch>
            <a:fillRect/>
          </a:stretch>
        </p:blipFill>
        <p:spPr>
          <a:xfrm>
            <a:off x="533400" y="152400"/>
            <a:ext cx="7850866" cy="4991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 name="Shape 247"/>
        <p:cNvGrpSpPr/>
        <p:nvPr/>
      </p:nvGrpSpPr>
      <p:grpSpPr>
        <a:xfrm>
          <a:off x="0" y="0"/>
          <a:ext cx="0" cy="0"/>
          <a:chOff x="0" y="0"/>
          <a:chExt cx="0" cy="0"/>
        </a:xfrm>
      </p:grpSpPr>
      <p:sp>
        <p:nvSpPr>
          <p:cNvPr id="248" name="Google Shape;248;p42"/>
          <p:cNvSpPr txBox="1"/>
          <p:nvPr>
            <p:ph type="ctrTitle"/>
          </p:nvPr>
        </p:nvSpPr>
        <p:spPr>
          <a:xfrm>
            <a:off x="311700" y="213250"/>
            <a:ext cx="8520600" cy="79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t>About CUNY</a:t>
            </a:r>
            <a:endParaRPr sz="3600"/>
          </a:p>
        </p:txBody>
      </p:sp>
      <p:sp>
        <p:nvSpPr>
          <p:cNvPr id="249" name="Google Shape;249;p42"/>
          <p:cNvSpPr txBox="1"/>
          <p:nvPr>
            <p:ph idx="1" type="subTitle"/>
          </p:nvPr>
        </p:nvSpPr>
        <p:spPr>
          <a:xfrm>
            <a:off x="311700" y="1075250"/>
            <a:ext cx="8520600" cy="3348300"/>
          </a:xfrm>
          <a:prstGeom prst="rect">
            <a:avLst/>
          </a:prstGeom>
        </p:spPr>
        <p:txBody>
          <a:bodyPr anchorCtr="0" anchor="t" bIns="91425" lIns="91425" spcFirstLastPara="1" rIns="91425" wrap="square" tIns="91425">
            <a:noAutofit/>
          </a:bodyPr>
          <a:lstStyle/>
          <a:p>
            <a:pPr indent="-381000" lvl="0" marL="457200" rtl="0" algn="l">
              <a:lnSpc>
                <a:spcPct val="90000"/>
              </a:lnSpc>
              <a:spcBef>
                <a:spcPts val="1000"/>
              </a:spcBef>
              <a:spcAft>
                <a:spcPts val="0"/>
              </a:spcAft>
              <a:buClr>
                <a:srgbClr val="FF0000"/>
              </a:buClr>
              <a:buSzPts val="2400"/>
              <a:buFont typeface="Calibri"/>
              <a:buChar char="●"/>
            </a:pPr>
            <a:r>
              <a:rPr lang="en" sz="2400">
                <a:solidFill>
                  <a:schemeClr val="dk1"/>
                </a:solidFill>
                <a:latin typeface="Calibri"/>
                <a:ea typeface="Calibri"/>
                <a:cs typeface="Calibri"/>
                <a:sym typeface="Calibri"/>
              </a:rPr>
              <a:t>L</a:t>
            </a:r>
            <a:r>
              <a:rPr lang="en" sz="2400">
                <a:solidFill>
                  <a:schemeClr val="dk1"/>
                </a:solidFill>
                <a:latin typeface="Calibri"/>
                <a:ea typeface="Calibri"/>
                <a:cs typeface="Calibri"/>
                <a:sym typeface="Calibri"/>
              </a:rPr>
              <a:t>argest urban university in U.S.</a:t>
            </a:r>
            <a:endParaRPr sz="2400">
              <a:solidFill>
                <a:schemeClr val="dk1"/>
              </a:solidFill>
              <a:latin typeface="Calibri"/>
              <a:ea typeface="Calibri"/>
              <a:cs typeface="Calibri"/>
              <a:sym typeface="Calibri"/>
            </a:endParaRPr>
          </a:p>
          <a:p>
            <a:pPr indent="-381000" lvl="0" marL="457200" rtl="0" algn="l">
              <a:lnSpc>
                <a:spcPct val="90000"/>
              </a:lnSpc>
              <a:spcBef>
                <a:spcPts val="0"/>
              </a:spcBef>
              <a:spcAft>
                <a:spcPts val="0"/>
              </a:spcAft>
              <a:buClr>
                <a:srgbClr val="FF0000"/>
              </a:buClr>
              <a:buSzPts val="2400"/>
              <a:buFont typeface="Calibri"/>
              <a:buChar char="●"/>
            </a:pPr>
            <a:r>
              <a:rPr lang="en" sz="2400">
                <a:solidFill>
                  <a:schemeClr val="dk1"/>
                </a:solidFill>
                <a:latin typeface="Calibri"/>
                <a:ea typeface="Calibri"/>
                <a:cs typeface="Calibri"/>
                <a:sym typeface="Calibri"/>
              </a:rPr>
              <a:t>25 institutions: </a:t>
            </a:r>
            <a:endParaRPr sz="2400">
              <a:solidFill>
                <a:schemeClr val="dk1"/>
              </a:solidFill>
              <a:latin typeface="Calibri"/>
              <a:ea typeface="Calibri"/>
              <a:cs typeface="Calibri"/>
              <a:sym typeface="Calibri"/>
            </a:endParaRPr>
          </a:p>
          <a:p>
            <a:pPr indent="-381000" lvl="1" marL="914400" rtl="0" algn="l">
              <a:lnSpc>
                <a:spcPct val="90000"/>
              </a:lnSpc>
              <a:spcBef>
                <a:spcPts val="0"/>
              </a:spcBef>
              <a:spcAft>
                <a:spcPts val="0"/>
              </a:spcAft>
              <a:buClr>
                <a:srgbClr val="FF0000"/>
              </a:buClr>
              <a:buSzPts val="2400"/>
              <a:buFont typeface="Calibri"/>
              <a:buChar char="○"/>
            </a:pPr>
            <a:r>
              <a:rPr lang="en" sz="2400">
                <a:solidFill>
                  <a:schemeClr val="dk1"/>
                </a:solidFill>
                <a:latin typeface="Calibri"/>
                <a:ea typeface="Calibri"/>
                <a:cs typeface="Calibri"/>
                <a:sym typeface="Calibri"/>
              </a:rPr>
              <a:t>community colleges </a:t>
            </a:r>
            <a:endParaRPr sz="2400">
              <a:solidFill>
                <a:schemeClr val="dk1"/>
              </a:solidFill>
              <a:latin typeface="Calibri"/>
              <a:ea typeface="Calibri"/>
              <a:cs typeface="Calibri"/>
              <a:sym typeface="Calibri"/>
            </a:endParaRPr>
          </a:p>
          <a:p>
            <a:pPr indent="-381000" lvl="1" marL="914400" rtl="0" algn="l">
              <a:lnSpc>
                <a:spcPct val="90000"/>
              </a:lnSpc>
              <a:spcBef>
                <a:spcPts val="0"/>
              </a:spcBef>
              <a:spcAft>
                <a:spcPts val="0"/>
              </a:spcAft>
              <a:buClr>
                <a:srgbClr val="FF0000"/>
              </a:buClr>
              <a:buSzPts val="2400"/>
              <a:buFont typeface="Calibri"/>
              <a:buChar char="○"/>
            </a:pPr>
            <a:r>
              <a:rPr lang="en" sz="2400">
                <a:solidFill>
                  <a:schemeClr val="dk1"/>
                </a:solidFill>
                <a:latin typeface="Calibri"/>
                <a:ea typeface="Calibri"/>
                <a:cs typeface="Calibri"/>
                <a:sym typeface="Calibri"/>
              </a:rPr>
              <a:t>senior colleges</a:t>
            </a:r>
            <a:endParaRPr sz="2400">
              <a:solidFill>
                <a:schemeClr val="dk1"/>
              </a:solidFill>
              <a:latin typeface="Calibri"/>
              <a:ea typeface="Calibri"/>
              <a:cs typeface="Calibri"/>
              <a:sym typeface="Calibri"/>
            </a:endParaRPr>
          </a:p>
          <a:p>
            <a:pPr indent="-381000" lvl="1" marL="914400" rtl="0" algn="l">
              <a:lnSpc>
                <a:spcPct val="90000"/>
              </a:lnSpc>
              <a:spcBef>
                <a:spcPts val="0"/>
              </a:spcBef>
              <a:spcAft>
                <a:spcPts val="0"/>
              </a:spcAft>
              <a:buClr>
                <a:srgbClr val="FF0000"/>
              </a:buClr>
              <a:buSzPts val="2400"/>
              <a:buFont typeface="Calibri"/>
              <a:buChar char="○"/>
            </a:pPr>
            <a:r>
              <a:rPr lang="en" sz="2400">
                <a:solidFill>
                  <a:schemeClr val="dk1"/>
                </a:solidFill>
                <a:latin typeface="Calibri"/>
                <a:ea typeface="Calibri"/>
                <a:cs typeface="Calibri"/>
                <a:sym typeface="Calibri"/>
              </a:rPr>
              <a:t>universities</a:t>
            </a:r>
            <a:endParaRPr sz="2400">
              <a:solidFill>
                <a:schemeClr val="dk1"/>
              </a:solidFill>
              <a:latin typeface="Calibri"/>
              <a:ea typeface="Calibri"/>
              <a:cs typeface="Calibri"/>
              <a:sym typeface="Calibri"/>
            </a:endParaRPr>
          </a:p>
          <a:p>
            <a:pPr indent="-381000" lvl="0" marL="457200" rtl="0" algn="l">
              <a:lnSpc>
                <a:spcPct val="90000"/>
              </a:lnSpc>
              <a:spcBef>
                <a:spcPts val="0"/>
              </a:spcBef>
              <a:spcAft>
                <a:spcPts val="0"/>
              </a:spcAft>
              <a:buClr>
                <a:srgbClr val="FF0000"/>
              </a:buClr>
              <a:buSzPts val="2400"/>
              <a:buFont typeface="Calibri"/>
              <a:buChar char="●"/>
            </a:pPr>
            <a:r>
              <a:rPr lang="en" sz="2400">
                <a:solidFill>
                  <a:schemeClr val="dk1"/>
                </a:solidFill>
                <a:latin typeface="Calibri"/>
                <a:ea typeface="Calibri"/>
                <a:cs typeface="Calibri"/>
                <a:sym typeface="Calibri"/>
              </a:rPr>
              <a:t>275,000 degree seeking students</a:t>
            </a:r>
            <a:endParaRPr sz="2400">
              <a:solidFill>
                <a:schemeClr val="dk1"/>
              </a:solidFill>
              <a:latin typeface="Calibri"/>
              <a:ea typeface="Calibri"/>
              <a:cs typeface="Calibri"/>
              <a:sym typeface="Calibri"/>
            </a:endParaRPr>
          </a:p>
          <a:p>
            <a:pPr indent="-381000" lvl="0" marL="457200" rtl="0" algn="l">
              <a:lnSpc>
                <a:spcPct val="90000"/>
              </a:lnSpc>
              <a:spcBef>
                <a:spcPts val="0"/>
              </a:spcBef>
              <a:spcAft>
                <a:spcPts val="0"/>
              </a:spcAft>
              <a:buClr>
                <a:srgbClr val="FF0000"/>
              </a:buClr>
              <a:buSzPts val="2400"/>
              <a:buFont typeface="Calibri"/>
              <a:buChar char="●"/>
            </a:pPr>
            <a:r>
              <a:rPr lang="en" sz="2400">
                <a:solidFill>
                  <a:schemeClr val="dk1"/>
                </a:solidFill>
                <a:latin typeface="Calibri"/>
                <a:ea typeface="Calibri"/>
                <a:cs typeface="Calibri"/>
                <a:sym typeface="Calibri"/>
              </a:rPr>
              <a:t>Nearly all students commute.</a:t>
            </a:r>
            <a:endParaRPr sz="2400">
              <a:solidFill>
                <a:schemeClr val="dk1"/>
              </a:solidFill>
              <a:latin typeface="Calibri"/>
              <a:ea typeface="Calibri"/>
              <a:cs typeface="Calibri"/>
              <a:sym typeface="Calibri"/>
            </a:endParaRPr>
          </a:p>
          <a:p>
            <a:pPr indent="0" lvl="0" marL="457200" rtl="0" algn="l">
              <a:spcBef>
                <a:spcPts val="0"/>
              </a:spcBef>
              <a:spcAft>
                <a:spcPts val="0"/>
              </a:spcAft>
              <a:buNone/>
            </a:pPr>
            <a:r>
              <a:t/>
            </a:r>
            <a:endParaRPr/>
          </a:p>
        </p:txBody>
      </p:sp>
      <p:pic>
        <p:nvPicPr>
          <p:cNvPr id="250" name="Google Shape;250;p42"/>
          <p:cNvPicPr preferRelativeResize="0"/>
          <p:nvPr/>
        </p:nvPicPr>
        <p:blipFill>
          <a:blip r:embed="rId3">
            <a:alphaModFix/>
          </a:blip>
          <a:stretch>
            <a:fillRect/>
          </a:stretch>
        </p:blipFill>
        <p:spPr>
          <a:xfrm>
            <a:off x="5112400" y="1075250"/>
            <a:ext cx="3405483" cy="3509650"/>
          </a:xfrm>
          <a:prstGeom prst="rect">
            <a:avLst/>
          </a:prstGeom>
          <a:noFill/>
          <a:ln>
            <a:noFill/>
          </a:ln>
        </p:spPr>
      </p:pic>
      <p:sp>
        <p:nvSpPr>
          <p:cNvPr id="251" name="Google Shape;251;p42"/>
          <p:cNvSpPr txBox="1"/>
          <p:nvPr/>
        </p:nvSpPr>
        <p:spPr>
          <a:xfrm>
            <a:off x="5251163" y="4457050"/>
            <a:ext cx="3266700" cy="33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t>Image: Map of CUNY Campuses, ResearchGate</a:t>
            </a:r>
            <a:r>
              <a:rPr lang="en"/>
              <a: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sp>
        <p:nvSpPr>
          <p:cNvPr id="256" name="Google Shape;256;p4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600"/>
              <a:t>History of OER at CUNY</a:t>
            </a:r>
            <a:endParaRPr sz="3600"/>
          </a:p>
        </p:txBody>
      </p:sp>
      <p:sp>
        <p:nvSpPr>
          <p:cNvPr id="257" name="Google Shape;257;p43"/>
          <p:cNvSpPr txBox="1"/>
          <p:nvPr>
            <p:ph idx="1" type="body"/>
          </p:nvPr>
        </p:nvSpPr>
        <p:spPr>
          <a:xfrm>
            <a:off x="311700" y="1409650"/>
            <a:ext cx="8520600" cy="34164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Clr>
                <a:srgbClr val="FF0000"/>
              </a:buClr>
              <a:buSzPts val="2400"/>
              <a:buChar char="●"/>
            </a:pPr>
            <a:r>
              <a:rPr lang="en" sz="3000">
                <a:solidFill>
                  <a:srgbClr val="000000"/>
                </a:solidFill>
              </a:rPr>
              <a:t>Library driven</a:t>
            </a:r>
            <a:endParaRPr sz="3000">
              <a:solidFill>
                <a:srgbClr val="000000"/>
              </a:solidFill>
            </a:endParaRPr>
          </a:p>
          <a:p>
            <a:pPr indent="-381000" lvl="0" marL="457200" rtl="0" algn="l">
              <a:spcBef>
                <a:spcPts val="0"/>
              </a:spcBef>
              <a:spcAft>
                <a:spcPts val="0"/>
              </a:spcAft>
              <a:buClr>
                <a:srgbClr val="FF0000"/>
              </a:buClr>
              <a:buSzPts val="2400"/>
              <a:buChar char="●"/>
            </a:pPr>
            <a:r>
              <a:rPr lang="en" sz="3000">
                <a:solidFill>
                  <a:srgbClr val="000000"/>
                </a:solidFill>
              </a:rPr>
              <a:t>Grassroots programs</a:t>
            </a:r>
            <a:endParaRPr sz="3000">
              <a:solidFill>
                <a:srgbClr val="000000"/>
              </a:solidFill>
            </a:endParaRPr>
          </a:p>
          <a:p>
            <a:pPr indent="-381000" lvl="0" marL="457200" rtl="0" algn="l">
              <a:spcBef>
                <a:spcPts val="0"/>
              </a:spcBef>
              <a:spcAft>
                <a:spcPts val="0"/>
              </a:spcAft>
              <a:buClr>
                <a:srgbClr val="FF0000"/>
              </a:buClr>
              <a:buSzPts val="2400"/>
              <a:buChar char="●"/>
            </a:pPr>
            <a:r>
              <a:rPr lang="en" sz="3000">
                <a:solidFill>
                  <a:srgbClr val="000000"/>
                </a:solidFill>
              </a:rPr>
              <a:t>Achieving the Dream OER Degree Initiative</a:t>
            </a:r>
            <a:endParaRPr sz="3000">
              <a:solidFill>
                <a:srgbClr val="000000"/>
              </a:solidFill>
            </a:endParaRPr>
          </a:p>
          <a:p>
            <a:pPr indent="-381000" lvl="0" marL="457200" rtl="0" algn="l">
              <a:spcBef>
                <a:spcPts val="0"/>
              </a:spcBef>
              <a:spcAft>
                <a:spcPts val="0"/>
              </a:spcAft>
              <a:buClr>
                <a:srgbClr val="FF0000"/>
              </a:buClr>
              <a:buSzPts val="2400"/>
              <a:buChar char="●"/>
            </a:pPr>
            <a:r>
              <a:rPr lang="en" sz="3000">
                <a:solidFill>
                  <a:srgbClr val="000000"/>
                </a:solidFill>
              </a:rPr>
              <a:t>New York State money</a:t>
            </a:r>
            <a:endParaRPr sz="3000">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sp>
        <p:nvSpPr>
          <p:cNvPr id="262" name="Google Shape;262;p44"/>
          <p:cNvSpPr txBox="1"/>
          <p:nvPr>
            <p:ph type="title"/>
          </p:nvPr>
        </p:nvSpPr>
        <p:spPr>
          <a:xfrm>
            <a:off x="311700" y="79525"/>
            <a:ext cx="8520600" cy="1257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600"/>
              <a:t>Achieving the Dream </a:t>
            </a:r>
            <a:endParaRPr sz="3600"/>
          </a:p>
          <a:p>
            <a:pPr indent="0" lvl="0" marL="0" rtl="0" algn="ctr">
              <a:spcBef>
                <a:spcPts val="0"/>
              </a:spcBef>
              <a:spcAft>
                <a:spcPts val="0"/>
              </a:spcAft>
              <a:buNone/>
            </a:pPr>
            <a:r>
              <a:rPr lang="en" sz="3600"/>
              <a:t>OER Degree Initiative</a:t>
            </a:r>
            <a:endParaRPr sz="2400"/>
          </a:p>
        </p:txBody>
      </p:sp>
      <p:sp>
        <p:nvSpPr>
          <p:cNvPr id="263" name="Google Shape;263;p44"/>
          <p:cNvSpPr txBox="1"/>
          <p:nvPr>
            <p:ph idx="1" type="body"/>
          </p:nvPr>
        </p:nvSpPr>
        <p:spPr>
          <a:xfrm>
            <a:off x="311700" y="1567775"/>
            <a:ext cx="8520600" cy="29187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Clr>
                <a:srgbClr val="FF0000"/>
              </a:buClr>
              <a:buSzPts val="2400"/>
              <a:buChar char="●"/>
            </a:pPr>
            <a:r>
              <a:rPr lang="en" sz="2400">
                <a:solidFill>
                  <a:srgbClr val="000000"/>
                </a:solidFill>
              </a:rPr>
              <a:t>Borough of Manhattan Community College</a:t>
            </a:r>
            <a:endParaRPr sz="2400">
              <a:solidFill>
                <a:srgbClr val="000000"/>
              </a:solidFill>
            </a:endParaRPr>
          </a:p>
          <a:p>
            <a:pPr indent="-381000" lvl="1" marL="914400" rtl="0" algn="l">
              <a:spcBef>
                <a:spcPts val="0"/>
              </a:spcBef>
              <a:spcAft>
                <a:spcPts val="0"/>
              </a:spcAft>
              <a:buClr>
                <a:srgbClr val="FF0000"/>
              </a:buClr>
              <a:buSzPts val="2400"/>
              <a:buChar char="○"/>
            </a:pPr>
            <a:r>
              <a:rPr lang="en" sz="2400">
                <a:solidFill>
                  <a:srgbClr val="000000"/>
                </a:solidFill>
              </a:rPr>
              <a:t>Criminal Justice</a:t>
            </a:r>
            <a:endParaRPr sz="2400">
              <a:solidFill>
                <a:srgbClr val="000000"/>
              </a:solidFill>
            </a:endParaRPr>
          </a:p>
          <a:p>
            <a:pPr indent="-381000" lvl="0" marL="457200" rtl="0" algn="l">
              <a:spcBef>
                <a:spcPts val="0"/>
              </a:spcBef>
              <a:spcAft>
                <a:spcPts val="0"/>
              </a:spcAft>
              <a:buClr>
                <a:srgbClr val="FF0000"/>
              </a:buClr>
              <a:buSzPts val="2400"/>
              <a:buChar char="●"/>
            </a:pPr>
            <a:r>
              <a:rPr lang="en" sz="2400">
                <a:solidFill>
                  <a:srgbClr val="000000"/>
                </a:solidFill>
              </a:rPr>
              <a:t>Hostos Community College</a:t>
            </a:r>
            <a:endParaRPr sz="2400">
              <a:solidFill>
                <a:srgbClr val="000000"/>
              </a:solidFill>
            </a:endParaRPr>
          </a:p>
          <a:p>
            <a:pPr indent="-381000" lvl="1" marL="914400" rtl="0" algn="l">
              <a:spcBef>
                <a:spcPts val="0"/>
              </a:spcBef>
              <a:spcAft>
                <a:spcPts val="0"/>
              </a:spcAft>
              <a:buClr>
                <a:srgbClr val="FF0000"/>
              </a:buClr>
              <a:buSzPts val="2400"/>
              <a:buChar char="○"/>
            </a:pPr>
            <a:r>
              <a:rPr lang="en" sz="2400">
                <a:solidFill>
                  <a:srgbClr val="000000"/>
                </a:solidFill>
              </a:rPr>
              <a:t>Early Childhood Education</a:t>
            </a:r>
            <a:endParaRPr sz="2400">
              <a:solidFill>
                <a:srgbClr val="000000"/>
              </a:solidFill>
            </a:endParaRPr>
          </a:p>
          <a:p>
            <a:pPr indent="-381000" lvl="0" marL="457200" rtl="0" algn="l">
              <a:spcBef>
                <a:spcPts val="0"/>
              </a:spcBef>
              <a:spcAft>
                <a:spcPts val="0"/>
              </a:spcAft>
              <a:buClr>
                <a:srgbClr val="FF0000"/>
              </a:buClr>
              <a:buSzPts val="2400"/>
              <a:buChar char="●"/>
            </a:pPr>
            <a:r>
              <a:rPr lang="en" sz="2400">
                <a:solidFill>
                  <a:srgbClr val="000000"/>
                </a:solidFill>
              </a:rPr>
              <a:t>Bronx Community College</a:t>
            </a:r>
            <a:endParaRPr sz="2400">
              <a:solidFill>
                <a:srgbClr val="000000"/>
              </a:solidFill>
            </a:endParaRPr>
          </a:p>
          <a:p>
            <a:pPr indent="-381000" lvl="1" marL="914400" rtl="0" algn="l">
              <a:spcBef>
                <a:spcPts val="0"/>
              </a:spcBef>
              <a:spcAft>
                <a:spcPts val="0"/>
              </a:spcAft>
              <a:buClr>
                <a:srgbClr val="FF0000"/>
              </a:buClr>
              <a:buSzPts val="2400"/>
              <a:buChar char="○"/>
            </a:pPr>
            <a:r>
              <a:rPr lang="en" sz="2400">
                <a:solidFill>
                  <a:srgbClr val="000000"/>
                </a:solidFill>
              </a:rPr>
              <a:t>General Associates with concentration in History3</a:t>
            </a:r>
            <a:endParaRPr sz="2400">
              <a:solidFill>
                <a:srgbClr val="0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Google Shape;268;p45"/>
          <p:cNvSpPr txBox="1"/>
          <p:nvPr>
            <p:ph type="title"/>
          </p:nvPr>
        </p:nvSpPr>
        <p:spPr>
          <a:xfrm>
            <a:off x="270350" y="2465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600"/>
              <a:t>Results from the first 2 years</a:t>
            </a:r>
            <a:endParaRPr sz="3600"/>
          </a:p>
        </p:txBody>
      </p:sp>
      <p:sp>
        <p:nvSpPr>
          <p:cNvPr id="269" name="Google Shape;269;p45"/>
          <p:cNvSpPr txBox="1"/>
          <p:nvPr>
            <p:ph idx="1" type="body"/>
          </p:nvPr>
        </p:nvSpPr>
        <p:spPr>
          <a:xfrm>
            <a:off x="270350" y="1152125"/>
            <a:ext cx="8520600" cy="3416400"/>
          </a:xfrm>
          <a:prstGeom prst="rect">
            <a:avLst/>
          </a:prstGeom>
        </p:spPr>
        <p:txBody>
          <a:bodyPr anchorCtr="0" anchor="t" bIns="91425" lIns="91425" spcFirstLastPara="1" rIns="91425" wrap="square" tIns="91425">
            <a:noAutofit/>
          </a:bodyPr>
          <a:lstStyle/>
          <a:p>
            <a:pPr indent="-381000" lvl="0" marL="457200" rtl="0" algn="just">
              <a:lnSpc>
                <a:spcPct val="115000"/>
              </a:lnSpc>
              <a:spcBef>
                <a:spcPts val="0"/>
              </a:spcBef>
              <a:spcAft>
                <a:spcPts val="0"/>
              </a:spcAft>
              <a:buClr>
                <a:srgbClr val="FF0000"/>
              </a:buClr>
              <a:buSzPts val="2400"/>
              <a:buChar char="●"/>
            </a:pPr>
            <a:r>
              <a:rPr lang="en" sz="2400">
                <a:solidFill>
                  <a:schemeClr val="dk1"/>
                </a:solidFill>
              </a:rPr>
              <a:t>After two years CUNY now has more than 3,000 “zero textbook courses,” (ZTC) representing 57 disciplines. </a:t>
            </a:r>
            <a:endParaRPr sz="2400">
              <a:solidFill>
                <a:schemeClr val="dk1"/>
              </a:solidFill>
            </a:endParaRPr>
          </a:p>
          <a:p>
            <a:pPr indent="-381000" lvl="0" marL="457200" rtl="0" algn="just">
              <a:lnSpc>
                <a:spcPct val="115000"/>
              </a:lnSpc>
              <a:spcBef>
                <a:spcPts val="0"/>
              </a:spcBef>
              <a:spcAft>
                <a:spcPts val="0"/>
              </a:spcAft>
              <a:buClr>
                <a:srgbClr val="FF0000"/>
              </a:buClr>
              <a:buSzPts val="2400"/>
              <a:buChar char="●"/>
            </a:pPr>
            <a:r>
              <a:rPr lang="en" sz="2400">
                <a:solidFill>
                  <a:schemeClr val="dk1"/>
                </a:solidFill>
              </a:rPr>
              <a:t>CUNY has 5+ Z degrees and more in the works.</a:t>
            </a:r>
            <a:endParaRPr sz="2400">
              <a:solidFill>
                <a:schemeClr val="dk1"/>
              </a:solidFill>
            </a:endParaRPr>
          </a:p>
          <a:p>
            <a:pPr indent="-381000" lvl="0" marL="457200" rtl="0" algn="just">
              <a:lnSpc>
                <a:spcPct val="115000"/>
              </a:lnSpc>
              <a:spcBef>
                <a:spcPts val="0"/>
              </a:spcBef>
              <a:spcAft>
                <a:spcPts val="0"/>
              </a:spcAft>
              <a:buClr>
                <a:srgbClr val="FF0000"/>
              </a:buClr>
              <a:buSzPts val="2400"/>
              <a:buChar char="●"/>
            </a:pPr>
            <a:r>
              <a:rPr lang="en" sz="2400">
                <a:solidFill>
                  <a:schemeClr val="dk1"/>
                </a:solidFill>
              </a:rPr>
              <a:t>This has impacted 76,000 students and brings in about $9.5 million in student savings </a:t>
            </a:r>
            <a:r>
              <a:rPr lang="en" sz="2400">
                <a:solidFill>
                  <a:srgbClr val="FF0000"/>
                </a:solidFill>
              </a:rPr>
              <a:t>per semester</a:t>
            </a:r>
            <a:r>
              <a:rPr lang="en" sz="2400">
                <a:solidFill>
                  <a:schemeClr val="dk1"/>
                </a:solidFill>
              </a:rPr>
              <a:t>. </a:t>
            </a:r>
            <a:endParaRPr sz="2400">
              <a:solidFill>
                <a:schemeClr val="dk1"/>
              </a:solidFill>
            </a:endParaRPr>
          </a:p>
          <a:p>
            <a:pPr indent="-381000" lvl="0" marL="457200" rtl="0" algn="just">
              <a:lnSpc>
                <a:spcPct val="115000"/>
              </a:lnSpc>
              <a:spcBef>
                <a:spcPts val="0"/>
              </a:spcBef>
              <a:spcAft>
                <a:spcPts val="0"/>
              </a:spcAft>
              <a:buClr>
                <a:srgbClr val="FF0000"/>
              </a:buClr>
              <a:buSzPts val="2400"/>
              <a:buChar char="●"/>
            </a:pPr>
            <a:r>
              <a:rPr lang="en" sz="2400">
                <a:solidFill>
                  <a:schemeClr val="dk1"/>
                </a:solidFill>
              </a:rPr>
              <a:t>Refunded for this fiscal year </a:t>
            </a:r>
            <a:endParaRPr sz="2400">
              <a:solidFill>
                <a:schemeClr val="dk1"/>
              </a:solidFill>
            </a:endParaRPr>
          </a:p>
          <a:p>
            <a:pPr indent="-381000" lvl="0" marL="457200" rtl="0" algn="just">
              <a:lnSpc>
                <a:spcPct val="115000"/>
              </a:lnSpc>
              <a:spcBef>
                <a:spcPts val="0"/>
              </a:spcBef>
              <a:spcAft>
                <a:spcPts val="0"/>
              </a:spcAft>
              <a:buClr>
                <a:srgbClr val="FF0000"/>
              </a:buClr>
              <a:buSzPts val="2400"/>
              <a:buChar char="●"/>
            </a:pPr>
            <a:r>
              <a:rPr lang="en" sz="2400">
                <a:solidFill>
                  <a:schemeClr val="dk1"/>
                </a:solidFill>
              </a:rPr>
              <a:t>Incentives planned for future Z degrees</a:t>
            </a:r>
            <a:endParaRPr sz="24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