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29" r:id="rId1"/>
  </p:sldMasterIdLst>
  <p:notesMasterIdLst>
    <p:notesMasterId r:id="rId11"/>
  </p:notesMasterIdLst>
  <p:handoutMasterIdLst>
    <p:handoutMasterId r:id="rId12"/>
  </p:handoutMasterIdLst>
  <p:sldIdLst>
    <p:sldId id="256" r:id="rId2"/>
    <p:sldId id="374" r:id="rId3"/>
    <p:sldId id="379" r:id="rId4"/>
    <p:sldId id="381" r:id="rId5"/>
    <p:sldId id="383" r:id="rId6"/>
    <p:sldId id="384" r:id="rId7"/>
    <p:sldId id="388" r:id="rId8"/>
    <p:sldId id="390" r:id="rId9"/>
    <p:sldId id="391" r:id="rId1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892" autoAdjust="0"/>
  </p:normalViewPr>
  <p:slideViewPr>
    <p:cSldViewPr>
      <p:cViewPr>
        <p:scale>
          <a:sx n="70" d="100"/>
          <a:sy n="70" d="100"/>
        </p:scale>
        <p:origin x="-2208" y="-6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A59653-7F5D-4ED6-845B-8B85F8F4410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70ACE1CB-A8A3-4A4F-989D-31A00D5330C6}">
      <dgm:prSet/>
      <dgm:spPr/>
      <dgm:t>
        <a:bodyPr/>
        <a:lstStyle/>
        <a:p>
          <a:pPr rtl="0"/>
          <a:r>
            <a:rPr lang="en-US" smtClean="0"/>
            <a:t>Reuse </a:t>
          </a:r>
          <a:endParaRPr lang="en-US"/>
        </a:p>
      </dgm:t>
    </dgm:pt>
    <dgm:pt modelId="{00ED1122-2ECE-4D6B-B4DE-474226C433EC}" type="parTrans" cxnId="{AA2ECBEA-1AE8-411C-8171-444EFEA49CA2}">
      <dgm:prSet/>
      <dgm:spPr/>
      <dgm:t>
        <a:bodyPr/>
        <a:lstStyle/>
        <a:p>
          <a:endParaRPr lang="en-US"/>
        </a:p>
      </dgm:t>
    </dgm:pt>
    <dgm:pt modelId="{35A37EA1-C717-4337-9CFD-077D126F334E}" type="sibTrans" cxnId="{AA2ECBEA-1AE8-411C-8171-444EFEA49CA2}">
      <dgm:prSet/>
      <dgm:spPr/>
      <dgm:t>
        <a:bodyPr/>
        <a:lstStyle/>
        <a:p>
          <a:endParaRPr lang="en-US"/>
        </a:p>
      </dgm:t>
    </dgm:pt>
    <dgm:pt modelId="{1F2038C4-C774-4BF1-BE11-6FCA321DE5E4}">
      <dgm:prSet/>
      <dgm:spPr/>
      <dgm:t>
        <a:bodyPr/>
        <a:lstStyle/>
        <a:p>
          <a:pPr rtl="0"/>
          <a:r>
            <a:rPr lang="en-US" smtClean="0"/>
            <a:t>Revise</a:t>
          </a:r>
          <a:endParaRPr lang="en-US"/>
        </a:p>
      </dgm:t>
    </dgm:pt>
    <dgm:pt modelId="{B791DE34-FFB5-42BF-AEA2-B4577F05F7AB}" type="parTrans" cxnId="{B45BCBD9-092B-44CD-8DA5-2DD09822C1EB}">
      <dgm:prSet/>
      <dgm:spPr/>
      <dgm:t>
        <a:bodyPr/>
        <a:lstStyle/>
        <a:p>
          <a:endParaRPr lang="en-US"/>
        </a:p>
      </dgm:t>
    </dgm:pt>
    <dgm:pt modelId="{A31528B4-C76F-4B39-AC01-6A524E9DE30C}" type="sibTrans" cxnId="{B45BCBD9-092B-44CD-8DA5-2DD09822C1EB}">
      <dgm:prSet/>
      <dgm:spPr/>
      <dgm:t>
        <a:bodyPr/>
        <a:lstStyle/>
        <a:p>
          <a:endParaRPr lang="en-US"/>
        </a:p>
      </dgm:t>
    </dgm:pt>
    <dgm:pt modelId="{43959B70-6AB9-4031-8BA1-194DB62ABF2D}">
      <dgm:prSet/>
      <dgm:spPr/>
      <dgm:t>
        <a:bodyPr/>
        <a:lstStyle/>
        <a:p>
          <a:pPr rtl="0"/>
          <a:r>
            <a:rPr lang="en-US" smtClean="0"/>
            <a:t>Remix</a:t>
          </a:r>
          <a:endParaRPr lang="en-US"/>
        </a:p>
      </dgm:t>
    </dgm:pt>
    <dgm:pt modelId="{84E2089D-4D28-4CA6-B98B-BB8F5E294076}" type="parTrans" cxnId="{1AB1D6AE-363A-4D8F-A52B-275F979127E8}">
      <dgm:prSet/>
      <dgm:spPr/>
      <dgm:t>
        <a:bodyPr/>
        <a:lstStyle/>
        <a:p>
          <a:endParaRPr lang="en-US"/>
        </a:p>
      </dgm:t>
    </dgm:pt>
    <dgm:pt modelId="{C58694A2-375E-492B-9943-2CC04396A094}" type="sibTrans" cxnId="{1AB1D6AE-363A-4D8F-A52B-275F979127E8}">
      <dgm:prSet/>
      <dgm:spPr/>
      <dgm:t>
        <a:bodyPr/>
        <a:lstStyle/>
        <a:p>
          <a:endParaRPr lang="en-US"/>
        </a:p>
      </dgm:t>
    </dgm:pt>
    <dgm:pt modelId="{27F91A2D-B9AA-4D6C-8E2F-190F6075E4B4}">
      <dgm:prSet/>
      <dgm:spPr/>
      <dgm:t>
        <a:bodyPr/>
        <a:lstStyle/>
        <a:p>
          <a:pPr rtl="0"/>
          <a:r>
            <a:rPr lang="en-US" smtClean="0"/>
            <a:t>Redistribute</a:t>
          </a:r>
          <a:endParaRPr lang="en-US"/>
        </a:p>
      </dgm:t>
    </dgm:pt>
    <dgm:pt modelId="{B55241F6-725D-4374-AE58-42E0A3C1C877}" type="parTrans" cxnId="{6969291D-5196-46AB-96FD-B78A80CB6720}">
      <dgm:prSet/>
      <dgm:spPr/>
      <dgm:t>
        <a:bodyPr/>
        <a:lstStyle/>
        <a:p>
          <a:endParaRPr lang="en-US"/>
        </a:p>
      </dgm:t>
    </dgm:pt>
    <dgm:pt modelId="{8B01395E-951A-4343-8469-AB497A541691}" type="sibTrans" cxnId="{6969291D-5196-46AB-96FD-B78A80CB6720}">
      <dgm:prSet/>
      <dgm:spPr/>
      <dgm:t>
        <a:bodyPr/>
        <a:lstStyle/>
        <a:p>
          <a:endParaRPr lang="en-US"/>
        </a:p>
      </dgm:t>
    </dgm:pt>
    <dgm:pt modelId="{F7DBB35C-C3C9-4186-9A5B-0D5B691154B7}" type="pres">
      <dgm:prSet presAssocID="{72A59653-7F5D-4ED6-845B-8B85F8F4410F}" presName="linear" presStyleCnt="0">
        <dgm:presLayoutVars>
          <dgm:animLvl val="lvl"/>
          <dgm:resizeHandles val="exact"/>
        </dgm:presLayoutVars>
      </dgm:prSet>
      <dgm:spPr/>
      <dgm:t>
        <a:bodyPr/>
        <a:lstStyle/>
        <a:p>
          <a:endParaRPr lang="en-US"/>
        </a:p>
      </dgm:t>
    </dgm:pt>
    <dgm:pt modelId="{C12CEFCD-B3AD-4AE2-9BF1-C7551A6C0ED2}" type="pres">
      <dgm:prSet presAssocID="{70ACE1CB-A8A3-4A4F-989D-31A00D5330C6}" presName="parentText" presStyleLbl="node1" presStyleIdx="0" presStyleCnt="4" custLinFactNeighborY="33027">
        <dgm:presLayoutVars>
          <dgm:chMax val="0"/>
          <dgm:bulletEnabled val="1"/>
        </dgm:presLayoutVars>
      </dgm:prSet>
      <dgm:spPr/>
      <dgm:t>
        <a:bodyPr/>
        <a:lstStyle/>
        <a:p>
          <a:endParaRPr lang="en-US"/>
        </a:p>
      </dgm:t>
    </dgm:pt>
    <dgm:pt modelId="{1C451268-998A-42F2-A5C3-6F3FF7EF6404}" type="pres">
      <dgm:prSet presAssocID="{35A37EA1-C717-4337-9CFD-077D126F334E}" presName="spacer" presStyleCnt="0"/>
      <dgm:spPr/>
      <dgm:t>
        <a:bodyPr/>
        <a:lstStyle/>
        <a:p>
          <a:endParaRPr lang="en-US"/>
        </a:p>
      </dgm:t>
    </dgm:pt>
    <dgm:pt modelId="{5D78DAF6-239D-4A7A-93DD-FB18E73729AB}" type="pres">
      <dgm:prSet presAssocID="{1F2038C4-C774-4BF1-BE11-6FCA321DE5E4}" presName="parentText" presStyleLbl="node1" presStyleIdx="1" presStyleCnt="4">
        <dgm:presLayoutVars>
          <dgm:chMax val="0"/>
          <dgm:bulletEnabled val="1"/>
        </dgm:presLayoutVars>
      </dgm:prSet>
      <dgm:spPr/>
      <dgm:t>
        <a:bodyPr/>
        <a:lstStyle/>
        <a:p>
          <a:endParaRPr lang="en-US"/>
        </a:p>
      </dgm:t>
    </dgm:pt>
    <dgm:pt modelId="{F56DF385-9484-4687-8671-E4B131FEFA64}" type="pres">
      <dgm:prSet presAssocID="{A31528B4-C76F-4B39-AC01-6A524E9DE30C}" presName="spacer" presStyleCnt="0"/>
      <dgm:spPr/>
      <dgm:t>
        <a:bodyPr/>
        <a:lstStyle/>
        <a:p>
          <a:endParaRPr lang="en-US"/>
        </a:p>
      </dgm:t>
    </dgm:pt>
    <dgm:pt modelId="{1256C203-0305-4CC9-B1E8-6EB94C78FA8A}" type="pres">
      <dgm:prSet presAssocID="{43959B70-6AB9-4031-8BA1-194DB62ABF2D}" presName="parentText" presStyleLbl="node1" presStyleIdx="2" presStyleCnt="4">
        <dgm:presLayoutVars>
          <dgm:chMax val="0"/>
          <dgm:bulletEnabled val="1"/>
        </dgm:presLayoutVars>
      </dgm:prSet>
      <dgm:spPr/>
      <dgm:t>
        <a:bodyPr/>
        <a:lstStyle/>
        <a:p>
          <a:endParaRPr lang="en-US"/>
        </a:p>
      </dgm:t>
    </dgm:pt>
    <dgm:pt modelId="{20928526-EFFE-42DA-9F56-A084F9ED2BBA}" type="pres">
      <dgm:prSet presAssocID="{C58694A2-375E-492B-9943-2CC04396A094}" presName="spacer" presStyleCnt="0"/>
      <dgm:spPr/>
      <dgm:t>
        <a:bodyPr/>
        <a:lstStyle/>
        <a:p>
          <a:endParaRPr lang="en-US"/>
        </a:p>
      </dgm:t>
    </dgm:pt>
    <dgm:pt modelId="{75645AA4-DFD2-4F12-82C9-7029718B5BAC}" type="pres">
      <dgm:prSet presAssocID="{27F91A2D-B9AA-4D6C-8E2F-190F6075E4B4}" presName="parentText" presStyleLbl="node1" presStyleIdx="3" presStyleCnt="4">
        <dgm:presLayoutVars>
          <dgm:chMax val="0"/>
          <dgm:bulletEnabled val="1"/>
        </dgm:presLayoutVars>
      </dgm:prSet>
      <dgm:spPr/>
      <dgm:t>
        <a:bodyPr/>
        <a:lstStyle/>
        <a:p>
          <a:endParaRPr lang="en-US"/>
        </a:p>
      </dgm:t>
    </dgm:pt>
  </dgm:ptLst>
  <dgm:cxnLst>
    <dgm:cxn modelId="{BC08538C-1385-4230-92A1-045EC0E7A68D}" type="presOf" srcId="{43959B70-6AB9-4031-8BA1-194DB62ABF2D}" destId="{1256C203-0305-4CC9-B1E8-6EB94C78FA8A}" srcOrd="0" destOrd="0" presId="urn:microsoft.com/office/officeart/2005/8/layout/vList2"/>
    <dgm:cxn modelId="{B45BCBD9-092B-44CD-8DA5-2DD09822C1EB}" srcId="{72A59653-7F5D-4ED6-845B-8B85F8F4410F}" destId="{1F2038C4-C774-4BF1-BE11-6FCA321DE5E4}" srcOrd="1" destOrd="0" parTransId="{B791DE34-FFB5-42BF-AEA2-B4577F05F7AB}" sibTransId="{A31528B4-C76F-4B39-AC01-6A524E9DE30C}"/>
    <dgm:cxn modelId="{7D373483-CC54-44A9-B19E-DF55794EE68C}" type="presOf" srcId="{27F91A2D-B9AA-4D6C-8E2F-190F6075E4B4}" destId="{75645AA4-DFD2-4F12-82C9-7029718B5BAC}" srcOrd="0" destOrd="0" presId="urn:microsoft.com/office/officeart/2005/8/layout/vList2"/>
    <dgm:cxn modelId="{1AB1D6AE-363A-4D8F-A52B-275F979127E8}" srcId="{72A59653-7F5D-4ED6-845B-8B85F8F4410F}" destId="{43959B70-6AB9-4031-8BA1-194DB62ABF2D}" srcOrd="2" destOrd="0" parTransId="{84E2089D-4D28-4CA6-B98B-BB8F5E294076}" sibTransId="{C58694A2-375E-492B-9943-2CC04396A094}"/>
    <dgm:cxn modelId="{AFA7357A-4D8D-4178-B958-3EAF6A41FD12}" type="presOf" srcId="{70ACE1CB-A8A3-4A4F-989D-31A00D5330C6}" destId="{C12CEFCD-B3AD-4AE2-9BF1-C7551A6C0ED2}" srcOrd="0" destOrd="0" presId="urn:microsoft.com/office/officeart/2005/8/layout/vList2"/>
    <dgm:cxn modelId="{B4CC3059-55A0-4D92-8791-7DF7A1913D39}" type="presOf" srcId="{72A59653-7F5D-4ED6-845B-8B85F8F4410F}" destId="{F7DBB35C-C3C9-4186-9A5B-0D5B691154B7}" srcOrd="0" destOrd="0" presId="urn:microsoft.com/office/officeart/2005/8/layout/vList2"/>
    <dgm:cxn modelId="{84D5FFCE-69C8-4DE7-A566-FD4559B7446F}" type="presOf" srcId="{1F2038C4-C774-4BF1-BE11-6FCA321DE5E4}" destId="{5D78DAF6-239D-4A7A-93DD-FB18E73729AB}" srcOrd="0" destOrd="0" presId="urn:microsoft.com/office/officeart/2005/8/layout/vList2"/>
    <dgm:cxn modelId="{6969291D-5196-46AB-96FD-B78A80CB6720}" srcId="{72A59653-7F5D-4ED6-845B-8B85F8F4410F}" destId="{27F91A2D-B9AA-4D6C-8E2F-190F6075E4B4}" srcOrd="3" destOrd="0" parTransId="{B55241F6-725D-4374-AE58-42E0A3C1C877}" sibTransId="{8B01395E-951A-4343-8469-AB497A541691}"/>
    <dgm:cxn modelId="{AA2ECBEA-1AE8-411C-8171-444EFEA49CA2}" srcId="{72A59653-7F5D-4ED6-845B-8B85F8F4410F}" destId="{70ACE1CB-A8A3-4A4F-989D-31A00D5330C6}" srcOrd="0" destOrd="0" parTransId="{00ED1122-2ECE-4D6B-B4DE-474226C433EC}" sibTransId="{35A37EA1-C717-4337-9CFD-077D126F334E}"/>
    <dgm:cxn modelId="{96BC6062-EB9B-4247-9566-B8F8764CDFC6}" type="presParOf" srcId="{F7DBB35C-C3C9-4186-9A5B-0D5B691154B7}" destId="{C12CEFCD-B3AD-4AE2-9BF1-C7551A6C0ED2}" srcOrd="0" destOrd="0" presId="urn:microsoft.com/office/officeart/2005/8/layout/vList2"/>
    <dgm:cxn modelId="{339A1537-3969-41DB-918E-59898E724651}" type="presParOf" srcId="{F7DBB35C-C3C9-4186-9A5B-0D5B691154B7}" destId="{1C451268-998A-42F2-A5C3-6F3FF7EF6404}" srcOrd="1" destOrd="0" presId="urn:microsoft.com/office/officeart/2005/8/layout/vList2"/>
    <dgm:cxn modelId="{B880E058-C960-4DD4-A0AD-06D11EB03D38}" type="presParOf" srcId="{F7DBB35C-C3C9-4186-9A5B-0D5B691154B7}" destId="{5D78DAF6-239D-4A7A-93DD-FB18E73729AB}" srcOrd="2" destOrd="0" presId="urn:microsoft.com/office/officeart/2005/8/layout/vList2"/>
    <dgm:cxn modelId="{D5F845C5-8F7B-4572-B00C-5C27F3200297}" type="presParOf" srcId="{F7DBB35C-C3C9-4186-9A5B-0D5B691154B7}" destId="{F56DF385-9484-4687-8671-E4B131FEFA64}" srcOrd="3" destOrd="0" presId="urn:microsoft.com/office/officeart/2005/8/layout/vList2"/>
    <dgm:cxn modelId="{24635760-ABC8-457C-A794-1579BB400787}" type="presParOf" srcId="{F7DBB35C-C3C9-4186-9A5B-0D5B691154B7}" destId="{1256C203-0305-4CC9-B1E8-6EB94C78FA8A}" srcOrd="4" destOrd="0" presId="urn:microsoft.com/office/officeart/2005/8/layout/vList2"/>
    <dgm:cxn modelId="{0C44F126-5C44-404A-A5B1-8360EEE0898D}" type="presParOf" srcId="{F7DBB35C-C3C9-4186-9A5B-0D5B691154B7}" destId="{20928526-EFFE-42DA-9F56-A084F9ED2BBA}" srcOrd="5" destOrd="0" presId="urn:microsoft.com/office/officeart/2005/8/layout/vList2"/>
    <dgm:cxn modelId="{34891D8B-61C4-4592-805A-023124518B44}" type="presParOf" srcId="{F7DBB35C-C3C9-4186-9A5B-0D5B691154B7}" destId="{75645AA4-DFD2-4F12-82C9-7029718B5BAC}"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2CEFCD-B3AD-4AE2-9BF1-C7551A6C0ED2}">
      <dsp:nvSpPr>
        <dsp:cNvPr id="0" name=""/>
        <dsp:cNvSpPr/>
      </dsp:nvSpPr>
      <dsp:spPr>
        <a:xfrm>
          <a:off x="0" y="71903"/>
          <a:ext cx="3284051" cy="79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Reuse </a:t>
          </a:r>
          <a:endParaRPr lang="en-US" sz="3400" kern="1200"/>
        </a:p>
      </dsp:txBody>
      <dsp:txXfrm>
        <a:off x="38838" y="110741"/>
        <a:ext cx="3206375" cy="717924"/>
      </dsp:txXfrm>
    </dsp:sp>
    <dsp:sp modelId="{5D78DAF6-239D-4A7A-93DD-FB18E73729AB}">
      <dsp:nvSpPr>
        <dsp:cNvPr id="0" name=""/>
        <dsp:cNvSpPr/>
      </dsp:nvSpPr>
      <dsp:spPr>
        <a:xfrm>
          <a:off x="0" y="933083"/>
          <a:ext cx="3284051" cy="795600"/>
        </a:xfrm>
        <a:prstGeom prst="roundRect">
          <a:avLst/>
        </a:prstGeom>
        <a:solidFill>
          <a:schemeClr val="accent2">
            <a:hueOff val="2250663"/>
            <a:satOff val="834"/>
            <a:lumOff val="254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Revise</a:t>
          </a:r>
          <a:endParaRPr lang="en-US" sz="3400" kern="1200"/>
        </a:p>
      </dsp:txBody>
      <dsp:txXfrm>
        <a:off x="38838" y="971921"/>
        <a:ext cx="3206375" cy="717924"/>
      </dsp:txXfrm>
    </dsp:sp>
    <dsp:sp modelId="{1256C203-0305-4CC9-B1E8-6EB94C78FA8A}">
      <dsp:nvSpPr>
        <dsp:cNvPr id="0" name=""/>
        <dsp:cNvSpPr/>
      </dsp:nvSpPr>
      <dsp:spPr>
        <a:xfrm>
          <a:off x="0" y="1826603"/>
          <a:ext cx="3284051" cy="795600"/>
        </a:xfrm>
        <a:prstGeom prst="roundRect">
          <a:avLst/>
        </a:prstGeom>
        <a:solidFill>
          <a:schemeClr val="accent2">
            <a:hueOff val="4501327"/>
            <a:satOff val="1667"/>
            <a:lumOff val="509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Remix</a:t>
          </a:r>
          <a:endParaRPr lang="en-US" sz="3400" kern="1200"/>
        </a:p>
      </dsp:txBody>
      <dsp:txXfrm>
        <a:off x="38838" y="1865441"/>
        <a:ext cx="3206375" cy="717924"/>
      </dsp:txXfrm>
    </dsp:sp>
    <dsp:sp modelId="{75645AA4-DFD2-4F12-82C9-7029718B5BAC}">
      <dsp:nvSpPr>
        <dsp:cNvPr id="0" name=""/>
        <dsp:cNvSpPr/>
      </dsp:nvSpPr>
      <dsp:spPr>
        <a:xfrm>
          <a:off x="0" y="2720123"/>
          <a:ext cx="3284051" cy="795600"/>
        </a:xfrm>
        <a:prstGeom prst="roundRect">
          <a:avLst/>
        </a:prstGeom>
        <a:solidFill>
          <a:schemeClr val="accent2">
            <a:hueOff val="6751989"/>
            <a:satOff val="2501"/>
            <a:lumOff val="764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Redistribute</a:t>
          </a:r>
          <a:endParaRPr lang="en-US" sz="3400" kern="1200"/>
        </a:p>
      </dsp:txBody>
      <dsp:txXfrm>
        <a:off x="38838" y="2758961"/>
        <a:ext cx="3206375" cy="7179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7B6381CF-A133-4367-BDB7-4220BB316250}" type="datetimeFigureOut">
              <a:rPr lang="en-US" smtClean="0"/>
              <a:pPr/>
              <a:t>10/21/2014</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0EB49546-9D82-41D1-8667-26EEB73EF69F}" type="slidenum">
              <a:rPr lang="en-US" smtClean="0"/>
              <a:pPr/>
              <a:t>‹#›</a:t>
            </a:fld>
            <a:endParaRPr lang="en-US"/>
          </a:p>
        </p:txBody>
      </p:sp>
    </p:spTree>
    <p:extLst>
      <p:ext uri="{BB962C8B-B14F-4D97-AF65-F5344CB8AC3E}">
        <p14:creationId xmlns:p14="http://schemas.microsoft.com/office/powerpoint/2010/main" val="28614970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AC988322-9E70-473E-A748-A80AEAC17AC5}" type="datetimeFigureOut">
              <a:rPr lang="en-US" smtClean="0"/>
              <a:pPr/>
              <a:t>10/21/2014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77FFE32D-C2C0-4BEE-AB7D-60821EDC4D12}" type="slidenum">
              <a:rPr lang="en-US" smtClean="0"/>
              <a:pPr/>
              <a:t>‹#›</a:t>
            </a:fld>
            <a:endParaRPr lang="en-US"/>
          </a:p>
        </p:txBody>
      </p:sp>
    </p:spTree>
    <p:extLst>
      <p:ext uri="{BB962C8B-B14F-4D97-AF65-F5344CB8AC3E}">
        <p14:creationId xmlns:p14="http://schemas.microsoft.com/office/powerpoint/2010/main" val="939738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here knows what this is? And has somehow been involved? </a:t>
            </a:r>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1</a:t>
            </a:fld>
            <a:endParaRPr lang="en-US"/>
          </a:p>
        </p:txBody>
      </p:sp>
    </p:spTree>
    <p:extLst>
      <p:ext uri="{BB962C8B-B14F-4D97-AF65-F5344CB8AC3E}">
        <p14:creationId xmlns:p14="http://schemas.microsoft.com/office/powerpoint/2010/main" val="2853802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cost of textbooks has gone up and</a:t>
            </a:r>
            <a:r>
              <a:rPr lang="en-US" baseline="0" dirty="0" smtClean="0"/>
              <a:t> everyone is worried about it. Last year the Dept. of Ed put out announcements regarding the need to shift to digital resources to 1) help alleviate the cost of textbooks and 2) prepare our students to be technology literate. And I can use these 2 images two demonstrate these points because of fair use.</a:t>
            </a:r>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2</a:t>
            </a:fld>
            <a:endParaRPr lang="en-US"/>
          </a:p>
        </p:txBody>
      </p:sp>
    </p:spTree>
    <p:extLst>
      <p:ext uri="{BB962C8B-B14F-4D97-AF65-F5344CB8AC3E}">
        <p14:creationId xmlns:p14="http://schemas.microsoft.com/office/powerpoint/2010/main" val="3144802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r>
              <a:rPr lang="en-US" dirty="0" smtClean="0"/>
              <a:t>Educational resources that are freely available for any of these things that you do online anyway.</a:t>
            </a:r>
            <a:endParaRPr lang="en-US" dirty="0"/>
          </a:p>
        </p:txBody>
      </p:sp>
      <p:sp>
        <p:nvSpPr>
          <p:cNvPr id="4" name="Slide Number Placeholder 3"/>
          <p:cNvSpPr>
            <a:spLocks noGrp="1"/>
          </p:cNvSpPr>
          <p:nvPr>
            <p:ph type="sldNum" sz="quarter" idx="10"/>
          </p:nvPr>
        </p:nvSpPr>
        <p:spPr/>
        <p:txBody>
          <a:bodyPr/>
          <a:lstStyle/>
          <a:p>
            <a:fld id="{D58E1FEE-B4F1-4218-A1B0-32D0FC2F961F}" type="slidenum">
              <a:rPr lang="en-US" smtClean="0"/>
              <a:t>4</a:t>
            </a:fld>
            <a:endParaRPr lang="en-US"/>
          </a:p>
        </p:txBody>
      </p:sp>
    </p:spTree>
    <p:extLst>
      <p:ext uri="{BB962C8B-B14F-4D97-AF65-F5344CB8AC3E}">
        <p14:creationId xmlns:p14="http://schemas.microsoft.com/office/powerpoint/2010/main" val="1550813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6D437B-E4EA-4242-BDB6-6F29C6A0D2BD}" type="slidenum">
              <a:rPr lang="en-US" smtClean="0"/>
              <a:t>5</a:t>
            </a:fld>
            <a:endParaRPr lang="en-US"/>
          </a:p>
        </p:txBody>
      </p:sp>
    </p:spTree>
    <p:extLst>
      <p:ext uri="{BB962C8B-B14F-4D97-AF65-F5344CB8AC3E}">
        <p14:creationId xmlns:p14="http://schemas.microsoft.com/office/powerpoint/2010/main" val="179002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r>
              <a:rPr lang="en-US" smtClean="0"/>
              <a:t>April 23, 2012</a:t>
            </a:r>
            <a:endParaRPr lang="en-US" dirty="0"/>
          </a:p>
        </p:txBody>
      </p:sp>
      <p:sp>
        <p:nvSpPr>
          <p:cNvPr id="17" name="Footer Placeholder 16"/>
          <p:cNvSpPr>
            <a:spLocks noGrp="1"/>
          </p:cNvSpPr>
          <p:nvPr>
            <p:ph type="ftr" sz="quarter" idx="11"/>
          </p:nvPr>
        </p:nvSpPr>
        <p:spPr>
          <a:xfrm>
            <a:off x="5410200" y="4205288"/>
            <a:ext cx="1295400" cy="457200"/>
          </a:xfrm>
        </p:spPr>
        <p:txBody>
          <a:bodyPr/>
          <a:lstStyle/>
          <a:p>
            <a:r>
              <a:rPr lang="en-US" smtClean="0"/>
              <a:t>Living the Future Conference</a:t>
            </a:r>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60348F1-73AB-439F-B644-F619A834A0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April 23, 2012</a:t>
            </a:r>
            <a:endParaRPr lang="en-US" dirty="0"/>
          </a:p>
        </p:txBody>
      </p:sp>
      <p:sp>
        <p:nvSpPr>
          <p:cNvPr id="5" name="Footer Placeholder 4"/>
          <p:cNvSpPr>
            <a:spLocks noGrp="1"/>
          </p:cNvSpPr>
          <p:nvPr>
            <p:ph type="ftr" sz="quarter" idx="11"/>
          </p:nvPr>
        </p:nvSpPr>
        <p:spPr/>
        <p:txBody>
          <a:bodyPr/>
          <a:lstStyle/>
          <a:p>
            <a:r>
              <a:rPr lang="en-US" smtClean="0"/>
              <a:t>Living the Future Conference</a:t>
            </a:r>
            <a:endParaRPr lang="en-US" dirty="0"/>
          </a:p>
        </p:txBody>
      </p:sp>
      <p:sp>
        <p:nvSpPr>
          <p:cNvPr id="6" name="Slide Number Placeholder 5"/>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April 23, 2012</a:t>
            </a:r>
            <a:endParaRPr lang="en-US" dirty="0"/>
          </a:p>
        </p:txBody>
      </p:sp>
      <p:sp>
        <p:nvSpPr>
          <p:cNvPr id="5" name="Footer Placeholder 4"/>
          <p:cNvSpPr>
            <a:spLocks noGrp="1"/>
          </p:cNvSpPr>
          <p:nvPr>
            <p:ph type="ftr" sz="quarter" idx="11"/>
          </p:nvPr>
        </p:nvSpPr>
        <p:spPr/>
        <p:txBody>
          <a:bodyPr/>
          <a:lstStyle/>
          <a:p>
            <a:r>
              <a:rPr lang="en-US" smtClean="0"/>
              <a:t>Living the Future Conference</a:t>
            </a:r>
            <a:endParaRPr lang="en-US" dirty="0"/>
          </a:p>
        </p:txBody>
      </p:sp>
      <p:sp>
        <p:nvSpPr>
          <p:cNvPr id="6" name="Slide Number Placeholder 5"/>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April 23, 2012</a:t>
            </a:r>
            <a:endParaRPr lang="en-US" dirty="0"/>
          </a:p>
        </p:txBody>
      </p:sp>
      <p:sp>
        <p:nvSpPr>
          <p:cNvPr id="5" name="Footer Placeholder 4"/>
          <p:cNvSpPr>
            <a:spLocks noGrp="1"/>
          </p:cNvSpPr>
          <p:nvPr>
            <p:ph type="ftr" sz="quarter" idx="11"/>
          </p:nvPr>
        </p:nvSpPr>
        <p:spPr/>
        <p:txBody>
          <a:bodyPr/>
          <a:lstStyle/>
          <a:p>
            <a:r>
              <a:rPr lang="en-US" smtClean="0"/>
              <a:t>Living the Future Conference</a:t>
            </a:r>
            <a:endParaRPr lang="en-US" dirty="0"/>
          </a:p>
        </p:txBody>
      </p:sp>
      <p:sp>
        <p:nvSpPr>
          <p:cNvPr id="6" name="Slide Number Placeholder 5"/>
          <p:cNvSpPr>
            <a:spLocks noGrp="1"/>
          </p:cNvSpPr>
          <p:nvPr>
            <p:ph type="sldNum" sz="quarter" idx="12"/>
          </p:nvPr>
        </p:nvSpPr>
        <p:spPr/>
        <p:txBody>
          <a:bodyPr/>
          <a:lstStyle/>
          <a:p>
            <a:fld id="{CF535782-7005-477F-A349-A3C2923C0F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April 23, 2012</a:t>
            </a:r>
            <a:endParaRPr lang="en-US" dirty="0"/>
          </a:p>
        </p:txBody>
      </p:sp>
      <p:sp>
        <p:nvSpPr>
          <p:cNvPr id="5" name="Footer Placeholder 4"/>
          <p:cNvSpPr>
            <a:spLocks noGrp="1"/>
          </p:cNvSpPr>
          <p:nvPr>
            <p:ph type="ftr" sz="quarter" idx="11"/>
          </p:nvPr>
        </p:nvSpPr>
        <p:spPr/>
        <p:txBody>
          <a:bodyPr/>
          <a:lstStyle/>
          <a:p>
            <a:r>
              <a:rPr lang="en-US" smtClean="0"/>
              <a:t>Living the Future Conference</a:t>
            </a:r>
            <a:endParaRPr lang="en-US" dirty="0"/>
          </a:p>
        </p:txBody>
      </p:sp>
      <p:sp>
        <p:nvSpPr>
          <p:cNvPr id="6" name="Slide Number Placeholder 5"/>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April 23, 2012</a:t>
            </a:r>
            <a:endParaRPr lang="en-US" dirty="0"/>
          </a:p>
        </p:txBody>
      </p:sp>
      <p:sp>
        <p:nvSpPr>
          <p:cNvPr id="6" name="Footer Placeholder 5"/>
          <p:cNvSpPr>
            <a:spLocks noGrp="1"/>
          </p:cNvSpPr>
          <p:nvPr>
            <p:ph type="ftr" sz="quarter" idx="11"/>
          </p:nvPr>
        </p:nvSpPr>
        <p:spPr/>
        <p:txBody>
          <a:bodyPr/>
          <a:lstStyle/>
          <a:p>
            <a:r>
              <a:rPr lang="en-US" smtClean="0"/>
              <a:t>Living the Future Conference</a:t>
            </a:r>
            <a:endParaRPr lang="en-US" dirty="0"/>
          </a:p>
        </p:txBody>
      </p:sp>
      <p:sp>
        <p:nvSpPr>
          <p:cNvPr id="7" name="Slide Number Placeholder 6"/>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r>
              <a:rPr lang="en-US" smtClean="0"/>
              <a:t>April 23, 2012</a:t>
            </a:r>
            <a:endParaRPr lang="en-US" dirty="0"/>
          </a:p>
        </p:txBody>
      </p:sp>
      <p:sp>
        <p:nvSpPr>
          <p:cNvPr id="27" name="Slide Number Placeholder 26"/>
          <p:cNvSpPr>
            <a:spLocks noGrp="1"/>
          </p:cNvSpPr>
          <p:nvPr>
            <p:ph type="sldNum" sz="quarter" idx="11"/>
          </p:nvPr>
        </p:nvSpPr>
        <p:spPr/>
        <p:txBody>
          <a:bodyPr rtlCol="0"/>
          <a:lstStyle/>
          <a:p>
            <a:fld id="{460348F1-73AB-439F-B644-F619A834A0E7}" type="slidenum">
              <a:rPr lang="en-US" smtClean="0"/>
              <a:pPr/>
              <a:t>‹#›</a:t>
            </a:fld>
            <a:endParaRPr lang="en-US"/>
          </a:p>
        </p:txBody>
      </p:sp>
      <p:sp>
        <p:nvSpPr>
          <p:cNvPr id="28" name="Footer Placeholder 27"/>
          <p:cNvSpPr>
            <a:spLocks noGrp="1"/>
          </p:cNvSpPr>
          <p:nvPr>
            <p:ph type="ftr" sz="quarter" idx="12"/>
          </p:nvPr>
        </p:nvSpPr>
        <p:spPr/>
        <p:txBody>
          <a:bodyPr rtlCol="0"/>
          <a:lstStyle/>
          <a:p>
            <a:r>
              <a:rPr lang="en-US" smtClean="0"/>
              <a:t>Living the Future Conference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r>
              <a:rPr lang="en-US" smtClean="0"/>
              <a:t>April 23, 2012</a:t>
            </a:r>
            <a:endParaRPr lang="en-US" dirty="0"/>
          </a:p>
        </p:txBody>
      </p:sp>
      <p:sp>
        <p:nvSpPr>
          <p:cNvPr id="4" name="Footer Placeholder 3"/>
          <p:cNvSpPr>
            <a:spLocks noGrp="1"/>
          </p:cNvSpPr>
          <p:nvPr>
            <p:ph type="ftr" sz="quarter" idx="11"/>
          </p:nvPr>
        </p:nvSpPr>
        <p:spPr>
          <a:xfrm>
            <a:off x="5257800" y="612648"/>
            <a:ext cx="1325880" cy="457200"/>
          </a:xfrm>
        </p:spPr>
        <p:txBody>
          <a:bodyPr/>
          <a:lstStyle/>
          <a:p>
            <a:r>
              <a:rPr lang="en-US" smtClean="0"/>
              <a:t>Living the Future Conference</a:t>
            </a:r>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460348F1-73AB-439F-B644-F619A834A0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April 23, 2012</a:t>
            </a:r>
            <a:endParaRPr lang="en-US" dirty="0"/>
          </a:p>
        </p:txBody>
      </p:sp>
      <p:sp>
        <p:nvSpPr>
          <p:cNvPr id="3" name="Footer Placeholder 2"/>
          <p:cNvSpPr>
            <a:spLocks noGrp="1"/>
          </p:cNvSpPr>
          <p:nvPr>
            <p:ph type="ftr" sz="quarter" idx="11"/>
          </p:nvPr>
        </p:nvSpPr>
        <p:spPr/>
        <p:txBody>
          <a:bodyPr/>
          <a:lstStyle/>
          <a:p>
            <a:r>
              <a:rPr lang="en-US" smtClean="0"/>
              <a:t>Living the Future Conference</a:t>
            </a:r>
            <a:endParaRPr lang="en-US" dirty="0"/>
          </a:p>
        </p:txBody>
      </p:sp>
      <p:sp>
        <p:nvSpPr>
          <p:cNvPr id="4" name="Slide Number Placeholder 3"/>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April 23, 2012</a:t>
            </a:r>
            <a:endParaRPr lang="en-US" dirty="0"/>
          </a:p>
        </p:txBody>
      </p:sp>
      <p:sp>
        <p:nvSpPr>
          <p:cNvPr id="6" name="Footer Placeholder 5"/>
          <p:cNvSpPr>
            <a:spLocks noGrp="1"/>
          </p:cNvSpPr>
          <p:nvPr>
            <p:ph type="ftr" sz="quarter" idx="11"/>
          </p:nvPr>
        </p:nvSpPr>
        <p:spPr/>
        <p:txBody>
          <a:bodyPr/>
          <a:lstStyle/>
          <a:p>
            <a:r>
              <a:rPr lang="en-US" smtClean="0"/>
              <a:t>Living the Future Conference</a:t>
            </a:r>
            <a:endParaRPr lang="en-US" dirty="0"/>
          </a:p>
        </p:txBody>
      </p:sp>
      <p:sp>
        <p:nvSpPr>
          <p:cNvPr id="7" name="Slide Number Placeholder 6"/>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April 23, 2012</a:t>
            </a:r>
            <a:endParaRPr lang="en-US" dirty="0"/>
          </a:p>
        </p:txBody>
      </p:sp>
      <p:sp>
        <p:nvSpPr>
          <p:cNvPr id="6" name="Footer Placeholder 5"/>
          <p:cNvSpPr>
            <a:spLocks noGrp="1"/>
          </p:cNvSpPr>
          <p:nvPr>
            <p:ph type="ftr" sz="quarter" idx="11"/>
          </p:nvPr>
        </p:nvSpPr>
        <p:spPr/>
        <p:txBody>
          <a:bodyPr/>
          <a:lstStyle/>
          <a:p>
            <a:r>
              <a:rPr lang="en-US" smtClean="0"/>
              <a:t>Living the Future Conference</a:t>
            </a:r>
            <a:endParaRPr lang="en-US" dirty="0"/>
          </a:p>
        </p:txBody>
      </p:sp>
      <p:sp>
        <p:nvSpPr>
          <p:cNvPr id="7" name="Slide Number Placeholder 6"/>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r>
              <a:rPr lang="en-US" smtClean="0"/>
              <a:t>April 23, 2012</a:t>
            </a:r>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r>
              <a:rPr lang="en-US" smtClean="0"/>
              <a:t>Living the Future Conference</a:t>
            </a:r>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60348F1-73AB-439F-B644-F619A834A0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Ls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3.0/deed.en_U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guides.library.umass.edu/oe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Open Education Resources</a:t>
            </a:r>
            <a:br>
              <a:rPr lang="en-US" b="1" dirty="0" smtClean="0"/>
            </a:br>
            <a:r>
              <a:rPr lang="en-US" b="1" dirty="0" smtClean="0"/>
              <a:t>at UMass Amherst</a:t>
            </a:r>
            <a:br>
              <a:rPr lang="en-US" b="1" dirty="0" smtClean="0"/>
            </a:br>
            <a:endParaRPr lang="en-US" b="1" dirty="0"/>
          </a:p>
        </p:txBody>
      </p:sp>
      <p:sp>
        <p:nvSpPr>
          <p:cNvPr id="3" name="Subtitle 2"/>
          <p:cNvSpPr>
            <a:spLocks noGrp="1"/>
          </p:cNvSpPr>
          <p:nvPr>
            <p:ph type="subTitle" idx="1"/>
          </p:nvPr>
        </p:nvSpPr>
        <p:spPr/>
        <p:txBody>
          <a:bodyPr>
            <a:normAutofit/>
          </a:bodyPr>
          <a:lstStyle/>
          <a:p>
            <a:r>
              <a:rPr lang="en-US" b="1" dirty="0" smtClean="0"/>
              <a:t>Seeking Alternatives to </a:t>
            </a:r>
          </a:p>
          <a:p>
            <a:r>
              <a:rPr lang="en-US" b="1" dirty="0" smtClean="0"/>
              <a:t>High-Cost Textbooks</a:t>
            </a:r>
          </a:p>
          <a:p>
            <a:endParaRPr lang="en-US" b="1" dirty="0" smtClean="0"/>
          </a:p>
          <a:p>
            <a:endParaRPr lang="en-US" b="1" dirty="0" smtClean="0"/>
          </a:p>
          <a:p>
            <a:endParaRPr lang="en-US" b="1" dirty="0"/>
          </a:p>
        </p:txBody>
      </p:sp>
      <p:sp>
        <p:nvSpPr>
          <p:cNvPr id="4" name="Rectangle 3"/>
          <p:cNvSpPr/>
          <p:nvPr/>
        </p:nvSpPr>
        <p:spPr>
          <a:xfrm>
            <a:off x="5105400" y="6324600"/>
            <a:ext cx="2971800" cy="631996"/>
          </a:xfrm>
          <a:prstGeom prst="rect">
            <a:avLst/>
          </a:prstGeom>
        </p:spPr>
        <p:txBody>
          <a:bodyPr wrap="square">
            <a:normAutofit/>
          </a:bodyPr>
          <a:lstStyle/>
          <a:p>
            <a:pPr algn="r">
              <a:buNone/>
            </a:pPr>
            <a:r>
              <a:rPr lang="en-US" sz="1200" dirty="0" smtClean="0"/>
              <a:t>Faculty Forum Open Access Week 2014</a:t>
            </a:r>
          </a:p>
          <a:p>
            <a:pPr algn="r">
              <a:buNone/>
            </a:pPr>
            <a:r>
              <a:rPr lang="en-US" sz="1200" dirty="0" smtClean="0"/>
              <a:t>Marilyn Billings and Charlotte Roh</a:t>
            </a:r>
          </a:p>
        </p:txBody>
      </p:sp>
      <p:pic>
        <p:nvPicPr>
          <p:cNvPr id="1026" name="Picture 2" descr="Creative Commons Lic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7200" y="6528870"/>
            <a:ext cx="762000" cy="142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b="1" dirty="0" smtClean="0"/>
              <a:t>Textbook Trends</a:t>
            </a:r>
            <a:endParaRPr lang="en-US" b="1" dirty="0"/>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57200" y="2231572"/>
            <a:ext cx="3366654" cy="2645228"/>
          </a:xfrm>
          <a:prstGeom prst="rect">
            <a:avLst/>
          </a:prstGeom>
          <a:ln>
            <a:noFill/>
          </a:ln>
          <a:effectLst>
            <a:outerShdw blurRad="190500" algn="tl" rotWithShape="0">
              <a:srgbClr val="000000">
                <a:alpha val="70000"/>
              </a:srgbClr>
            </a:outerShdw>
          </a:effectLst>
        </p:spPr>
      </p:pic>
      <p:pic>
        <p:nvPicPr>
          <p:cNvPr id="18" name="Content Placeholder 1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114800" y="2536335"/>
            <a:ext cx="4648200" cy="3178665"/>
          </a:xfrm>
          <a:prstGeom prst="rect">
            <a:avLst/>
          </a:prstGeom>
          <a:ln>
            <a:noFill/>
          </a:ln>
          <a:effectLst>
            <a:outerShdw blurRad="190500" algn="tl" rotWithShape="0">
              <a:srgbClr val="000000">
                <a:alpha val="70000"/>
              </a:srgbClr>
            </a:outerShdw>
          </a:effectLst>
        </p:spPr>
      </p:pic>
      <p:sp>
        <p:nvSpPr>
          <p:cNvPr id="13" name="Rectangle 12"/>
          <p:cNvSpPr/>
          <p:nvPr/>
        </p:nvSpPr>
        <p:spPr>
          <a:xfrm>
            <a:off x="914400" y="5968425"/>
            <a:ext cx="6934200" cy="584775"/>
          </a:xfrm>
          <a:prstGeom prst="rect">
            <a:avLst/>
          </a:prstGeom>
        </p:spPr>
        <p:txBody>
          <a:bodyPr wrap="square">
            <a:spAutoFit/>
          </a:bodyPr>
          <a:lstStyle/>
          <a:p>
            <a:pPr algn="ctr"/>
            <a:r>
              <a:rPr lang="en-US" sz="1600" dirty="0" smtClean="0"/>
              <a:t>“I stopped buying textbooks my second semester here.” </a:t>
            </a:r>
          </a:p>
          <a:p>
            <a:pPr algn="ctr"/>
            <a:r>
              <a:rPr lang="en-US" sz="1600" dirty="0" smtClean="0"/>
              <a:t>– Marieme Traoreh, Class of 2014</a:t>
            </a:r>
            <a:endParaRPr lang="en-US" sz="1600" dirty="0"/>
          </a:p>
        </p:txBody>
      </p:sp>
    </p:spTree>
    <p:extLst>
      <p:ext uri="{BB962C8B-B14F-4D97-AF65-F5344CB8AC3E}">
        <p14:creationId xmlns:p14="http://schemas.microsoft.com/office/powerpoint/2010/main" val="1248031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chorCtr="0"/>
          <a:lstStyle/>
          <a:p>
            <a:r>
              <a:rPr lang="en-US" b="1" dirty="0" smtClean="0"/>
              <a:t>Student Learning</a:t>
            </a:r>
            <a:endParaRPr lang="en-US" b="1" dirty="0"/>
          </a:p>
        </p:txBody>
      </p:sp>
      <p:sp>
        <p:nvSpPr>
          <p:cNvPr id="13" name="Content Placeholder 12"/>
          <p:cNvSpPr>
            <a:spLocks noGrp="1"/>
          </p:cNvSpPr>
          <p:nvPr>
            <p:ph sz="half" idx="1"/>
          </p:nvPr>
        </p:nvSpPr>
        <p:spPr/>
        <p:txBody>
          <a:bodyPr>
            <a:normAutofit/>
          </a:bodyPr>
          <a:lstStyle/>
          <a:p>
            <a:r>
              <a:rPr lang="en-US" dirty="0"/>
              <a:t>Students spend an average of $1,200 on textbooks and supplies a year.</a:t>
            </a:r>
          </a:p>
          <a:p>
            <a:r>
              <a:rPr lang="en-US" dirty="0"/>
              <a:t>This is 79.8% of a student’s summer earnings if working full-time at Massachusetts minimum wage</a:t>
            </a:r>
          </a:p>
          <a:p>
            <a:r>
              <a:rPr lang="en-US" dirty="0"/>
              <a:t>65% of students surveyed have decided not to buy a textbook due to its cost</a:t>
            </a:r>
            <a:r>
              <a:rPr lang="en-US" dirty="0" smtClean="0"/>
              <a:t>.</a:t>
            </a:r>
            <a:endParaRPr lang="en-US" dirty="0"/>
          </a:p>
        </p:txBody>
      </p:sp>
      <p:pic>
        <p:nvPicPr>
          <p:cNvPr id="14" name="Content Placeholder 1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01445" y="1371600"/>
            <a:ext cx="3932109" cy="4525962"/>
          </a:xfrm>
        </p:spPr>
      </p:pic>
      <p:sp>
        <p:nvSpPr>
          <p:cNvPr id="5" name="Rectangle 4"/>
          <p:cNvSpPr/>
          <p:nvPr/>
        </p:nvSpPr>
        <p:spPr>
          <a:xfrm>
            <a:off x="1295400" y="6211669"/>
            <a:ext cx="6477000" cy="341531"/>
          </a:xfrm>
          <a:prstGeom prst="rect">
            <a:avLst/>
          </a:prstGeom>
        </p:spPr>
        <p:txBody>
          <a:bodyPr wrap="square">
            <a:normAutofit fontScale="85000" lnSpcReduction="10000"/>
          </a:bodyPr>
          <a:lstStyle/>
          <a:p>
            <a:r>
              <a:rPr lang="en-US" dirty="0"/>
              <a:t>http://masspirgstudents.org/campaigns/ma/make-textbooks-affordable</a:t>
            </a:r>
          </a:p>
        </p:txBody>
      </p:sp>
    </p:spTree>
    <p:extLst>
      <p:ext uri="{BB962C8B-B14F-4D97-AF65-F5344CB8AC3E}">
        <p14:creationId xmlns:p14="http://schemas.microsoft.com/office/powerpoint/2010/main" val="1001880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 Educational Resources: The 4R Framework</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6131178"/>
              </p:ext>
            </p:extLst>
          </p:nvPr>
        </p:nvGraphicFramePr>
        <p:xfrm>
          <a:off x="602149" y="2438400"/>
          <a:ext cx="3284051" cy="35552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10081" y="2132481"/>
            <a:ext cx="4683870" cy="39013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37592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3"/>
              </a:rPr>
              <a:t>http://guides.library.umass.edu/oer</a:t>
            </a:r>
            <a:r>
              <a:rPr lang="en-US" b="1" dirty="0"/>
              <a:t/>
            </a:r>
            <a:br>
              <a:rPr lang="en-US" b="1" dirty="0"/>
            </a:br>
            <a:r>
              <a:rPr lang="en-US" sz="1800" dirty="0" smtClean="0"/>
              <a:t>Open </a:t>
            </a:r>
            <a:r>
              <a:rPr lang="en-US" sz="1800" dirty="0"/>
              <a:t>Educational Resources Guide at UMass </a:t>
            </a:r>
            <a:r>
              <a:rPr lang="en-US" sz="1800" dirty="0" smtClean="0"/>
              <a:t>Amherst</a:t>
            </a:r>
            <a:endParaRPr lang="en-US" sz="1800" dirty="0"/>
          </a:p>
        </p:txBody>
      </p:sp>
      <p:pic>
        <p:nvPicPr>
          <p:cNvPr id="4" name="Picture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524000" y="2305050"/>
            <a:ext cx="6248400" cy="4324350"/>
          </a:xfrm>
        </p:spPr>
      </p:pic>
    </p:spTree>
    <p:extLst>
      <p:ext uri="{BB962C8B-B14F-4D97-AF65-F5344CB8AC3E}">
        <p14:creationId xmlns:p14="http://schemas.microsoft.com/office/powerpoint/2010/main" val="3040844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362" y="123567"/>
            <a:ext cx="5516417" cy="6306602"/>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2575" y="457214"/>
            <a:ext cx="5524608" cy="5849391"/>
          </a:xfrm>
          <a:prstGeom prst="rect">
            <a:avLst/>
          </a:prstGeom>
          <a:ln>
            <a:noFill/>
          </a:ln>
          <a:effectLst>
            <a:outerShdw blurRad="292100" dist="139700" dir="2700000" algn="tl" rotWithShape="0">
              <a:srgbClr val="333333">
                <a:alpha val="65000"/>
              </a:srgbClr>
            </a:outerShdw>
          </a:effectLst>
        </p:spPr>
      </p:pic>
      <p:cxnSp>
        <p:nvCxnSpPr>
          <p:cNvPr id="7" name="Straight Arrow Connector 6"/>
          <p:cNvCxnSpPr/>
          <p:nvPr/>
        </p:nvCxnSpPr>
        <p:spPr>
          <a:xfrm flipV="1">
            <a:off x="2202874" y="4724403"/>
            <a:ext cx="1184564" cy="13855"/>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1138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4" y="457200"/>
            <a:ext cx="5839586" cy="6314303"/>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2405" y="54857"/>
            <a:ext cx="5541065" cy="6753717"/>
          </a:xfrm>
          <a:prstGeom prst="rect">
            <a:avLst/>
          </a:prstGeom>
          <a:ln>
            <a:noFill/>
          </a:ln>
          <a:effectLst>
            <a:outerShdw blurRad="292100" dist="139700" dir="2700000" algn="tl" rotWithShape="0">
              <a:srgbClr val="333333">
                <a:alpha val="65000"/>
              </a:srgbClr>
            </a:outerShdw>
          </a:effectLst>
        </p:spPr>
      </p:pic>
      <p:cxnSp>
        <p:nvCxnSpPr>
          <p:cNvPr id="6" name="Straight Arrow Connector 5"/>
          <p:cNvCxnSpPr/>
          <p:nvPr/>
        </p:nvCxnSpPr>
        <p:spPr>
          <a:xfrm flipV="1">
            <a:off x="6734713" y="659030"/>
            <a:ext cx="1184564" cy="13855"/>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535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677" y="87766"/>
            <a:ext cx="7124063" cy="6683736"/>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1407" y="441616"/>
            <a:ext cx="6565221" cy="58030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2518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 Education Initiative </a:t>
            </a:r>
            <a:br>
              <a:rPr lang="en-US" dirty="0" smtClean="0"/>
            </a:br>
            <a:r>
              <a:rPr lang="en-US" dirty="0" smtClean="0"/>
              <a:t>Fall 2014</a:t>
            </a:r>
            <a:endParaRPr lang="en-US" dirty="0"/>
          </a:p>
        </p:txBody>
      </p:sp>
      <p:sp>
        <p:nvSpPr>
          <p:cNvPr id="4" name="Subtitle 3"/>
          <p:cNvSpPr>
            <a:spLocks noGrp="1"/>
          </p:cNvSpPr>
          <p:nvPr>
            <p:ph type="subTitle" idx="1"/>
          </p:nvPr>
        </p:nvSpPr>
        <p:spPr>
          <a:xfrm>
            <a:off x="457200" y="3899938"/>
            <a:ext cx="5334000" cy="1752600"/>
          </a:xfrm>
        </p:spPr>
        <p:txBody>
          <a:bodyPr/>
          <a:lstStyle/>
          <a:p>
            <a:r>
              <a:rPr lang="en-US" dirty="0"/>
              <a:t>http://goo.gl/forms/NRH9lQTF2L</a:t>
            </a:r>
          </a:p>
        </p:txBody>
      </p:sp>
    </p:spTree>
    <p:extLst>
      <p:ext uri="{BB962C8B-B14F-4D97-AF65-F5344CB8AC3E}">
        <p14:creationId xmlns:p14="http://schemas.microsoft.com/office/powerpoint/2010/main" val="12985231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4995</TotalTime>
  <Words>209</Words>
  <Application>Microsoft Office PowerPoint</Application>
  <PresentationFormat>On-screen Show (4:3)</PresentationFormat>
  <Paragraphs>29</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Urban</vt:lpstr>
      <vt:lpstr>    Open Education Resources at UMass Amherst </vt:lpstr>
      <vt:lpstr>Textbook Trends</vt:lpstr>
      <vt:lpstr>Student Learning</vt:lpstr>
      <vt:lpstr>Open Educational Resources: The 4R Framework</vt:lpstr>
      <vt:lpstr>http://guides.library.umass.edu/oer Open Educational Resources Guide at UMass Amherst</vt:lpstr>
      <vt:lpstr>PowerPoint Presentation</vt:lpstr>
      <vt:lpstr>PowerPoint Presentation</vt:lpstr>
      <vt:lpstr>PowerPoint Presentation</vt:lpstr>
      <vt:lpstr>Open Education Initiative  Fall 2014</vt:lpstr>
    </vt:vector>
  </TitlesOfParts>
  <Company>University of Massachusetts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Marilyn Billings</dc:creator>
  <cp:lastModifiedBy>Marilyn Billings</cp:lastModifiedBy>
  <cp:revision>209</cp:revision>
  <cp:lastPrinted>2011-06-16T12:05:59Z</cp:lastPrinted>
  <dcterms:created xsi:type="dcterms:W3CDTF">2011-06-13T20:05:34Z</dcterms:created>
  <dcterms:modified xsi:type="dcterms:W3CDTF">2014-10-21T17:07:41Z</dcterms:modified>
</cp:coreProperties>
</file>