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Lst>
  <p:sldSz cy="5143500" cx="9144000"/>
  <p:notesSz cx="6858000" cy="9144000"/>
  <p:embeddedFontLst>
    <p:embeddedFont>
      <p:font typeface="Roboto"/>
      <p:regular r:id="rId31"/>
      <p:bold r:id="rId32"/>
      <p:italic r:id="rId33"/>
      <p:boldItalic r:id="rId34"/>
    </p:embeddedFont>
    <p:embeddedFont>
      <p:font typeface="Roboto Medium"/>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Roboto-regular.fntdata"/><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font" Target="fonts/Roboto-italic.fntdata"/><Relationship Id="rId10" Type="http://schemas.openxmlformats.org/officeDocument/2006/relationships/slide" Target="slides/slide6.xml"/><Relationship Id="rId32" Type="http://schemas.openxmlformats.org/officeDocument/2006/relationships/font" Target="fonts/Roboto-bold.fntdata"/><Relationship Id="rId13" Type="http://schemas.openxmlformats.org/officeDocument/2006/relationships/slide" Target="slides/slide9.xml"/><Relationship Id="rId35" Type="http://schemas.openxmlformats.org/officeDocument/2006/relationships/font" Target="fonts/RobotoMedium-regular.fntdata"/><Relationship Id="rId12" Type="http://schemas.openxmlformats.org/officeDocument/2006/relationships/slide" Target="slides/slide8.xml"/><Relationship Id="rId34" Type="http://schemas.openxmlformats.org/officeDocument/2006/relationships/font" Target="fonts/Roboto-boldItalic.fntdata"/><Relationship Id="rId15" Type="http://schemas.openxmlformats.org/officeDocument/2006/relationships/slide" Target="slides/slide11.xml"/><Relationship Id="rId37" Type="http://schemas.openxmlformats.org/officeDocument/2006/relationships/font" Target="fonts/RobotoMedium-italic.fntdata"/><Relationship Id="rId14" Type="http://schemas.openxmlformats.org/officeDocument/2006/relationships/slide" Target="slides/slide10.xml"/><Relationship Id="rId36" Type="http://schemas.openxmlformats.org/officeDocument/2006/relationships/font" Target="fonts/RobotoMedium-bold.fntdata"/><Relationship Id="rId17" Type="http://schemas.openxmlformats.org/officeDocument/2006/relationships/slide" Target="slides/slide13.xml"/><Relationship Id="rId16" Type="http://schemas.openxmlformats.org/officeDocument/2006/relationships/slide" Target="slides/slide12.xml"/><Relationship Id="rId38" Type="http://schemas.openxmlformats.org/officeDocument/2006/relationships/font" Target="fonts/RobotoMedium-boldItalic.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 name="Shape 63"/>
        <p:cNvGrpSpPr/>
        <p:nvPr/>
      </p:nvGrpSpPr>
      <p:grpSpPr>
        <a:xfrm>
          <a:off x="0" y="0"/>
          <a:ext cx="0" cy="0"/>
          <a:chOff x="0" y="0"/>
          <a:chExt cx="0" cy="0"/>
        </a:xfrm>
      </p:grpSpPr>
      <p:sp>
        <p:nvSpPr>
          <p:cNvPr id="64" name="Shape 64"/>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5" name="Shape 6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7" name="Shape 12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Shape 13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3" name="Shape 13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Shape 15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1" name="Shape 15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Shape 17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1" name="Shape 17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Shape 18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5" name="Shape 18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42900" lvl="0" marL="457200" rtl="0">
              <a:lnSpc>
                <a:spcPct val="115000"/>
              </a:lnSpc>
              <a:spcBef>
                <a:spcPts val="0"/>
              </a:spcBef>
              <a:spcAft>
                <a:spcPts val="0"/>
              </a:spcAft>
              <a:buClr>
                <a:srgbClr val="000000"/>
              </a:buClr>
              <a:buSzPts val="1800"/>
              <a:buFont typeface="Roboto"/>
              <a:buChar char="●"/>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Shape 21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1" name="Shape 21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Shape 25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3" name="Shape 25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2" name="Shape 302"/>
        <p:cNvGrpSpPr/>
        <p:nvPr/>
      </p:nvGrpSpPr>
      <p:grpSpPr>
        <a:xfrm>
          <a:off x="0" y="0"/>
          <a:ext cx="0" cy="0"/>
          <a:chOff x="0" y="0"/>
          <a:chExt cx="0" cy="0"/>
        </a:xfrm>
      </p:grpSpPr>
      <p:sp>
        <p:nvSpPr>
          <p:cNvPr id="303" name="Shape 30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04" name="Shape 30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9" name="Shape 339"/>
        <p:cNvGrpSpPr/>
        <p:nvPr/>
      </p:nvGrpSpPr>
      <p:grpSpPr>
        <a:xfrm>
          <a:off x="0" y="0"/>
          <a:ext cx="0" cy="0"/>
          <a:chOff x="0" y="0"/>
          <a:chExt cx="0" cy="0"/>
        </a:xfrm>
      </p:grpSpPr>
      <p:sp>
        <p:nvSpPr>
          <p:cNvPr id="340" name="Shape 34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41" name="Shape 34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6" name="Shape 346"/>
        <p:cNvGrpSpPr/>
        <p:nvPr/>
      </p:nvGrpSpPr>
      <p:grpSpPr>
        <a:xfrm>
          <a:off x="0" y="0"/>
          <a:ext cx="0" cy="0"/>
          <a:chOff x="0" y="0"/>
          <a:chExt cx="0" cy="0"/>
        </a:xfrm>
      </p:grpSpPr>
      <p:sp>
        <p:nvSpPr>
          <p:cNvPr id="347" name="Shape 34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48" name="Shape 34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2" name="Shape 7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3" name="Shape 353"/>
        <p:cNvGrpSpPr/>
        <p:nvPr/>
      </p:nvGrpSpPr>
      <p:grpSpPr>
        <a:xfrm>
          <a:off x="0" y="0"/>
          <a:ext cx="0" cy="0"/>
          <a:chOff x="0" y="0"/>
          <a:chExt cx="0" cy="0"/>
        </a:xfrm>
      </p:grpSpPr>
      <p:sp>
        <p:nvSpPr>
          <p:cNvPr id="354" name="Shape 35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55" name="Shape 35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0" name="Shape 360"/>
        <p:cNvGrpSpPr/>
        <p:nvPr/>
      </p:nvGrpSpPr>
      <p:grpSpPr>
        <a:xfrm>
          <a:off x="0" y="0"/>
          <a:ext cx="0" cy="0"/>
          <a:chOff x="0" y="0"/>
          <a:chExt cx="0" cy="0"/>
        </a:xfrm>
      </p:grpSpPr>
      <p:sp>
        <p:nvSpPr>
          <p:cNvPr id="361" name="Shape 36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62" name="Shape 36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7" name="Shape 367"/>
        <p:cNvGrpSpPr/>
        <p:nvPr/>
      </p:nvGrpSpPr>
      <p:grpSpPr>
        <a:xfrm>
          <a:off x="0" y="0"/>
          <a:ext cx="0" cy="0"/>
          <a:chOff x="0" y="0"/>
          <a:chExt cx="0" cy="0"/>
        </a:xfrm>
      </p:grpSpPr>
      <p:sp>
        <p:nvSpPr>
          <p:cNvPr id="368" name="Shape 3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69" name="Shape 36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4" name="Shape 374"/>
        <p:cNvGrpSpPr/>
        <p:nvPr/>
      </p:nvGrpSpPr>
      <p:grpSpPr>
        <a:xfrm>
          <a:off x="0" y="0"/>
          <a:ext cx="0" cy="0"/>
          <a:chOff x="0" y="0"/>
          <a:chExt cx="0" cy="0"/>
        </a:xfrm>
      </p:grpSpPr>
      <p:sp>
        <p:nvSpPr>
          <p:cNvPr id="375" name="Shape 3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76" name="Shape 37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Shape 3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82" name="Shape 38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2" name="Shape 392"/>
        <p:cNvGrpSpPr/>
        <p:nvPr/>
      </p:nvGrpSpPr>
      <p:grpSpPr>
        <a:xfrm>
          <a:off x="0" y="0"/>
          <a:ext cx="0" cy="0"/>
          <a:chOff x="0" y="0"/>
          <a:chExt cx="0" cy="0"/>
        </a:xfrm>
      </p:grpSpPr>
      <p:sp>
        <p:nvSpPr>
          <p:cNvPr id="393" name="Shape 3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94" name="Shape 39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1" name="Shape 401"/>
        <p:cNvGrpSpPr/>
        <p:nvPr/>
      </p:nvGrpSpPr>
      <p:grpSpPr>
        <a:xfrm>
          <a:off x="0" y="0"/>
          <a:ext cx="0" cy="0"/>
          <a:chOff x="0" y="0"/>
          <a:chExt cx="0" cy="0"/>
        </a:xfrm>
      </p:grpSpPr>
      <p:sp>
        <p:nvSpPr>
          <p:cNvPr id="402" name="Shape 4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03" name="Shape 40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Shape 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9" name="Shape 7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Shape 8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5" name="Shape 8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Shape 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0" name="Shape 9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Shape 9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5" name="Shape 9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2" name="Shape 10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Shape 10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9" name="Shape 10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5" name="Shape 11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 name="Shape 11"/>
          <p:cNvSpPr/>
          <p:nvPr/>
        </p:nvSpPr>
        <p:spPr>
          <a:xfrm flipH="1">
            <a:off x="8246400" y="4245875"/>
            <a:ext cx="897600" cy="897600"/>
          </a:xfrm>
          <a:prstGeom prst="round1Rect">
            <a:avLst>
              <a:gd fmla="val 16667" name="adj"/>
            </a:avLst>
          </a:prstGeom>
          <a:solidFill>
            <a:schemeClr val="lt1">
              <a:alpha val="6808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 name="Shape 12"/>
          <p:cNvSpPr txBox="1"/>
          <p:nvPr>
            <p:ph type="ctrTitle"/>
          </p:nvPr>
        </p:nvSpPr>
        <p:spPr>
          <a:xfrm>
            <a:off x="390525" y="1819275"/>
            <a:ext cx="8222100" cy="933600"/>
          </a:xfrm>
          <a:prstGeom prst="rect">
            <a:avLst/>
          </a:prstGeom>
        </p:spPr>
        <p:txBody>
          <a:bodyPr anchorCtr="0" anchor="b"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3" name="Shape 13"/>
          <p:cNvSpPr txBox="1"/>
          <p:nvPr>
            <p:ph idx="1" type="subTitle"/>
          </p:nvPr>
        </p:nvSpPr>
        <p:spPr>
          <a:xfrm>
            <a:off x="390525" y="2789130"/>
            <a:ext cx="8222100" cy="432900"/>
          </a:xfrm>
          <a:prstGeom prst="rect">
            <a:avLst/>
          </a:prstGeom>
        </p:spPr>
        <p:txBody>
          <a:bodyPr anchorCtr="0" anchor="t" bIns="91425" lIns="91425" spcFirstLastPara="1" rIns="91425" wrap="square" tIns="91425"/>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p:txBody>
      </p:sp>
      <p:sp>
        <p:nvSpPr>
          <p:cNvPr id="14" name="Shape 14"/>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accent4"/>
        </a:solidFill>
      </p:bgPr>
    </p:bg>
    <p:spTree>
      <p:nvGrpSpPr>
        <p:cNvPr id="57" name="Shape 57"/>
        <p:cNvGrpSpPr/>
        <p:nvPr/>
      </p:nvGrpSpPr>
      <p:grpSpPr>
        <a:xfrm>
          <a:off x="0" y="0"/>
          <a:ext cx="0" cy="0"/>
          <a:chOff x="0" y="0"/>
          <a:chExt cx="0" cy="0"/>
        </a:xfrm>
      </p:grpSpPr>
      <p:sp>
        <p:nvSpPr>
          <p:cNvPr id="58" name="Shape 58"/>
          <p:cNvSpPr txBox="1"/>
          <p:nvPr>
            <p:ph hasCustomPrompt="1" type="title"/>
          </p:nvPr>
        </p:nvSpPr>
        <p:spPr>
          <a:xfrm>
            <a:off x="475500" y="1258525"/>
            <a:ext cx="8222100" cy="1963500"/>
          </a:xfrm>
          <a:prstGeom prst="rect">
            <a:avLst/>
          </a:prstGeom>
        </p:spPr>
        <p:txBody>
          <a:bodyPr anchorCtr="0" anchor="b" bIns="91425" lIns="91425" spcFirstLastPara="1" rIns="91425" wrap="square" tIns="91425"/>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Shape 59"/>
          <p:cNvSpPr txBox="1"/>
          <p:nvPr>
            <p:ph idx="1" type="body"/>
          </p:nvPr>
        </p:nvSpPr>
        <p:spPr>
          <a:xfrm>
            <a:off x="475500" y="3304625"/>
            <a:ext cx="82221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60" name="Shape 60"/>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bg>
      <p:bgPr>
        <a:solidFill>
          <a:schemeClr val="accent4"/>
        </a:solidFill>
      </p:bgPr>
    </p:bg>
    <p:spTree>
      <p:nvGrpSpPr>
        <p:cNvPr id="61" name="Shape 61"/>
        <p:cNvGrpSpPr/>
        <p:nvPr/>
      </p:nvGrpSpPr>
      <p:grpSpPr>
        <a:xfrm>
          <a:off x="0" y="0"/>
          <a:ext cx="0" cy="0"/>
          <a:chOff x="0" y="0"/>
          <a:chExt cx="0" cy="0"/>
        </a:xfrm>
      </p:grpSpPr>
      <p:sp>
        <p:nvSpPr>
          <p:cNvPr id="62" name="Shape 62"/>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5" name="Shape 15"/>
        <p:cNvGrpSpPr/>
        <p:nvPr/>
      </p:nvGrpSpPr>
      <p:grpSpPr>
        <a:xfrm>
          <a:off x="0" y="0"/>
          <a:ext cx="0" cy="0"/>
          <a:chOff x="0" y="0"/>
          <a:chExt cx="0" cy="0"/>
        </a:xfrm>
      </p:grpSpPr>
      <p:sp>
        <p:nvSpPr>
          <p:cNvPr id="16" name="Shape 16"/>
          <p:cNvSpPr txBox="1"/>
          <p:nvPr>
            <p:ph type="title"/>
          </p:nvPr>
        </p:nvSpPr>
        <p:spPr>
          <a:xfrm>
            <a:off x="460950" y="2065350"/>
            <a:ext cx="8222100" cy="1012800"/>
          </a:xfrm>
          <a:prstGeom prst="rect">
            <a:avLst/>
          </a:prstGeom>
        </p:spPr>
        <p:txBody>
          <a:bodyPr anchorCtr="0" anchor="ctr" bIns="91425" lIns="91425" spcFirstLastPara="1" rIns="91425" wrap="square" tIns="91425"/>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7" name="Shape 17"/>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8" name="Shape 18"/>
        <p:cNvGrpSpPr/>
        <p:nvPr/>
      </p:nvGrpSpPr>
      <p:grpSpPr>
        <a:xfrm>
          <a:off x="0" y="0"/>
          <a:ext cx="0" cy="0"/>
          <a:chOff x="0" y="0"/>
          <a:chExt cx="0" cy="0"/>
        </a:xfrm>
      </p:grpSpPr>
      <p:sp>
        <p:nvSpPr>
          <p:cNvPr id="19" name="Shape 19"/>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 name="Shape 20"/>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1" name="Shape 21"/>
          <p:cNvSpPr txBox="1"/>
          <p:nvPr>
            <p:ph type="title"/>
          </p:nvPr>
        </p:nvSpPr>
        <p:spPr>
          <a:xfrm>
            <a:off x="471900" y="738725"/>
            <a:ext cx="8222100" cy="767700"/>
          </a:xfrm>
          <a:prstGeom prst="rect">
            <a:avLst/>
          </a:prstGeom>
        </p:spPr>
        <p:txBody>
          <a:bodyPr anchorCtr="0" anchor="b" bIns="91425" lIns="91425" spcFirstLastPara="1" rIns="91425" wrap="square" tIns="91425"/>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2" name="Shape 22"/>
          <p:cNvSpPr txBox="1"/>
          <p:nvPr>
            <p:ph idx="1" type="body"/>
          </p:nvPr>
        </p:nvSpPr>
        <p:spPr>
          <a:xfrm>
            <a:off x="471900" y="1919075"/>
            <a:ext cx="8222100" cy="27102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Shape 23"/>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4" name="Shape 24"/>
        <p:cNvGrpSpPr/>
        <p:nvPr/>
      </p:nvGrpSpPr>
      <p:grpSpPr>
        <a:xfrm>
          <a:off x="0" y="0"/>
          <a:ext cx="0" cy="0"/>
          <a:chOff x="0" y="0"/>
          <a:chExt cx="0" cy="0"/>
        </a:xfrm>
      </p:grpSpPr>
      <p:sp>
        <p:nvSpPr>
          <p:cNvPr id="25" name="Shape 25"/>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6" name="Shape 26"/>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7" name="Shape 27"/>
          <p:cNvSpPr txBox="1"/>
          <p:nvPr>
            <p:ph type="title"/>
          </p:nvPr>
        </p:nvSpPr>
        <p:spPr>
          <a:xfrm>
            <a:off x="471900" y="738725"/>
            <a:ext cx="8222100" cy="767700"/>
          </a:xfrm>
          <a:prstGeom prst="rect">
            <a:avLst/>
          </a:prstGeom>
        </p:spPr>
        <p:txBody>
          <a:bodyPr anchorCtr="0" anchor="b" bIns="91425" lIns="91425" spcFirstLastPara="1" rIns="91425" wrap="square" tIns="91425"/>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8" name="Shape 28"/>
          <p:cNvSpPr txBox="1"/>
          <p:nvPr>
            <p:ph idx="1" type="body"/>
          </p:nvPr>
        </p:nvSpPr>
        <p:spPr>
          <a:xfrm>
            <a:off x="471900" y="1919075"/>
            <a:ext cx="3999900" cy="2710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Shape 29"/>
          <p:cNvSpPr txBox="1"/>
          <p:nvPr>
            <p:ph idx="2" type="body"/>
          </p:nvPr>
        </p:nvSpPr>
        <p:spPr>
          <a:xfrm>
            <a:off x="4694250" y="1919075"/>
            <a:ext cx="3999900" cy="2710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0" name="Shape 30"/>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1" name="Shape 31"/>
        <p:cNvGrpSpPr/>
        <p:nvPr/>
      </p:nvGrpSpPr>
      <p:grpSpPr>
        <a:xfrm>
          <a:off x="0" y="0"/>
          <a:ext cx="0" cy="0"/>
          <a:chOff x="0" y="0"/>
          <a:chExt cx="0" cy="0"/>
        </a:xfrm>
      </p:grpSpPr>
      <p:sp>
        <p:nvSpPr>
          <p:cNvPr id="32" name="Shape 32"/>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3" name="Shape 33"/>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 name="Shape 34"/>
          <p:cNvSpPr txBox="1"/>
          <p:nvPr>
            <p:ph type="title"/>
          </p:nvPr>
        </p:nvSpPr>
        <p:spPr>
          <a:xfrm>
            <a:off x="98250" y="16350"/>
            <a:ext cx="8826600" cy="602700"/>
          </a:xfrm>
          <a:prstGeom prst="rect">
            <a:avLst/>
          </a:prstGeom>
        </p:spPr>
        <p:txBody>
          <a:bodyPr anchorCtr="0" anchor="ctr" bIns="91425" lIns="91425" spcFirstLastPara="1" rIns="91425" wrap="square" tIns="91425"/>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35" name="Shape 35"/>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6" name="Shape 36"/>
        <p:cNvGrpSpPr/>
        <p:nvPr/>
      </p:nvGrpSpPr>
      <p:grpSpPr>
        <a:xfrm>
          <a:off x="0" y="0"/>
          <a:ext cx="0" cy="0"/>
          <a:chOff x="0" y="0"/>
          <a:chExt cx="0" cy="0"/>
        </a:xfrm>
      </p:grpSpPr>
      <p:sp>
        <p:nvSpPr>
          <p:cNvPr id="37" name="Shape 37"/>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8" name="Shape 38"/>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9" name="Shape 39"/>
          <p:cNvSpPr txBox="1"/>
          <p:nvPr>
            <p:ph type="title"/>
          </p:nvPr>
        </p:nvSpPr>
        <p:spPr>
          <a:xfrm>
            <a:off x="226078" y="357800"/>
            <a:ext cx="2808000" cy="9534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Shape 40"/>
          <p:cNvSpPr txBox="1"/>
          <p:nvPr>
            <p:ph idx="1" type="body"/>
          </p:nvPr>
        </p:nvSpPr>
        <p:spPr>
          <a:xfrm>
            <a:off x="226075" y="1465800"/>
            <a:ext cx="2808000" cy="3163500"/>
          </a:xfrm>
          <a:prstGeom prst="rect">
            <a:avLst/>
          </a:prstGeom>
        </p:spPr>
        <p:txBody>
          <a:bodyPr anchorCtr="0" anchor="t" bIns="91425" lIns="91425" spcFirstLastPara="1" rIns="91425" wrap="square" tIns="91425"/>
          <a:lstStyle>
            <a:lvl1pPr indent="-304800" lvl="0" marL="457200">
              <a:spcBef>
                <a:spcPts val="0"/>
              </a:spcBef>
              <a:spcAft>
                <a:spcPts val="0"/>
              </a:spcAft>
              <a:buClr>
                <a:schemeClr val="lt1"/>
              </a:buClr>
              <a:buSzPts val="1200"/>
              <a:buChar char="●"/>
              <a:defRPr sz="1200">
                <a:solidFill>
                  <a:schemeClr val="lt1"/>
                </a:solidFill>
              </a:defRPr>
            </a:lvl1pPr>
            <a:lvl2pPr indent="-304800" lvl="1" marL="914400">
              <a:spcBef>
                <a:spcPts val="1600"/>
              </a:spcBef>
              <a:spcAft>
                <a:spcPts val="0"/>
              </a:spcAft>
              <a:buClr>
                <a:schemeClr val="lt1"/>
              </a:buClr>
              <a:buSzPts val="1200"/>
              <a:buChar char="○"/>
              <a:defRPr sz="1200">
                <a:solidFill>
                  <a:schemeClr val="lt1"/>
                </a:solidFill>
              </a:defRPr>
            </a:lvl2pPr>
            <a:lvl3pPr indent="-304800" lvl="2" marL="1371600">
              <a:spcBef>
                <a:spcPts val="1600"/>
              </a:spcBef>
              <a:spcAft>
                <a:spcPts val="0"/>
              </a:spcAft>
              <a:buClr>
                <a:schemeClr val="lt1"/>
              </a:buClr>
              <a:buSzPts val="1200"/>
              <a:buChar char="■"/>
              <a:defRPr sz="1200">
                <a:solidFill>
                  <a:schemeClr val="lt1"/>
                </a:solidFill>
              </a:defRPr>
            </a:lvl3pPr>
            <a:lvl4pPr indent="-304800" lvl="3" marL="1828800">
              <a:spcBef>
                <a:spcPts val="1600"/>
              </a:spcBef>
              <a:spcAft>
                <a:spcPts val="0"/>
              </a:spcAft>
              <a:buClr>
                <a:schemeClr val="lt1"/>
              </a:buClr>
              <a:buSzPts val="1200"/>
              <a:buChar char="●"/>
              <a:defRPr sz="1200">
                <a:solidFill>
                  <a:schemeClr val="lt1"/>
                </a:solidFill>
              </a:defRPr>
            </a:lvl4pPr>
            <a:lvl5pPr indent="-304800" lvl="4" marL="2286000">
              <a:spcBef>
                <a:spcPts val="1600"/>
              </a:spcBef>
              <a:spcAft>
                <a:spcPts val="0"/>
              </a:spcAft>
              <a:buClr>
                <a:schemeClr val="lt1"/>
              </a:buClr>
              <a:buSzPts val="1200"/>
              <a:buChar char="○"/>
              <a:defRPr sz="1200">
                <a:solidFill>
                  <a:schemeClr val="lt1"/>
                </a:solidFill>
              </a:defRPr>
            </a:lvl5pPr>
            <a:lvl6pPr indent="-304800" lvl="5" marL="2743200">
              <a:spcBef>
                <a:spcPts val="1600"/>
              </a:spcBef>
              <a:spcAft>
                <a:spcPts val="0"/>
              </a:spcAft>
              <a:buClr>
                <a:schemeClr val="lt1"/>
              </a:buClr>
              <a:buSzPts val="1200"/>
              <a:buChar char="■"/>
              <a:defRPr sz="1200">
                <a:solidFill>
                  <a:schemeClr val="lt1"/>
                </a:solidFill>
              </a:defRPr>
            </a:lvl6pPr>
            <a:lvl7pPr indent="-304800" lvl="6" marL="3200400">
              <a:spcBef>
                <a:spcPts val="1600"/>
              </a:spcBef>
              <a:spcAft>
                <a:spcPts val="0"/>
              </a:spcAft>
              <a:buClr>
                <a:schemeClr val="lt1"/>
              </a:buClr>
              <a:buSzPts val="1200"/>
              <a:buChar char="●"/>
              <a:defRPr sz="1200">
                <a:solidFill>
                  <a:schemeClr val="lt1"/>
                </a:solidFill>
              </a:defRPr>
            </a:lvl7pPr>
            <a:lvl8pPr indent="-304800" lvl="7" marL="3657600">
              <a:spcBef>
                <a:spcPts val="1600"/>
              </a:spcBef>
              <a:spcAft>
                <a:spcPts val="0"/>
              </a:spcAft>
              <a:buClr>
                <a:schemeClr val="lt1"/>
              </a:buClr>
              <a:buSzPts val="1200"/>
              <a:buChar char="○"/>
              <a:defRPr sz="1200">
                <a:solidFill>
                  <a:schemeClr val="lt1"/>
                </a:solidFill>
              </a:defRPr>
            </a:lvl8pPr>
            <a:lvl9pPr indent="-304800" lvl="8" marL="4114800">
              <a:spcBef>
                <a:spcPts val="1600"/>
              </a:spcBef>
              <a:spcAft>
                <a:spcPts val="1600"/>
              </a:spcAft>
              <a:buClr>
                <a:schemeClr val="lt1"/>
              </a:buClr>
              <a:buSzPts val="1200"/>
              <a:buChar char="■"/>
              <a:defRPr sz="1200">
                <a:solidFill>
                  <a:schemeClr val="lt1"/>
                </a:solidFill>
              </a:defRPr>
            </a:lvl9pPr>
          </a:lstStyle>
          <a:p/>
        </p:txBody>
      </p:sp>
      <p:sp>
        <p:nvSpPr>
          <p:cNvPr id="41" name="Shape 41"/>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42" name="Shape 42"/>
        <p:cNvGrpSpPr/>
        <p:nvPr/>
      </p:nvGrpSpPr>
      <p:grpSpPr>
        <a:xfrm>
          <a:off x="0" y="0"/>
          <a:ext cx="0" cy="0"/>
          <a:chOff x="0" y="0"/>
          <a:chExt cx="0" cy="0"/>
        </a:xfrm>
      </p:grpSpPr>
      <p:sp>
        <p:nvSpPr>
          <p:cNvPr id="43" name="Shape 43"/>
          <p:cNvSpPr txBox="1"/>
          <p:nvPr>
            <p:ph type="title"/>
          </p:nvPr>
        </p:nvSpPr>
        <p:spPr>
          <a:xfrm>
            <a:off x="490250" y="488250"/>
            <a:ext cx="6227100" cy="4090800"/>
          </a:xfrm>
          <a:prstGeom prst="rect">
            <a:avLst/>
          </a:prstGeom>
        </p:spPr>
        <p:txBody>
          <a:bodyPr anchorCtr="0" anchor="ctr" bIns="91425" lIns="91425" spcFirstLastPara="1" rIns="91425" wrap="square" tIns="91425"/>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sp>
        <p:nvSpPr>
          <p:cNvPr id="44" name="Shape 44"/>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5" name="Shape 45"/>
        <p:cNvGrpSpPr/>
        <p:nvPr/>
      </p:nvGrpSpPr>
      <p:grpSpPr>
        <a:xfrm>
          <a:off x="0" y="0"/>
          <a:ext cx="0" cy="0"/>
          <a:chOff x="0" y="0"/>
          <a:chExt cx="0" cy="0"/>
        </a:xfrm>
      </p:grpSpPr>
      <p:sp>
        <p:nvSpPr>
          <p:cNvPr id="46" name="Shape 46"/>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7" name="Shape 47"/>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8" name="Shape 48"/>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p:txBody>
      </p:sp>
      <p:sp>
        <p:nvSpPr>
          <p:cNvPr id="49" name="Shape 49"/>
          <p:cNvSpPr txBox="1"/>
          <p:nvPr>
            <p:ph idx="1" type="subTitle"/>
          </p:nvPr>
        </p:nvSpPr>
        <p:spPr>
          <a:xfrm>
            <a:off x="265500" y="2779467"/>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Shape 50"/>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1" name="Shape 51"/>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2" name="Shape 52"/>
        <p:cNvGrpSpPr/>
        <p:nvPr/>
      </p:nvGrpSpPr>
      <p:grpSpPr>
        <a:xfrm>
          <a:off x="0" y="0"/>
          <a:ext cx="0" cy="0"/>
          <a:chOff x="0" y="0"/>
          <a:chExt cx="0" cy="0"/>
        </a:xfrm>
      </p:grpSpPr>
      <p:sp>
        <p:nvSpPr>
          <p:cNvPr id="53" name="Shape 53"/>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4" name="Shape 54"/>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5" name="Shape 55"/>
          <p:cNvSpPr txBox="1"/>
          <p:nvPr>
            <p:ph idx="1" type="body"/>
          </p:nvPr>
        </p:nvSpPr>
        <p:spPr>
          <a:xfrm>
            <a:off x="57150" y="4696825"/>
            <a:ext cx="8382000" cy="4467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Clr>
                <a:schemeClr val="lt1"/>
              </a:buClr>
              <a:buSzPts val="1200"/>
              <a:buNone/>
              <a:defRPr sz="1200">
                <a:solidFill>
                  <a:schemeClr val="lt1"/>
                </a:solidFill>
              </a:defRPr>
            </a:lvl1pPr>
          </a:lstStyle>
          <a:p/>
        </p:txBody>
      </p:sp>
      <p:sp>
        <p:nvSpPr>
          <p:cNvPr id="56" name="Shape 56"/>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terial">
    <p:bg>
      <p:bgPr>
        <a:solidFill>
          <a:schemeClr val="dk1"/>
        </a:solidFill>
      </p:bgPr>
    </p:bg>
    <p:spTree>
      <p:nvGrpSpPr>
        <p:cNvPr id="5" name="Shape 5"/>
        <p:cNvGrpSpPr/>
        <p:nvPr/>
      </p:nvGrpSpPr>
      <p:grpSpPr>
        <a:xfrm>
          <a:off x="0" y="0"/>
          <a:ext cx="0" cy="0"/>
          <a:chOff x="0" y="0"/>
          <a:chExt cx="0" cy="0"/>
        </a:xfrm>
      </p:grpSpPr>
      <p:sp>
        <p:nvSpPr>
          <p:cNvPr id="6" name="Shape 6"/>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p:txBody>
      </p:sp>
      <p:sp>
        <p:nvSpPr>
          <p:cNvPr id="7" name="Shape 7"/>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indent="-317500" lvl="1" marL="9144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indent="-317500" lvl="2" marL="13716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indent="-317500" lvl="3" marL="18288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indent="-317500" lvl="4" marL="22860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indent="-317500" lvl="5" marL="27432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indent="-317500" lvl="6" marL="32004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indent="-317500" lvl="7" marL="36576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indent="-317500" lvl="8" marL="41148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p:txBody>
      </p:sp>
      <p:sp>
        <p:nvSpPr>
          <p:cNvPr id="8" name="Shape 8"/>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5.xml"/><Relationship Id="rId3" Type="http://schemas.openxmlformats.org/officeDocument/2006/relationships/hyperlink" Target="http://www.youtube.com/watch?v=2KgnvpOkgsY" TargetMode="External"/><Relationship Id="rId4" Type="http://schemas.openxmlformats.org/officeDocument/2006/relationships/image" Target="../media/image2.jpg"/><Relationship Id="rId5" Type="http://schemas.openxmlformats.org/officeDocument/2006/relationships/hyperlink" Target="https://youtu.be/2KgnvpOkgsY"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66" name="Shape 66"/>
        <p:cNvGrpSpPr/>
        <p:nvPr/>
      </p:nvGrpSpPr>
      <p:grpSpPr>
        <a:xfrm>
          <a:off x="0" y="0"/>
          <a:ext cx="0" cy="0"/>
          <a:chOff x="0" y="0"/>
          <a:chExt cx="0" cy="0"/>
        </a:xfrm>
      </p:grpSpPr>
      <p:sp>
        <p:nvSpPr>
          <p:cNvPr id="67" name="Shape 67"/>
          <p:cNvSpPr txBox="1"/>
          <p:nvPr>
            <p:ph type="ctrTitle"/>
          </p:nvPr>
        </p:nvSpPr>
        <p:spPr>
          <a:xfrm>
            <a:off x="390525" y="602900"/>
            <a:ext cx="8222100" cy="10248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t>REFRAMING FAILURE </a:t>
            </a:r>
            <a:endParaRPr/>
          </a:p>
        </p:txBody>
      </p:sp>
      <p:sp>
        <p:nvSpPr>
          <p:cNvPr id="68" name="Shape 68"/>
          <p:cNvSpPr txBox="1"/>
          <p:nvPr>
            <p:ph idx="1" type="subTitle"/>
          </p:nvPr>
        </p:nvSpPr>
        <p:spPr>
          <a:xfrm>
            <a:off x="460950" y="1569930"/>
            <a:ext cx="8222100" cy="4329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a:solidFill>
                  <a:srgbClr val="FFFFFF"/>
                </a:solidFill>
              </a:rPr>
              <a:t>Post  Mortems for Library Projects</a:t>
            </a:r>
            <a:endParaRPr b="1">
              <a:solidFill>
                <a:srgbClr val="FFFFFF"/>
              </a:solidFill>
            </a:endParaRPr>
          </a:p>
        </p:txBody>
      </p:sp>
      <p:sp>
        <p:nvSpPr>
          <p:cNvPr id="69" name="Shape 69"/>
          <p:cNvSpPr txBox="1"/>
          <p:nvPr/>
        </p:nvSpPr>
        <p:spPr>
          <a:xfrm>
            <a:off x="569350" y="2168150"/>
            <a:ext cx="8487600" cy="18831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1800">
                <a:solidFill>
                  <a:srgbClr val="FFFFFF"/>
                </a:solidFill>
              </a:rPr>
              <a:t>Danielle S. Apfelbaum</a:t>
            </a:r>
            <a:endParaRPr b="1" sz="1800">
              <a:solidFill>
                <a:srgbClr val="FFFFFF"/>
              </a:solidFill>
            </a:endParaRPr>
          </a:p>
          <a:p>
            <a:pPr indent="0" lvl="0" marL="0" rtl="0" algn="r">
              <a:spcBef>
                <a:spcPts val="0"/>
              </a:spcBef>
              <a:spcAft>
                <a:spcPts val="0"/>
              </a:spcAft>
              <a:buNone/>
            </a:pPr>
            <a:r>
              <a:rPr lang="en">
                <a:solidFill>
                  <a:srgbClr val="FFFFFF"/>
                </a:solidFill>
              </a:rPr>
              <a:t>Scholarly Communication Librarian </a:t>
            </a:r>
            <a:endParaRPr>
              <a:solidFill>
                <a:srgbClr val="FFFFFF"/>
              </a:solidFill>
            </a:endParaRPr>
          </a:p>
          <a:p>
            <a:pPr indent="0" lvl="0" marL="0" rtl="0" algn="r">
              <a:spcBef>
                <a:spcPts val="0"/>
              </a:spcBef>
              <a:spcAft>
                <a:spcPts val="0"/>
              </a:spcAft>
              <a:buNone/>
            </a:pPr>
            <a:r>
              <a:rPr lang="en">
                <a:solidFill>
                  <a:srgbClr val="FFFFFF"/>
                </a:solidFill>
              </a:rPr>
              <a:t>Farmingdale State College </a:t>
            </a:r>
            <a:endParaRPr>
              <a:solidFill>
                <a:srgbClr val="FFFFFF"/>
              </a:solidFill>
            </a:endParaRPr>
          </a:p>
          <a:p>
            <a:pPr indent="0" lvl="0" marL="0" rtl="0" algn="r">
              <a:spcBef>
                <a:spcPts val="0"/>
              </a:spcBef>
              <a:spcAft>
                <a:spcPts val="0"/>
              </a:spcAft>
              <a:buNone/>
            </a:pPr>
            <a:r>
              <a:t/>
            </a:r>
            <a:endParaRPr sz="1800">
              <a:solidFill>
                <a:srgbClr val="FFFFFF"/>
              </a:solidFill>
            </a:endParaRPr>
          </a:p>
          <a:p>
            <a:pPr indent="0" lvl="0" marL="0" rtl="0" algn="r">
              <a:spcBef>
                <a:spcPts val="0"/>
              </a:spcBef>
              <a:spcAft>
                <a:spcPts val="0"/>
              </a:spcAft>
              <a:buNone/>
            </a:pPr>
            <a:r>
              <a:rPr b="1" lang="en" sz="1800">
                <a:solidFill>
                  <a:srgbClr val="FFFFFF"/>
                </a:solidFill>
              </a:rPr>
              <a:t>Derek Stadler</a:t>
            </a:r>
            <a:r>
              <a:rPr lang="en" sz="1800">
                <a:solidFill>
                  <a:srgbClr val="FFFFFF"/>
                </a:solidFill>
              </a:rPr>
              <a:t> </a:t>
            </a:r>
            <a:endParaRPr sz="1800">
              <a:solidFill>
                <a:srgbClr val="FFFFFF"/>
              </a:solidFill>
            </a:endParaRPr>
          </a:p>
          <a:p>
            <a:pPr indent="0" lvl="0" marL="0" rtl="0" algn="r">
              <a:spcBef>
                <a:spcPts val="0"/>
              </a:spcBef>
              <a:spcAft>
                <a:spcPts val="0"/>
              </a:spcAft>
              <a:buNone/>
            </a:pPr>
            <a:r>
              <a:rPr lang="en">
                <a:solidFill>
                  <a:srgbClr val="FFFFFF"/>
                </a:solidFill>
              </a:rPr>
              <a:t>Web Services Librarian </a:t>
            </a:r>
            <a:endParaRPr>
              <a:solidFill>
                <a:srgbClr val="FFFFFF"/>
              </a:solidFill>
            </a:endParaRPr>
          </a:p>
          <a:p>
            <a:pPr indent="0" lvl="0" marL="0" algn="r">
              <a:spcBef>
                <a:spcPts val="0"/>
              </a:spcBef>
              <a:spcAft>
                <a:spcPts val="0"/>
              </a:spcAft>
              <a:buNone/>
            </a:pPr>
            <a:r>
              <a:rPr lang="en">
                <a:solidFill>
                  <a:srgbClr val="FFFFFF"/>
                </a:solidFill>
              </a:rPr>
              <a:t>LaGuardia Community College</a:t>
            </a:r>
            <a:endParaRPr>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128" name="Shape 128"/>
        <p:cNvGrpSpPr/>
        <p:nvPr/>
      </p:nvGrpSpPr>
      <p:grpSpPr>
        <a:xfrm>
          <a:off x="0" y="0"/>
          <a:ext cx="0" cy="0"/>
          <a:chOff x="0" y="0"/>
          <a:chExt cx="0" cy="0"/>
        </a:xfrm>
      </p:grpSpPr>
      <p:sp>
        <p:nvSpPr>
          <p:cNvPr id="129" name="Shape 129"/>
          <p:cNvSpPr txBox="1"/>
          <p:nvPr>
            <p:ph type="title"/>
          </p:nvPr>
        </p:nvSpPr>
        <p:spPr>
          <a:xfrm>
            <a:off x="0" y="0"/>
            <a:ext cx="9144000" cy="16668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t/>
            </a:r>
            <a:endParaRPr sz="4800"/>
          </a:p>
          <a:p>
            <a:pPr indent="0" lvl="0" marL="457200" rtl="0">
              <a:spcBef>
                <a:spcPts val="0"/>
              </a:spcBef>
              <a:spcAft>
                <a:spcPts val="0"/>
              </a:spcAft>
              <a:buNone/>
            </a:pPr>
            <a:r>
              <a:rPr lang="en" sz="4800"/>
              <a:t>How do I perform a post mortem? </a:t>
            </a:r>
            <a:endParaRPr sz="4800"/>
          </a:p>
        </p:txBody>
      </p:sp>
      <p:sp>
        <p:nvSpPr>
          <p:cNvPr id="130" name="Shape 130"/>
          <p:cNvSpPr txBox="1"/>
          <p:nvPr/>
        </p:nvSpPr>
        <p:spPr>
          <a:xfrm>
            <a:off x="266700" y="1781175"/>
            <a:ext cx="8743800" cy="3228900"/>
          </a:xfrm>
          <a:prstGeom prst="rect">
            <a:avLst/>
          </a:prstGeom>
          <a:noFill/>
          <a:ln>
            <a:noFill/>
          </a:ln>
        </p:spPr>
        <p:txBody>
          <a:bodyPr anchorCtr="0" anchor="t" bIns="91425" lIns="91425" spcFirstLastPara="1" rIns="91425" wrap="square" tIns="91425">
            <a:noAutofit/>
          </a:bodyPr>
          <a:lstStyle/>
          <a:p>
            <a:pPr indent="-393700" lvl="0" marL="457200" rtl="0">
              <a:spcBef>
                <a:spcPts val="0"/>
              </a:spcBef>
              <a:spcAft>
                <a:spcPts val="0"/>
              </a:spcAft>
              <a:buSzPts val="2600"/>
              <a:buChar char="●"/>
            </a:pPr>
            <a:r>
              <a:rPr lang="en" sz="2600"/>
              <a:t>No right way to perform a post mortem analysis. </a:t>
            </a:r>
            <a:endParaRPr sz="2600"/>
          </a:p>
          <a:p>
            <a:pPr indent="-393700" lvl="0" marL="457200" rtl="0">
              <a:spcBef>
                <a:spcPts val="0"/>
              </a:spcBef>
              <a:spcAft>
                <a:spcPts val="0"/>
              </a:spcAft>
              <a:buSzPts val="2600"/>
              <a:buChar char="●"/>
            </a:pPr>
            <a:r>
              <a:rPr lang="en" sz="2600"/>
              <a:t>Depends upon the time, personnel, &amp; cost you are willing and/or able to dedicate to conducting and disseminating a post-mortem analysis. </a:t>
            </a:r>
            <a:endParaRPr sz="2600"/>
          </a:p>
          <a:p>
            <a:pPr indent="-393700" lvl="0" marL="457200" rtl="0">
              <a:spcBef>
                <a:spcPts val="0"/>
              </a:spcBef>
              <a:spcAft>
                <a:spcPts val="0"/>
              </a:spcAft>
              <a:buSzPts val="2600"/>
              <a:buChar char="●"/>
            </a:pPr>
            <a:r>
              <a:rPr lang="en" sz="2600"/>
              <a:t>Several models exist.  </a:t>
            </a:r>
            <a:endParaRPr sz="2600"/>
          </a:p>
          <a:p>
            <a:pPr indent="-393700" lvl="0" marL="457200" rtl="0">
              <a:spcBef>
                <a:spcPts val="0"/>
              </a:spcBef>
              <a:spcAft>
                <a:spcPts val="0"/>
              </a:spcAft>
              <a:buSzPts val="2600"/>
              <a:buChar char="●"/>
            </a:pPr>
            <a:r>
              <a:rPr lang="en" sz="2600"/>
              <a:t>We will focus on three that can be done at small to medium size organizations.</a:t>
            </a:r>
            <a:endParaRPr sz="26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134" name="Shape 134"/>
        <p:cNvGrpSpPr/>
        <p:nvPr/>
      </p:nvGrpSpPr>
      <p:grpSpPr>
        <a:xfrm>
          <a:off x="0" y="0"/>
          <a:ext cx="0" cy="0"/>
          <a:chOff x="0" y="0"/>
          <a:chExt cx="0" cy="0"/>
        </a:xfrm>
      </p:grpSpPr>
      <p:sp>
        <p:nvSpPr>
          <p:cNvPr id="135" name="Shape 135"/>
          <p:cNvSpPr txBox="1"/>
          <p:nvPr>
            <p:ph type="title"/>
          </p:nvPr>
        </p:nvSpPr>
        <p:spPr>
          <a:xfrm>
            <a:off x="98250" y="16350"/>
            <a:ext cx="8826600" cy="6027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r>
              <a:rPr b="1" lang="en" sz="2400"/>
              <a:t>Collison and Parcell’s (2001) 12-Step Model*</a:t>
            </a:r>
            <a:endParaRPr b="1" sz="2400"/>
          </a:p>
        </p:txBody>
      </p:sp>
      <p:sp>
        <p:nvSpPr>
          <p:cNvPr id="136" name="Shape 136"/>
          <p:cNvSpPr/>
          <p:nvPr/>
        </p:nvSpPr>
        <p:spPr>
          <a:xfrm>
            <a:off x="0" y="1189989"/>
            <a:ext cx="2726700" cy="669000"/>
          </a:xfrm>
          <a:prstGeom prst="homePlate">
            <a:avLst>
              <a:gd fmla="val 50000" name="adj"/>
            </a:avLst>
          </a:prstGeom>
          <a:solidFill>
            <a:srgbClr val="0944A1"/>
          </a:solidFill>
          <a:ln>
            <a:noFill/>
          </a:ln>
        </p:spPr>
        <p:txBody>
          <a:bodyPr anchorCtr="0" anchor="ctr" bIns="91425" lIns="91425" spcFirstLastPara="1" rIns="91425" wrap="square" tIns="91425">
            <a:noAutofit/>
          </a:bodyPr>
          <a:lstStyle/>
          <a:p>
            <a:pPr indent="0" lvl="0" marL="0" algn="ctr">
              <a:spcBef>
                <a:spcPts val="0"/>
              </a:spcBef>
              <a:spcAft>
                <a:spcPts val="0"/>
              </a:spcAft>
              <a:buNone/>
            </a:pPr>
            <a:r>
              <a:rPr b="1" lang="en" sz="1800">
                <a:solidFill>
                  <a:srgbClr val="FFFFFF"/>
                </a:solidFill>
                <a:latin typeface="Roboto"/>
                <a:ea typeface="Roboto"/>
                <a:cs typeface="Roboto"/>
                <a:sym typeface="Roboto"/>
              </a:rPr>
              <a:t>Call the meeting.</a:t>
            </a:r>
            <a:r>
              <a:rPr lang="en" sz="1800">
                <a:solidFill>
                  <a:srgbClr val="FFFFFF"/>
                </a:solidFill>
                <a:latin typeface="Roboto"/>
                <a:ea typeface="Roboto"/>
                <a:cs typeface="Roboto"/>
                <a:sym typeface="Roboto"/>
              </a:rPr>
              <a:t> </a:t>
            </a:r>
            <a:endParaRPr sz="1800">
              <a:solidFill>
                <a:srgbClr val="FFFFFF"/>
              </a:solidFill>
              <a:latin typeface="Roboto"/>
              <a:ea typeface="Roboto"/>
              <a:cs typeface="Roboto"/>
              <a:sym typeface="Roboto"/>
            </a:endParaRPr>
          </a:p>
        </p:txBody>
      </p:sp>
      <p:sp>
        <p:nvSpPr>
          <p:cNvPr id="137" name="Shape 137"/>
          <p:cNvSpPr/>
          <p:nvPr/>
        </p:nvSpPr>
        <p:spPr>
          <a:xfrm>
            <a:off x="2263425" y="1189775"/>
            <a:ext cx="2541300" cy="669000"/>
          </a:xfrm>
          <a:prstGeom prst="chevron">
            <a:avLst>
              <a:gd fmla="val 50000" name="adj"/>
            </a:avLst>
          </a:prstGeom>
          <a:solidFill>
            <a:srgbClr val="0C58D3"/>
          </a:solidFill>
          <a:ln>
            <a:noFill/>
          </a:ln>
        </p:spPr>
        <p:txBody>
          <a:bodyPr anchorCtr="0" anchor="ctr" bIns="91425" lIns="91425" spcFirstLastPara="1" rIns="91425" wrap="square" tIns="91425">
            <a:noAutofit/>
          </a:bodyPr>
          <a:lstStyle/>
          <a:p>
            <a:pPr indent="0" lvl="0" marL="0" algn="ctr">
              <a:spcBef>
                <a:spcPts val="0"/>
              </a:spcBef>
              <a:spcAft>
                <a:spcPts val="0"/>
              </a:spcAft>
              <a:buNone/>
            </a:pPr>
            <a:r>
              <a:rPr b="1" lang="en" sz="1800">
                <a:solidFill>
                  <a:srgbClr val="FFFFFF"/>
                </a:solidFill>
                <a:latin typeface="Roboto"/>
                <a:ea typeface="Roboto"/>
                <a:cs typeface="Roboto"/>
                <a:sym typeface="Roboto"/>
              </a:rPr>
              <a:t>Invite the right people.</a:t>
            </a:r>
            <a:endParaRPr b="1" sz="1800">
              <a:solidFill>
                <a:srgbClr val="FFFFFF"/>
              </a:solidFill>
              <a:latin typeface="Roboto"/>
              <a:ea typeface="Roboto"/>
              <a:cs typeface="Roboto"/>
              <a:sym typeface="Roboto"/>
            </a:endParaRPr>
          </a:p>
        </p:txBody>
      </p:sp>
      <p:sp>
        <p:nvSpPr>
          <p:cNvPr id="138" name="Shape 138"/>
          <p:cNvSpPr/>
          <p:nvPr/>
        </p:nvSpPr>
        <p:spPr>
          <a:xfrm>
            <a:off x="4329974" y="1189775"/>
            <a:ext cx="2541300" cy="669000"/>
          </a:xfrm>
          <a:prstGeom prst="chevron">
            <a:avLst>
              <a:gd fmla="val 50000" name="adj"/>
            </a:avLst>
          </a:prstGeom>
          <a:solidFill>
            <a:srgbClr val="0D5DDF"/>
          </a:solidFill>
          <a:ln>
            <a:noFill/>
          </a:ln>
        </p:spPr>
        <p:txBody>
          <a:bodyPr anchorCtr="0" anchor="ctr" bIns="91425" lIns="91425" spcFirstLastPara="1" rIns="91425" wrap="square" tIns="91425">
            <a:noAutofit/>
          </a:bodyPr>
          <a:lstStyle/>
          <a:p>
            <a:pPr indent="0" lvl="0" marL="0" algn="ctr">
              <a:spcBef>
                <a:spcPts val="0"/>
              </a:spcBef>
              <a:spcAft>
                <a:spcPts val="0"/>
              </a:spcAft>
              <a:buNone/>
            </a:pPr>
            <a:r>
              <a:rPr b="1" lang="en" sz="1800">
                <a:solidFill>
                  <a:srgbClr val="FFFFFF"/>
                </a:solidFill>
                <a:latin typeface="Roboto"/>
                <a:ea typeface="Roboto"/>
                <a:cs typeface="Roboto"/>
                <a:sym typeface="Roboto"/>
              </a:rPr>
              <a:t>Appoint a facilitator.</a:t>
            </a:r>
            <a:endParaRPr b="1" sz="1800">
              <a:solidFill>
                <a:srgbClr val="FFFFFF"/>
              </a:solidFill>
              <a:latin typeface="Roboto"/>
              <a:ea typeface="Roboto"/>
              <a:cs typeface="Roboto"/>
              <a:sym typeface="Roboto"/>
            </a:endParaRPr>
          </a:p>
        </p:txBody>
      </p:sp>
      <p:sp>
        <p:nvSpPr>
          <p:cNvPr id="139" name="Shape 139"/>
          <p:cNvSpPr/>
          <p:nvPr/>
        </p:nvSpPr>
        <p:spPr>
          <a:xfrm>
            <a:off x="6396739" y="1189775"/>
            <a:ext cx="2541300" cy="669000"/>
          </a:xfrm>
          <a:prstGeom prst="chevron">
            <a:avLst>
              <a:gd fmla="val 50000" name="adj"/>
            </a:avLst>
          </a:prstGeom>
          <a:solidFill>
            <a:srgbClr val="0E65F0"/>
          </a:solidFill>
          <a:ln>
            <a:noFill/>
          </a:ln>
        </p:spPr>
        <p:txBody>
          <a:bodyPr anchorCtr="0" anchor="ctr" bIns="91425" lIns="91425" spcFirstLastPara="1" rIns="91425" wrap="square" tIns="91425">
            <a:noAutofit/>
          </a:bodyPr>
          <a:lstStyle/>
          <a:p>
            <a:pPr indent="0" lvl="0" marL="0" algn="ctr">
              <a:spcBef>
                <a:spcPts val="0"/>
              </a:spcBef>
              <a:spcAft>
                <a:spcPts val="0"/>
              </a:spcAft>
              <a:buNone/>
            </a:pPr>
            <a:r>
              <a:rPr b="1" lang="en">
                <a:solidFill>
                  <a:srgbClr val="FFFFFF"/>
                </a:solidFill>
                <a:latin typeface="Roboto"/>
                <a:ea typeface="Roboto"/>
                <a:cs typeface="Roboto"/>
                <a:sym typeface="Roboto"/>
              </a:rPr>
              <a:t>Revisit project objectives.</a:t>
            </a:r>
            <a:endParaRPr b="1">
              <a:solidFill>
                <a:srgbClr val="FFFFFF"/>
              </a:solidFill>
              <a:latin typeface="Roboto"/>
              <a:ea typeface="Roboto"/>
              <a:cs typeface="Roboto"/>
              <a:sym typeface="Roboto"/>
            </a:endParaRPr>
          </a:p>
        </p:txBody>
      </p:sp>
      <p:sp>
        <p:nvSpPr>
          <p:cNvPr id="140" name="Shape 140"/>
          <p:cNvSpPr/>
          <p:nvPr/>
        </p:nvSpPr>
        <p:spPr>
          <a:xfrm>
            <a:off x="0" y="2237352"/>
            <a:ext cx="2726700" cy="669000"/>
          </a:xfrm>
          <a:prstGeom prst="homePlate">
            <a:avLst>
              <a:gd fmla="val 50000" name="adj"/>
            </a:avLst>
          </a:prstGeom>
          <a:solidFill>
            <a:srgbClr val="0944A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rgbClr val="FFFFFF"/>
                </a:solidFill>
                <a:latin typeface="Roboto"/>
                <a:ea typeface="Roboto"/>
                <a:cs typeface="Roboto"/>
                <a:sym typeface="Roboto"/>
              </a:rPr>
              <a:t>Revisit project plan.</a:t>
            </a:r>
            <a:endParaRPr b="1" sz="1800">
              <a:solidFill>
                <a:srgbClr val="FFFFFF"/>
              </a:solidFill>
              <a:latin typeface="Roboto"/>
              <a:ea typeface="Roboto"/>
              <a:cs typeface="Roboto"/>
              <a:sym typeface="Roboto"/>
            </a:endParaRPr>
          </a:p>
        </p:txBody>
      </p:sp>
      <p:sp>
        <p:nvSpPr>
          <p:cNvPr id="141" name="Shape 141"/>
          <p:cNvSpPr/>
          <p:nvPr/>
        </p:nvSpPr>
        <p:spPr>
          <a:xfrm>
            <a:off x="2263425" y="2237138"/>
            <a:ext cx="2541300" cy="669000"/>
          </a:xfrm>
          <a:prstGeom prst="chevron">
            <a:avLst>
              <a:gd fmla="val 50000" name="adj"/>
            </a:avLst>
          </a:prstGeom>
          <a:solidFill>
            <a:srgbClr val="0C58D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rgbClr val="FFFFFF"/>
                </a:solidFill>
                <a:latin typeface="Roboto"/>
                <a:ea typeface="Roboto"/>
                <a:cs typeface="Roboto"/>
                <a:sym typeface="Roboto"/>
              </a:rPr>
              <a:t>What went well?</a:t>
            </a:r>
            <a:endParaRPr b="1" sz="1800">
              <a:solidFill>
                <a:srgbClr val="FFFFFF"/>
              </a:solidFill>
              <a:latin typeface="Roboto"/>
              <a:ea typeface="Roboto"/>
              <a:cs typeface="Roboto"/>
              <a:sym typeface="Roboto"/>
            </a:endParaRPr>
          </a:p>
        </p:txBody>
      </p:sp>
      <p:sp>
        <p:nvSpPr>
          <p:cNvPr id="142" name="Shape 142"/>
          <p:cNvSpPr/>
          <p:nvPr/>
        </p:nvSpPr>
        <p:spPr>
          <a:xfrm>
            <a:off x="4329974" y="2237138"/>
            <a:ext cx="2541300" cy="669000"/>
          </a:xfrm>
          <a:prstGeom prst="chevron">
            <a:avLst>
              <a:gd fmla="val 50000" name="adj"/>
            </a:avLst>
          </a:prstGeom>
          <a:solidFill>
            <a:srgbClr val="0D5DD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latin typeface="Roboto"/>
                <a:ea typeface="Roboto"/>
                <a:cs typeface="Roboto"/>
                <a:sym typeface="Roboto"/>
              </a:rPr>
              <a:t>Why? How does this inform future projects?</a:t>
            </a:r>
            <a:endParaRPr b="1">
              <a:solidFill>
                <a:srgbClr val="FFFFFF"/>
              </a:solidFill>
              <a:latin typeface="Roboto"/>
              <a:ea typeface="Roboto"/>
              <a:cs typeface="Roboto"/>
              <a:sym typeface="Roboto"/>
            </a:endParaRPr>
          </a:p>
        </p:txBody>
      </p:sp>
      <p:sp>
        <p:nvSpPr>
          <p:cNvPr id="143" name="Shape 143"/>
          <p:cNvSpPr/>
          <p:nvPr/>
        </p:nvSpPr>
        <p:spPr>
          <a:xfrm>
            <a:off x="6396739" y="2237138"/>
            <a:ext cx="2541300" cy="669000"/>
          </a:xfrm>
          <a:prstGeom prst="chevron">
            <a:avLst>
              <a:gd fmla="val 50000" name="adj"/>
            </a:avLst>
          </a:prstGeom>
          <a:solidFill>
            <a:srgbClr val="0E65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latin typeface="Roboto"/>
                <a:ea typeface="Roboto"/>
                <a:cs typeface="Roboto"/>
                <a:sym typeface="Roboto"/>
              </a:rPr>
              <a:t>What could have gone better?</a:t>
            </a:r>
            <a:endParaRPr b="1">
              <a:solidFill>
                <a:srgbClr val="FFFFFF"/>
              </a:solidFill>
              <a:latin typeface="Roboto"/>
              <a:ea typeface="Roboto"/>
              <a:cs typeface="Roboto"/>
              <a:sym typeface="Roboto"/>
            </a:endParaRPr>
          </a:p>
        </p:txBody>
      </p:sp>
      <p:sp>
        <p:nvSpPr>
          <p:cNvPr id="144" name="Shape 144"/>
          <p:cNvSpPr/>
          <p:nvPr/>
        </p:nvSpPr>
        <p:spPr>
          <a:xfrm>
            <a:off x="0" y="3361689"/>
            <a:ext cx="2726700" cy="669000"/>
          </a:xfrm>
          <a:prstGeom prst="homePlate">
            <a:avLst>
              <a:gd fmla="val 50000" name="adj"/>
            </a:avLst>
          </a:prstGeom>
          <a:solidFill>
            <a:srgbClr val="0944A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latin typeface="Roboto"/>
                <a:ea typeface="Roboto"/>
                <a:cs typeface="Roboto"/>
                <a:sym typeface="Roboto"/>
              </a:rPr>
              <a:t>What were the difficulties?</a:t>
            </a:r>
            <a:endParaRPr b="1">
              <a:solidFill>
                <a:srgbClr val="FFFFFF"/>
              </a:solidFill>
              <a:latin typeface="Roboto"/>
              <a:ea typeface="Roboto"/>
              <a:cs typeface="Roboto"/>
              <a:sym typeface="Roboto"/>
            </a:endParaRPr>
          </a:p>
        </p:txBody>
      </p:sp>
      <p:sp>
        <p:nvSpPr>
          <p:cNvPr id="145" name="Shape 145"/>
          <p:cNvSpPr/>
          <p:nvPr/>
        </p:nvSpPr>
        <p:spPr>
          <a:xfrm>
            <a:off x="2263425" y="3361475"/>
            <a:ext cx="2541300" cy="669000"/>
          </a:xfrm>
          <a:prstGeom prst="chevron">
            <a:avLst>
              <a:gd fmla="val 50000" name="adj"/>
            </a:avLst>
          </a:prstGeom>
          <a:solidFill>
            <a:srgbClr val="0C58D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latin typeface="Roboto"/>
                <a:ea typeface="Roboto"/>
                <a:cs typeface="Roboto"/>
                <a:sym typeface="Roboto"/>
              </a:rPr>
              <a:t>Participants should feel heard. </a:t>
            </a:r>
            <a:endParaRPr b="1">
              <a:solidFill>
                <a:srgbClr val="FFFFFF"/>
              </a:solidFill>
              <a:latin typeface="Roboto"/>
              <a:ea typeface="Roboto"/>
              <a:cs typeface="Roboto"/>
              <a:sym typeface="Roboto"/>
            </a:endParaRPr>
          </a:p>
        </p:txBody>
      </p:sp>
      <p:sp>
        <p:nvSpPr>
          <p:cNvPr id="146" name="Shape 146"/>
          <p:cNvSpPr/>
          <p:nvPr/>
        </p:nvSpPr>
        <p:spPr>
          <a:xfrm>
            <a:off x="4329974" y="3361475"/>
            <a:ext cx="2541300" cy="669000"/>
          </a:xfrm>
          <a:prstGeom prst="chevron">
            <a:avLst>
              <a:gd fmla="val 50000" name="adj"/>
            </a:avLst>
          </a:prstGeom>
          <a:solidFill>
            <a:srgbClr val="0D5DDF"/>
          </a:solidFill>
          <a:ln>
            <a:noFill/>
          </a:ln>
        </p:spPr>
        <p:txBody>
          <a:bodyPr anchorCtr="0" anchor="ctr" bIns="91425" lIns="91425" spcFirstLastPara="1" rIns="91425" wrap="square" tIns="91425">
            <a:noAutofit/>
          </a:bodyPr>
          <a:lstStyle/>
          <a:p>
            <a:pPr indent="457200" lvl="0" marL="0" rtl="0" algn="l">
              <a:spcBef>
                <a:spcPts val="0"/>
              </a:spcBef>
              <a:spcAft>
                <a:spcPts val="0"/>
              </a:spcAft>
              <a:buNone/>
            </a:pPr>
            <a:r>
              <a:rPr b="1" lang="en">
                <a:solidFill>
                  <a:srgbClr val="FFFFFF"/>
                </a:solidFill>
                <a:latin typeface="Roboto"/>
                <a:ea typeface="Roboto"/>
                <a:cs typeface="Roboto"/>
                <a:sym typeface="Roboto"/>
              </a:rPr>
              <a:t>What next? </a:t>
            </a:r>
            <a:endParaRPr b="1">
              <a:solidFill>
                <a:srgbClr val="FFFFFF"/>
              </a:solidFill>
              <a:latin typeface="Roboto"/>
              <a:ea typeface="Roboto"/>
              <a:cs typeface="Roboto"/>
              <a:sym typeface="Roboto"/>
            </a:endParaRPr>
          </a:p>
        </p:txBody>
      </p:sp>
      <p:sp>
        <p:nvSpPr>
          <p:cNvPr id="147" name="Shape 147"/>
          <p:cNvSpPr/>
          <p:nvPr/>
        </p:nvSpPr>
        <p:spPr>
          <a:xfrm>
            <a:off x="6396739" y="3361475"/>
            <a:ext cx="2541300" cy="669000"/>
          </a:xfrm>
          <a:prstGeom prst="chevron">
            <a:avLst>
              <a:gd fmla="val 50000" name="adj"/>
            </a:avLst>
          </a:prstGeom>
          <a:solidFill>
            <a:srgbClr val="0E65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latin typeface="Roboto"/>
                <a:ea typeface="Roboto"/>
                <a:cs typeface="Roboto"/>
                <a:sym typeface="Roboto"/>
              </a:rPr>
              <a:t>Record the meeting.</a:t>
            </a:r>
            <a:endParaRPr b="1">
              <a:solidFill>
                <a:srgbClr val="FFFFFF"/>
              </a:solidFill>
              <a:latin typeface="Roboto"/>
              <a:ea typeface="Roboto"/>
              <a:cs typeface="Roboto"/>
              <a:sym typeface="Roboto"/>
            </a:endParaRPr>
          </a:p>
        </p:txBody>
      </p:sp>
      <p:sp>
        <p:nvSpPr>
          <p:cNvPr id="148" name="Shape 148"/>
          <p:cNvSpPr txBox="1"/>
          <p:nvPr/>
        </p:nvSpPr>
        <p:spPr>
          <a:xfrm>
            <a:off x="66675" y="4400550"/>
            <a:ext cx="8871300" cy="5619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a:t>*As cited in</a:t>
            </a:r>
            <a:r>
              <a:rPr lang="en"/>
              <a:t> Dingsøyr, T. (2005). Postmortem reviews: purpose and approaches in software engineering. </a:t>
            </a:r>
            <a:r>
              <a:rPr i="1" lang="en"/>
              <a:t>Information and Software Technology</a:t>
            </a:r>
            <a:r>
              <a:rPr lang="en"/>
              <a:t>, 47(5), 293-303.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152" name="Shape 152"/>
        <p:cNvGrpSpPr/>
        <p:nvPr/>
      </p:nvGrpSpPr>
      <p:grpSpPr>
        <a:xfrm>
          <a:off x="0" y="0"/>
          <a:ext cx="0" cy="0"/>
          <a:chOff x="0" y="0"/>
          <a:chExt cx="0" cy="0"/>
        </a:xfrm>
      </p:grpSpPr>
      <p:sp>
        <p:nvSpPr>
          <p:cNvPr id="153" name="Shape 153"/>
          <p:cNvSpPr txBox="1"/>
          <p:nvPr>
            <p:ph type="title"/>
          </p:nvPr>
        </p:nvSpPr>
        <p:spPr>
          <a:xfrm>
            <a:off x="98250" y="16350"/>
            <a:ext cx="8826600" cy="6027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r>
              <a:rPr b="1" lang="en" sz="2400"/>
              <a:t>Collier, DeMarco, and Fearey’s (1996) 5-Step Model </a:t>
            </a:r>
            <a:endParaRPr b="1" sz="2400"/>
          </a:p>
        </p:txBody>
      </p:sp>
      <p:grpSp>
        <p:nvGrpSpPr>
          <p:cNvPr id="154" name="Shape 154"/>
          <p:cNvGrpSpPr/>
          <p:nvPr/>
        </p:nvGrpSpPr>
        <p:grpSpPr>
          <a:xfrm>
            <a:off x="0" y="1189989"/>
            <a:ext cx="2214600" cy="3217636"/>
            <a:chOff x="0" y="1189989"/>
            <a:chExt cx="2214600" cy="3217636"/>
          </a:xfrm>
        </p:grpSpPr>
        <p:sp>
          <p:nvSpPr>
            <p:cNvPr id="155" name="Shape 155"/>
            <p:cNvSpPr/>
            <p:nvPr/>
          </p:nvSpPr>
          <p:spPr>
            <a:xfrm>
              <a:off x="0" y="1189989"/>
              <a:ext cx="2214600" cy="669000"/>
            </a:xfrm>
            <a:prstGeom prst="homePlate">
              <a:avLst>
                <a:gd fmla="val 50000" name="adj"/>
              </a:avLst>
            </a:prstGeom>
            <a:solidFill>
              <a:srgbClr val="0944A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latin typeface="Roboto"/>
                  <a:ea typeface="Roboto"/>
                  <a:cs typeface="Roboto"/>
                  <a:sym typeface="Roboto"/>
                </a:rPr>
                <a:t>Project Survey</a:t>
              </a:r>
              <a:endParaRPr b="1">
                <a:solidFill>
                  <a:srgbClr val="FFFFFF"/>
                </a:solidFill>
                <a:latin typeface="Roboto"/>
                <a:ea typeface="Roboto"/>
                <a:cs typeface="Roboto"/>
                <a:sym typeface="Roboto"/>
              </a:endParaRPr>
            </a:p>
          </p:txBody>
        </p:sp>
        <p:sp>
          <p:nvSpPr>
            <p:cNvPr id="156" name="Shape 156"/>
            <p:cNvSpPr txBox="1"/>
            <p:nvPr/>
          </p:nvSpPr>
          <p:spPr>
            <a:xfrm>
              <a:off x="295050" y="2057125"/>
              <a:ext cx="1624500" cy="23505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lang="en" sz="1300">
                  <a:latin typeface="Roboto"/>
                  <a:ea typeface="Roboto"/>
                  <a:cs typeface="Roboto"/>
                  <a:sym typeface="Roboto"/>
                </a:rPr>
                <a:t>Create and distribute a survey about the project to all project participants. </a:t>
              </a:r>
              <a:endParaRPr sz="1300">
                <a:latin typeface="Roboto"/>
                <a:ea typeface="Roboto"/>
                <a:cs typeface="Roboto"/>
                <a:sym typeface="Roboto"/>
              </a:endParaRPr>
            </a:p>
          </p:txBody>
        </p:sp>
      </p:grpSp>
      <p:grpSp>
        <p:nvGrpSpPr>
          <p:cNvPr id="157" name="Shape 157"/>
          <p:cNvGrpSpPr/>
          <p:nvPr/>
        </p:nvGrpSpPr>
        <p:grpSpPr>
          <a:xfrm>
            <a:off x="1838325" y="1189775"/>
            <a:ext cx="2064000" cy="3217850"/>
            <a:chOff x="1838325" y="1189775"/>
            <a:chExt cx="2064000" cy="3217850"/>
          </a:xfrm>
        </p:grpSpPr>
        <p:sp>
          <p:nvSpPr>
            <p:cNvPr id="158" name="Shape 158"/>
            <p:cNvSpPr/>
            <p:nvPr/>
          </p:nvSpPr>
          <p:spPr>
            <a:xfrm>
              <a:off x="1838325" y="1189775"/>
              <a:ext cx="2064000" cy="669000"/>
            </a:xfrm>
            <a:prstGeom prst="chevron">
              <a:avLst>
                <a:gd fmla="val 50000" name="adj"/>
              </a:avLst>
            </a:prstGeom>
            <a:solidFill>
              <a:srgbClr val="0C58D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latin typeface="Roboto"/>
                  <a:ea typeface="Roboto"/>
                  <a:cs typeface="Roboto"/>
                  <a:sym typeface="Roboto"/>
                </a:rPr>
                <a:t>Collect Objective Information</a:t>
              </a:r>
              <a:endParaRPr b="1">
                <a:solidFill>
                  <a:srgbClr val="FFFFFF"/>
                </a:solidFill>
                <a:latin typeface="Roboto"/>
                <a:ea typeface="Roboto"/>
                <a:cs typeface="Roboto"/>
                <a:sym typeface="Roboto"/>
              </a:endParaRPr>
            </a:p>
          </p:txBody>
        </p:sp>
        <p:sp>
          <p:nvSpPr>
            <p:cNvPr id="159" name="Shape 159"/>
            <p:cNvSpPr txBox="1"/>
            <p:nvPr/>
          </p:nvSpPr>
          <p:spPr>
            <a:xfrm>
              <a:off x="2017250" y="2057125"/>
              <a:ext cx="1624500" cy="23505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lang="en" sz="1300">
                  <a:latin typeface="Roboto"/>
                  <a:ea typeface="Roboto"/>
                  <a:cs typeface="Roboto"/>
                  <a:sym typeface="Roboto"/>
                </a:rPr>
                <a:t>Use the success metrics (cost, quality, time, etc.) you set prior to project to capture data at the beginning, middle, and end of a project. </a:t>
              </a:r>
              <a:endParaRPr sz="1300">
                <a:latin typeface="Roboto"/>
                <a:ea typeface="Roboto"/>
                <a:cs typeface="Roboto"/>
                <a:sym typeface="Roboto"/>
              </a:endParaRPr>
            </a:p>
          </p:txBody>
        </p:sp>
      </p:grpSp>
      <p:grpSp>
        <p:nvGrpSpPr>
          <p:cNvPr id="160" name="Shape 160"/>
          <p:cNvGrpSpPr/>
          <p:nvPr/>
        </p:nvGrpSpPr>
        <p:grpSpPr>
          <a:xfrm>
            <a:off x="3516750" y="1189775"/>
            <a:ext cx="2064000" cy="3217850"/>
            <a:chOff x="3516750" y="1189775"/>
            <a:chExt cx="2064000" cy="3217850"/>
          </a:xfrm>
        </p:grpSpPr>
        <p:sp>
          <p:nvSpPr>
            <p:cNvPr id="161" name="Shape 161"/>
            <p:cNvSpPr/>
            <p:nvPr/>
          </p:nvSpPr>
          <p:spPr>
            <a:xfrm>
              <a:off x="3516750" y="1189775"/>
              <a:ext cx="2064000" cy="669000"/>
            </a:xfrm>
            <a:prstGeom prst="chevron">
              <a:avLst>
                <a:gd fmla="val 50000" name="adj"/>
              </a:avLst>
            </a:prstGeom>
            <a:solidFill>
              <a:srgbClr val="0D5DD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latin typeface="Roboto"/>
                  <a:ea typeface="Roboto"/>
                  <a:cs typeface="Roboto"/>
                  <a:sym typeface="Roboto"/>
                </a:rPr>
                <a:t>Debriefing Meeting</a:t>
              </a:r>
              <a:endParaRPr b="1">
                <a:solidFill>
                  <a:srgbClr val="FFFFFF"/>
                </a:solidFill>
                <a:latin typeface="Roboto"/>
                <a:ea typeface="Roboto"/>
                <a:cs typeface="Roboto"/>
                <a:sym typeface="Roboto"/>
              </a:endParaRPr>
            </a:p>
          </p:txBody>
        </p:sp>
        <p:sp>
          <p:nvSpPr>
            <p:cNvPr id="162" name="Shape 162"/>
            <p:cNvSpPr txBox="1"/>
            <p:nvPr/>
          </p:nvSpPr>
          <p:spPr>
            <a:xfrm>
              <a:off x="3739450" y="2057125"/>
              <a:ext cx="1624500" cy="23505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lang="en" sz="1300">
                  <a:latin typeface="Roboto"/>
                  <a:ea typeface="Roboto"/>
                  <a:cs typeface="Roboto"/>
                  <a:sym typeface="Roboto"/>
                </a:rPr>
                <a:t>Provide participants with an opportunity to provide direct feedback. Select a chair, coordinator, and  facilitator for the meeting. </a:t>
              </a:r>
              <a:endParaRPr sz="1300">
                <a:latin typeface="Roboto"/>
                <a:ea typeface="Roboto"/>
                <a:cs typeface="Roboto"/>
                <a:sym typeface="Roboto"/>
              </a:endParaRPr>
            </a:p>
          </p:txBody>
        </p:sp>
      </p:grpSp>
      <p:grpSp>
        <p:nvGrpSpPr>
          <p:cNvPr id="163" name="Shape 163"/>
          <p:cNvGrpSpPr/>
          <p:nvPr/>
        </p:nvGrpSpPr>
        <p:grpSpPr>
          <a:xfrm>
            <a:off x="6874025" y="1189775"/>
            <a:ext cx="2064000" cy="3217850"/>
            <a:chOff x="6874025" y="1189775"/>
            <a:chExt cx="2064000" cy="3217850"/>
          </a:xfrm>
        </p:grpSpPr>
        <p:sp>
          <p:nvSpPr>
            <p:cNvPr id="164" name="Shape 164"/>
            <p:cNvSpPr/>
            <p:nvPr/>
          </p:nvSpPr>
          <p:spPr>
            <a:xfrm>
              <a:off x="6874025" y="1189775"/>
              <a:ext cx="2064000" cy="669000"/>
            </a:xfrm>
            <a:prstGeom prst="chevron">
              <a:avLst>
                <a:gd fmla="val 50000" name="adj"/>
              </a:avLst>
            </a:prstGeom>
            <a:solidFill>
              <a:srgbClr val="307B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latin typeface="Roboto"/>
                  <a:ea typeface="Roboto"/>
                  <a:cs typeface="Roboto"/>
                  <a:sym typeface="Roboto"/>
                </a:rPr>
                <a:t>Publish the Results</a:t>
              </a:r>
              <a:endParaRPr b="1">
                <a:solidFill>
                  <a:srgbClr val="FFFFFF"/>
                </a:solidFill>
                <a:latin typeface="Roboto"/>
                <a:ea typeface="Roboto"/>
                <a:cs typeface="Roboto"/>
                <a:sym typeface="Roboto"/>
              </a:endParaRPr>
            </a:p>
          </p:txBody>
        </p:sp>
        <p:sp>
          <p:nvSpPr>
            <p:cNvPr id="165" name="Shape 165"/>
            <p:cNvSpPr txBox="1"/>
            <p:nvPr/>
          </p:nvSpPr>
          <p:spPr>
            <a:xfrm>
              <a:off x="7183850" y="2057125"/>
              <a:ext cx="1624500" cy="23505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lang="en" sz="1300">
                  <a:latin typeface="Roboto"/>
                  <a:ea typeface="Roboto"/>
                  <a:cs typeface="Roboto"/>
                  <a:sym typeface="Roboto"/>
                </a:rPr>
                <a:t>Publish as an “Open Letter to the Project Teams.”</a:t>
              </a:r>
              <a:endParaRPr sz="1300">
                <a:latin typeface="Roboto"/>
                <a:ea typeface="Roboto"/>
                <a:cs typeface="Roboto"/>
                <a:sym typeface="Roboto"/>
              </a:endParaRPr>
            </a:p>
          </p:txBody>
        </p:sp>
      </p:grpSp>
      <p:grpSp>
        <p:nvGrpSpPr>
          <p:cNvPr id="166" name="Shape 166"/>
          <p:cNvGrpSpPr/>
          <p:nvPr/>
        </p:nvGrpSpPr>
        <p:grpSpPr>
          <a:xfrm>
            <a:off x="5195350" y="1189775"/>
            <a:ext cx="2064000" cy="3217850"/>
            <a:chOff x="5195350" y="1189775"/>
            <a:chExt cx="2064000" cy="3217850"/>
          </a:xfrm>
        </p:grpSpPr>
        <p:sp>
          <p:nvSpPr>
            <p:cNvPr id="167" name="Shape 167"/>
            <p:cNvSpPr/>
            <p:nvPr/>
          </p:nvSpPr>
          <p:spPr>
            <a:xfrm>
              <a:off x="5195350" y="1189775"/>
              <a:ext cx="2064000" cy="669000"/>
            </a:xfrm>
            <a:prstGeom prst="chevron">
              <a:avLst>
                <a:gd fmla="val 50000" name="adj"/>
              </a:avLst>
            </a:prstGeom>
            <a:solidFill>
              <a:srgbClr val="0E65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latin typeface="Roboto"/>
                  <a:ea typeface="Roboto"/>
                  <a:cs typeface="Roboto"/>
                  <a:sym typeface="Roboto"/>
                </a:rPr>
                <a:t>Project History Day</a:t>
              </a:r>
              <a:endParaRPr b="1">
                <a:solidFill>
                  <a:srgbClr val="FFFFFF"/>
                </a:solidFill>
                <a:latin typeface="Roboto"/>
                <a:ea typeface="Roboto"/>
                <a:cs typeface="Roboto"/>
                <a:sym typeface="Roboto"/>
              </a:endParaRPr>
            </a:p>
          </p:txBody>
        </p:sp>
        <p:sp>
          <p:nvSpPr>
            <p:cNvPr id="168" name="Shape 168"/>
            <p:cNvSpPr txBox="1"/>
            <p:nvPr/>
          </p:nvSpPr>
          <p:spPr>
            <a:xfrm>
              <a:off x="5461650" y="2057125"/>
              <a:ext cx="1624500" cy="23505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lang="en" sz="1200">
                  <a:latin typeface="Roboto"/>
                  <a:ea typeface="Roboto"/>
                  <a:cs typeface="Roboto"/>
                  <a:sym typeface="Roboto"/>
                </a:rPr>
                <a:t>Should be limited to those with the deepest knowledge of and involvement in the project. Establish a problem statement and review both participant feedback and objective information guided by the problem statement.  </a:t>
              </a:r>
              <a:endParaRPr sz="1200">
                <a:latin typeface="Roboto"/>
                <a:ea typeface="Roboto"/>
                <a:cs typeface="Roboto"/>
                <a:sym typeface="Roboto"/>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172" name="Shape 172"/>
        <p:cNvGrpSpPr/>
        <p:nvPr/>
      </p:nvGrpSpPr>
      <p:grpSpPr>
        <a:xfrm>
          <a:off x="0" y="0"/>
          <a:ext cx="0" cy="0"/>
          <a:chOff x="0" y="0"/>
          <a:chExt cx="0" cy="0"/>
        </a:xfrm>
      </p:grpSpPr>
      <p:sp>
        <p:nvSpPr>
          <p:cNvPr id="173" name="Shape 173"/>
          <p:cNvSpPr txBox="1"/>
          <p:nvPr>
            <p:ph type="title"/>
          </p:nvPr>
        </p:nvSpPr>
        <p:spPr>
          <a:xfrm>
            <a:off x="98250" y="16350"/>
            <a:ext cx="8826600" cy="6027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r>
              <a:rPr b="1" lang="en" sz="2400"/>
              <a:t>Birk, Dingsøyr, and Stalhane’s (2002) 3-Phase Model </a:t>
            </a:r>
            <a:endParaRPr b="1" sz="2400"/>
          </a:p>
        </p:txBody>
      </p:sp>
      <p:grpSp>
        <p:nvGrpSpPr>
          <p:cNvPr id="174" name="Shape 174"/>
          <p:cNvGrpSpPr/>
          <p:nvPr/>
        </p:nvGrpSpPr>
        <p:grpSpPr>
          <a:xfrm>
            <a:off x="5632317" y="1189775"/>
            <a:ext cx="3305700" cy="3483050"/>
            <a:chOff x="5632317" y="1189775"/>
            <a:chExt cx="3305700" cy="3483050"/>
          </a:xfrm>
        </p:grpSpPr>
        <p:sp>
          <p:nvSpPr>
            <p:cNvPr id="175" name="Shape 175"/>
            <p:cNvSpPr/>
            <p:nvPr/>
          </p:nvSpPr>
          <p:spPr>
            <a:xfrm>
              <a:off x="5632317" y="1189775"/>
              <a:ext cx="3305700" cy="669000"/>
            </a:xfrm>
            <a:prstGeom prst="chevron">
              <a:avLst>
                <a:gd fmla="val 50000" name="adj"/>
              </a:avLst>
            </a:prstGeom>
            <a:solidFill>
              <a:srgbClr val="307BF3"/>
            </a:solidFill>
            <a:ln>
              <a:noFill/>
            </a:ln>
          </p:spPr>
          <p:txBody>
            <a:bodyPr anchorCtr="0" anchor="ctr" bIns="91425" lIns="91425" spcFirstLastPara="1" rIns="91425" wrap="square" tIns="91425">
              <a:noAutofit/>
            </a:bodyPr>
            <a:lstStyle/>
            <a:p>
              <a:pPr indent="0" lvl="0" marL="0" algn="ctr">
                <a:spcBef>
                  <a:spcPts val="0"/>
                </a:spcBef>
                <a:spcAft>
                  <a:spcPts val="0"/>
                </a:spcAft>
                <a:buNone/>
              </a:pPr>
              <a:r>
                <a:rPr b="1" lang="en" sz="1800">
                  <a:solidFill>
                    <a:srgbClr val="FFFFFF"/>
                  </a:solidFill>
                  <a:latin typeface="Roboto"/>
                  <a:ea typeface="Roboto"/>
                  <a:cs typeface="Roboto"/>
                  <a:sym typeface="Roboto"/>
                </a:rPr>
                <a:t>Analysis</a:t>
              </a:r>
              <a:endParaRPr b="1" sz="1800">
                <a:solidFill>
                  <a:srgbClr val="FFFFFF"/>
                </a:solidFill>
                <a:latin typeface="Roboto"/>
                <a:ea typeface="Roboto"/>
                <a:cs typeface="Roboto"/>
                <a:sym typeface="Roboto"/>
              </a:endParaRPr>
            </a:p>
          </p:txBody>
        </p:sp>
        <p:sp>
          <p:nvSpPr>
            <p:cNvPr id="176" name="Shape 176"/>
            <p:cNvSpPr txBox="1"/>
            <p:nvPr/>
          </p:nvSpPr>
          <p:spPr>
            <a:xfrm>
              <a:off x="6167063" y="2057125"/>
              <a:ext cx="2236200" cy="2615700"/>
            </a:xfrm>
            <a:prstGeom prst="rect">
              <a:avLst/>
            </a:prstGeom>
            <a:noFill/>
            <a:ln>
              <a:noFill/>
            </a:ln>
          </p:spPr>
          <p:txBody>
            <a:bodyPr anchorCtr="0" anchor="t" bIns="91425" lIns="91425" spcFirstLastPara="1" rIns="91425" wrap="square" tIns="91425">
              <a:noAutofit/>
            </a:bodyPr>
            <a:lstStyle/>
            <a:p>
              <a:pPr indent="0" lvl="0" marL="0">
                <a:lnSpc>
                  <a:spcPct val="115000"/>
                </a:lnSpc>
                <a:spcBef>
                  <a:spcPts val="0"/>
                </a:spcBef>
                <a:spcAft>
                  <a:spcPts val="0"/>
                </a:spcAft>
                <a:buNone/>
              </a:pPr>
              <a:r>
                <a:rPr lang="en">
                  <a:latin typeface="Roboto"/>
                  <a:ea typeface="Roboto"/>
                  <a:cs typeface="Roboto"/>
                  <a:sym typeface="Roboto"/>
                </a:rPr>
                <a:t>Facilitators solicit feedback as to whether the analysis team has understood participants. An Ishikawa diagram is used to identify root causes of positive and negative experiences. Results are compiled in a PMA report. </a:t>
              </a:r>
              <a:endParaRPr>
                <a:latin typeface="Roboto"/>
                <a:ea typeface="Roboto"/>
                <a:cs typeface="Roboto"/>
                <a:sym typeface="Roboto"/>
              </a:endParaRPr>
            </a:p>
          </p:txBody>
        </p:sp>
      </p:grpSp>
      <p:grpSp>
        <p:nvGrpSpPr>
          <p:cNvPr id="177" name="Shape 177"/>
          <p:cNvGrpSpPr/>
          <p:nvPr/>
        </p:nvGrpSpPr>
        <p:grpSpPr>
          <a:xfrm>
            <a:off x="0" y="1189989"/>
            <a:ext cx="3546900" cy="3482836"/>
            <a:chOff x="0" y="1189989"/>
            <a:chExt cx="3546900" cy="3482836"/>
          </a:xfrm>
        </p:grpSpPr>
        <p:sp>
          <p:nvSpPr>
            <p:cNvPr id="178" name="Shape 178"/>
            <p:cNvSpPr/>
            <p:nvPr/>
          </p:nvSpPr>
          <p:spPr>
            <a:xfrm>
              <a:off x="0" y="1189989"/>
              <a:ext cx="3546900" cy="669000"/>
            </a:xfrm>
            <a:prstGeom prst="homePlate">
              <a:avLst>
                <a:gd fmla="val 50000" name="adj"/>
              </a:avLst>
            </a:prstGeom>
            <a:solidFill>
              <a:srgbClr val="0944A1"/>
            </a:solidFill>
            <a:ln>
              <a:noFill/>
            </a:ln>
          </p:spPr>
          <p:txBody>
            <a:bodyPr anchorCtr="0" anchor="ctr" bIns="91425" lIns="91425" spcFirstLastPara="1" rIns="91425" wrap="square" tIns="91425">
              <a:noAutofit/>
            </a:bodyPr>
            <a:lstStyle/>
            <a:p>
              <a:pPr indent="0" lvl="0" marL="0" algn="ctr">
                <a:spcBef>
                  <a:spcPts val="0"/>
                </a:spcBef>
                <a:spcAft>
                  <a:spcPts val="0"/>
                </a:spcAft>
                <a:buNone/>
              </a:pPr>
              <a:r>
                <a:rPr b="1" lang="en" sz="1800">
                  <a:solidFill>
                    <a:srgbClr val="FFFFFF"/>
                  </a:solidFill>
                  <a:latin typeface="Roboto"/>
                  <a:ea typeface="Roboto"/>
                  <a:cs typeface="Roboto"/>
                  <a:sym typeface="Roboto"/>
                </a:rPr>
                <a:t>Preparation </a:t>
              </a:r>
              <a:endParaRPr b="1" sz="1800">
                <a:solidFill>
                  <a:srgbClr val="FFFFFF"/>
                </a:solidFill>
                <a:latin typeface="Roboto"/>
                <a:ea typeface="Roboto"/>
                <a:cs typeface="Roboto"/>
                <a:sym typeface="Roboto"/>
              </a:endParaRPr>
            </a:p>
          </p:txBody>
        </p:sp>
        <p:sp>
          <p:nvSpPr>
            <p:cNvPr id="179" name="Shape 179"/>
            <p:cNvSpPr txBox="1"/>
            <p:nvPr/>
          </p:nvSpPr>
          <p:spPr>
            <a:xfrm>
              <a:off x="655361" y="2057125"/>
              <a:ext cx="2236200" cy="2615700"/>
            </a:xfrm>
            <a:prstGeom prst="rect">
              <a:avLst/>
            </a:prstGeom>
            <a:noFill/>
            <a:ln>
              <a:noFill/>
            </a:ln>
          </p:spPr>
          <p:txBody>
            <a:bodyPr anchorCtr="0" anchor="t" bIns="91425" lIns="91425" spcFirstLastPara="1" rIns="91425" wrap="square" tIns="91425">
              <a:noAutofit/>
            </a:bodyPr>
            <a:lstStyle/>
            <a:p>
              <a:pPr indent="0" lvl="0" marL="0">
                <a:lnSpc>
                  <a:spcPct val="115000"/>
                </a:lnSpc>
                <a:spcBef>
                  <a:spcPts val="0"/>
                </a:spcBef>
                <a:spcAft>
                  <a:spcPts val="0"/>
                </a:spcAft>
                <a:buNone/>
              </a:pPr>
              <a:r>
                <a:rPr lang="en">
                  <a:latin typeface="Roboto"/>
                  <a:ea typeface="Roboto"/>
                  <a:cs typeface="Roboto"/>
                  <a:sym typeface="Roboto"/>
                </a:rPr>
                <a:t>A facilitator and one or more members of the team recaps the project and determines a goal for the post-mortem. </a:t>
              </a:r>
              <a:endParaRPr>
                <a:latin typeface="Roboto"/>
                <a:ea typeface="Roboto"/>
                <a:cs typeface="Roboto"/>
                <a:sym typeface="Roboto"/>
              </a:endParaRPr>
            </a:p>
          </p:txBody>
        </p:sp>
      </p:grpSp>
      <p:grpSp>
        <p:nvGrpSpPr>
          <p:cNvPr id="180" name="Shape 180"/>
          <p:cNvGrpSpPr/>
          <p:nvPr/>
        </p:nvGrpSpPr>
        <p:grpSpPr>
          <a:xfrm>
            <a:off x="2944204" y="1189775"/>
            <a:ext cx="3305700" cy="3483050"/>
            <a:chOff x="2944204" y="1189775"/>
            <a:chExt cx="3305700" cy="3483050"/>
          </a:xfrm>
        </p:grpSpPr>
        <p:sp>
          <p:nvSpPr>
            <p:cNvPr id="181" name="Shape 181"/>
            <p:cNvSpPr/>
            <p:nvPr/>
          </p:nvSpPr>
          <p:spPr>
            <a:xfrm>
              <a:off x="2944204" y="1189775"/>
              <a:ext cx="3305700" cy="669000"/>
            </a:xfrm>
            <a:prstGeom prst="chevron">
              <a:avLst>
                <a:gd fmla="val 50000" name="adj"/>
              </a:avLst>
            </a:prstGeom>
            <a:solidFill>
              <a:srgbClr val="0D5DDF"/>
            </a:solidFill>
            <a:ln>
              <a:noFill/>
            </a:ln>
          </p:spPr>
          <p:txBody>
            <a:bodyPr anchorCtr="0" anchor="ctr" bIns="91425" lIns="91425" spcFirstLastPara="1" rIns="91425" wrap="square" tIns="91425">
              <a:noAutofit/>
            </a:bodyPr>
            <a:lstStyle/>
            <a:p>
              <a:pPr indent="0" lvl="0" marL="0" algn="ctr">
                <a:spcBef>
                  <a:spcPts val="0"/>
                </a:spcBef>
                <a:spcAft>
                  <a:spcPts val="0"/>
                </a:spcAft>
                <a:buNone/>
              </a:pPr>
              <a:r>
                <a:rPr b="1" lang="en" sz="1800">
                  <a:solidFill>
                    <a:srgbClr val="FFFFFF"/>
                  </a:solidFill>
                  <a:latin typeface="Roboto"/>
                  <a:ea typeface="Roboto"/>
                  <a:cs typeface="Roboto"/>
                  <a:sym typeface="Roboto"/>
                </a:rPr>
                <a:t>Data Collection</a:t>
              </a:r>
              <a:endParaRPr b="1" sz="1800">
                <a:solidFill>
                  <a:srgbClr val="FFFFFF"/>
                </a:solidFill>
                <a:latin typeface="Roboto"/>
                <a:ea typeface="Roboto"/>
                <a:cs typeface="Roboto"/>
                <a:sym typeface="Roboto"/>
              </a:endParaRPr>
            </a:p>
          </p:txBody>
        </p:sp>
        <p:sp>
          <p:nvSpPr>
            <p:cNvPr id="182" name="Shape 182"/>
            <p:cNvSpPr txBox="1"/>
            <p:nvPr/>
          </p:nvSpPr>
          <p:spPr>
            <a:xfrm>
              <a:off x="3478949" y="2057125"/>
              <a:ext cx="2236200" cy="2615700"/>
            </a:xfrm>
            <a:prstGeom prst="rect">
              <a:avLst/>
            </a:prstGeom>
            <a:noFill/>
            <a:ln>
              <a:noFill/>
            </a:ln>
          </p:spPr>
          <p:txBody>
            <a:bodyPr anchorCtr="0" anchor="t" bIns="91425" lIns="91425" spcFirstLastPara="1" rIns="91425" wrap="square" tIns="91425">
              <a:noAutofit/>
            </a:bodyPr>
            <a:lstStyle/>
            <a:p>
              <a:pPr indent="0" lvl="0" marL="0">
                <a:lnSpc>
                  <a:spcPct val="115000"/>
                </a:lnSpc>
                <a:spcBef>
                  <a:spcPts val="0"/>
                </a:spcBef>
                <a:spcAft>
                  <a:spcPts val="0"/>
                </a:spcAft>
                <a:buNone/>
              </a:pPr>
              <a:r>
                <a:rPr lang="en">
                  <a:latin typeface="Roboto"/>
                  <a:ea typeface="Roboto"/>
                  <a:cs typeface="Roboto"/>
                  <a:sym typeface="Roboto"/>
                </a:rPr>
                <a:t>Gather all relevant project experiences. Could obtain through semi-structured interviews, facilitated group discussions, and/or KJ sessions.  </a:t>
              </a:r>
              <a:endParaRPr>
                <a:latin typeface="Roboto"/>
                <a:ea typeface="Roboto"/>
                <a:cs typeface="Roboto"/>
                <a:sym typeface="Roboto"/>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186" name="Shape 186"/>
        <p:cNvGrpSpPr/>
        <p:nvPr/>
      </p:nvGrpSpPr>
      <p:grpSpPr>
        <a:xfrm>
          <a:off x="0" y="0"/>
          <a:ext cx="0" cy="0"/>
          <a:chOff x="0" y="0"/>
          <a:chExt cx="0" cy="0"/>
        </a:xfrm>
      </p:grpSpPr>
      <p:sp>
        <p:nvSpPr>
          <p:cNvPr id="187" name="Shape 187"/>
          <p:cNvSpPr txBox="1"/>
          <p:nvPr>
            <p:ph type="title"/>
          </p:nvPr>
        </p:nvSpPr>
        <p:spPr>
          <a:xfrm>
            <a:off x="256250" y="1770675"/>
            <a:ext cx="4045200" cy="9345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4800"/>
              <a:t>KJ Sessions</a:t>
            </a:r>
            <a:endParaRPr sz="4800"/>
          </a:p>
        </p:txBody>
      </p:sp>
      <p:sp>
        <p:nvSpPr>
          <p:cNvPr id="188" name="Shape 188"/>
          <p:cNvSpPr txBox="1"/>
          <p:nvPr/>
        </p:nvSpPr>
        <p:spPr>
          <a:xfrm>
            <a:off x="248600" y="2705175"/>
            <a:ext cx="4060500" cy="87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t>Project: Website Usability Study</a:t>
            </a:r>
            <a:endParaRPr b="1" sz="2000"/>
          </a:p>
        </p:txBody>
      </p:sp>
      <p:grpSp>
        <p:nvGrpSpPr>
          <p:cNvPr id="189" name="Shape 189"/>
          <p:cNvGrpSpPr/>
          <p:nvPr/>
        </p:nvGrpSpPr>
        <p:grpSpPr>
          <a:xfrm>
            <a:off x="191792" y="189076"/>
            <a:ext cx="4118900" cy="984300"/>
            <a:chOff x="191792" y="189076"/>
            <a:chExt cx="4118900" cy="984300"/>
          </a:xfrm>
        </p:grpSpPr>
        <p:sp>
          <p:nvSpPr>
            <p:cNvPr id="190" name="Shape 190"/>
            <p:cNvSpPr/>
            <p:nvPr/>
          </p:nvSpPr>
          <p:spPr>
            <a:xfrm>
              <a:off x="191792" y="189076"/>
              <a:ext cx="895500" cy="984300"/>
            </a:xfrm>
            <a:prstGeom prst="foldedCorner">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91" name="Shape 191"/>
            <p:cNvSpPr/>
            <p:nvPr/>
          </p:nvSpPr>
          <p:spPr>
            <a:xfrm>
              <a:off x="2326900" y="189076"/>
              <a:ext cx="895500" cy="984300"/>
            </a:xfrm>
            <a:prstGeom prst="foldedCorner">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92" name="Shape 192"/>
            <p:cNvSpPr/>
            <p:nvPr/>
          </p:nvSpPr>
          <p:spPr>
            <a:xfrm>
              <a:off x="1259359" y="189076"/>
              <a:ext cx="895500" cy="984300"/>
            </a:xfrm>
            <a:prstGeom prst="foldedCorner">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93" name="Shape 193"/>
            <p:cNvSpPr/>
            <p:nvPr/>
          </p:nvSpPr>
          <p:spPr>
            <a:xfrm>
              <a:off x="3415192" y="189076"/>
              <a:ext cx="895500" cy="984300"/>
            </a:xfrm>
            <a:prstGeom prst="foldedCorner">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grpSp>
      <p:grpSp>
        <p:nvGrpSpPr>
          <p:cNvPr id="194" name="Shape 194"/>
          <p:cNvGrpSpPr/>
          <p:nvPr/>
        </p:nvGrpSpPr>
        <p:grpSpPr>
          <a:xfrm>
            <a:off x="152414" y="3925726"/>
            <a:ext cx="4059075" cy="984300"/>
            <a:chOff x="152414" y="3925726"/>
            <a:chExt cx="4059075" cy="984300"/>
          </a:xfrm>
        </p:grpSpPr>
        <p:sp>
          <p:nvSpPr>
            <p:cNvPr id="195" name="Shape 195"/>
            <p:cNvSpPr/>
            <p:nvPr/>
          </p:nvSpPr>
          <p:spPr>
            <a:xfrm>
              <a:off x="152414" y="3925726"/>
              <a:ext cx="895500" cy="9843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96" name="Shape 196"/>
            <p:cNvSpPr/>
            <p:nvPr/>
          </p:nvSpPr>
          <p:spPr>
            <a:xfrm>
              <a:off x="1206939" y="3925726"/>
              <a:ext cx="895500" cy="9843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97" name="Shape 197"/>
            <p:cNvSpPr/>
            <p:nvPr/>
          </p:nvSpPr>
          <p:spPr>
            <a:xfrm>
              <a:off x="2261464" y="3925726"/>
              <a:ext cx="895500" cy="9843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98" name="Shape 198"/>
            <p:cNvSpPr/>
            <p:nvPr/>
          </p:nvSpPr>
          <p:spPr>
            <a:xfrm>
              <a:off x="3315989" y="3925726"/>
              <a:ext cx="895500" cy="9843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grpSp>
        <p:nvGrpSpPr>
          <p:cNvPr id="199" name="Shape 199"/>
          <p:cNvGrpSpPr/>
          <p:nvPr/>
        </p:nvGrpSpPr>
        <p:grpSpPr>
          <a:xfrm>
            <a:off x="4680425" y="127250"/>
            <a:ext cx="4330266" cy="4825638"/>
            <a:chOff x="4680425" y="127250"/>
            <a:chExt cx="4330266" cy="4825638"/>
          </a:xfrm>
        </p:grpSpPr>
        <p:sp>
          <p:nvSpPr>
            <p:cNvPr id="200" name="Shape 200"/>
            <p:cNvSpPr/>
            <p:nvPr/>
          </p:nvSpPr>
          <p:spPr>
            <a:xfrm>
              <a:off x="4680425" y="1770663"/>
              <a:ext cx="1294500" cy="14904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t>Printing services not indicated</a:t>
              </a:r>
              <a:r>
                <a:rPr lang="en" sz="1800"/>
                <a:t>.</a:t>
              </a:r>
              <a:endParaRPr sz="1800"/>
            </a:p>
          </p:txBody>
        </p:sp>
        <p:sp>
          <p:nvSpPr>
            <p:cNvPr id="201" name="Shape 201"/>
            <p:cNvSpPr/>
            <p:nvPr/>
          </p:nvSpPr>
          <p:spPr>
            <a:xfrm>
              <a:off x="4680425" y="127260"/>
              <a:ext cx="1294500" cy="14904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000"/>
                <a:t>Too many clicks</a:t>
              </a:r>
              <a:r>
                <a:rPr lang="en" sz="2000"/>
                <a:t>.</a:t>
              </a:r>
              <a:endParaRPr sz="2000"/>
            </a:p>
          </p:txBody>
        </p:sp>
        <p:sp>
          <p:nvSpPr>
            <p:cNvPr id="202" name="Shape 202"/>
            <p:cNvSpPr/>
            <p:nvPr/>
          </p:nvSpPr>
          <p:spPr>
            <a:xfrm>
              <a:off x="6198308" y="1770663"/>
              <a:ext cx="1294500" cy="14904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000"/>
                <a:t>iPad &amp; laptop loan unclear</a:t>
              </a:r>
              <a:r>
                <a:rPr lang="en" sz="2000"/>
                <a:t>. </a:t>
              </a:r>
              <a:endParaRPr sz="2000"/>
            </a:p>
          </p:txBody>
        </p:sp>
        <p:sp>
          <p:nvSpPr>
            <p:cNvPr id="203" name="Shape 203"/>
            <p:cNvSpPr/>
            <p:nvPr/>
          </p:nvSpPr>
          <p:spPr>
            <a:xfrm>
              <a:off x="6245823" y="127260"/>
              <a:ext cx="1294500" cy="14904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t>Ineffective guidance</a:t>
              </a:r>
              <a:r>
                <a:rPr lang="en" sz="2000"/>
                <a:t>. </a:t>
              </a:r>
              <a:endParaRPr sz="2000"/>
            </a:p>
          </p:txBody>
        </p:sp>
        <p:sp>
          <p:nvSpPr>
            <p:cNvPr id="204" name="Shape 204"/>
            <p:cNvSpPr/>
            <p:nvPr/>
          </p:nvSpPr>
          <p:spPr>
            <a:xfrm>
              <a:off x="7716191" y="1770663"/>
              <a:ext cx="1294500" cy="14904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000"/>
                <a:t>FAQs not visible</a:t>
              </a:r>
              <a:r>
                <a:rPr lang="en" sz="2000"/>
                <a:t>. </a:t>
              </a:r>
              <a:endParaRPr sz="2000"/>
            </a:p>
          </p:txBody>
        </p:sp>
        <p:sp>
          <p:nvSpPr>
            <p:cNvPr id="205" name="Shape 205"/>
            <p:cNvSpPr/>
            <p:nvPr/>
          </p:nvSpPr>
          <p:spPr>
            <a:xfrm>
              <a:off x="4680425" y="3462488"/>
              <a:ext cx="1294500" cy="14904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t>Research help ineffective</a:t>
              </a:r>
              <a:r>
                <a:rPr lang="en" sz="1800"/>
                <a:t>.</a:t>
              </a:r>
              <a:endParaRPr sz="1800"/>
            </a:p>
          </p:txBody>
        </p:sp>
        <p:sp>
          <p:nvSpPr>
            <p:cNvPr id="206" name="Shape 206"/>
            <p:cNvSpPr/>
            <p:nvPr/>
          </p:nvSpPr>
          <p:spPr>
            <a:xfrm>
              <a:off x="6198308" y="3462488"/>
              <a:ext cx="1294500" cy="14904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rPr lang="en"/>
                <a:t> </a:t>
              </a:r>
              <a:endParaRPr sz="1200"/>
            </a:p>
            <a:p>
              <a:pPr indent="0" lvl="0" marL="0" rtl="0" algn="ctr">
                <a:spcBef>
                  <a:spcPts val="0"/>
                </a:spcBef>
                <a:spcAft>
                  <a:spcPts val="0"/>
                </a:spcAft>
                <a:buNone/>
              </a:pPr>
              <a:r>
                <a:rPr lang="en" sz="2000"/>
                <a:t>Reserves policy is unclear.</a:t>
              </a:r>
              <a:r>
                <a:rPr lang="en" sz="2000"/>
                <a:t>  </a:t>
              </a:r>
              <a:endParaRPr sz="2000"/>
            </a:p>
          </p:txBody>
        </p:sp>
        <p:sp>
          <p:nvSpPr>
            <p:cNvPr id="207" name="Shape 207"/>
            <p:cNvSpPr/>
            <p:nvPr/>
          </p:nvSpPr>
          <p:spPr>
            <a:xfrm>
              <a:off x="7716191" y="3462488"/>
              <a:ext cx="1294500" cy="14904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t>ILL ability unclear</a:t>
              </a:r>
              <a:r>
                <a:rPr lang="en" sz="1700"/>
                <a:t>. </a:t>
              </a:r>
              <a:endParaRPr sz="1700"/>
            </a:p>
          </p:txBody>
        </p:sp>
        <p:sp>
          <p:nvSpPr>
            <p:cNvPr id="208" name="Shape 208"/>
            <p:cNvSpPr/>
            <p:nvPr/>
          </p:nvSpPr>
          <p:spPr>
            <a:xfrm>
              <a:off x="7716191" y="127250"/>
              <a:ext cx="1294500" cy="14904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t>Subject grid too big.</a:t>
              </a:r>
              <a:r>
                <a:rPr lang="en" sz="2000"/>
                <a:t> </a:t>
              </a:r>
              <a:endParaRPr sz="2000"/>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212" name="Shape 212"/>
        <p:cNvGrpSpPr/>
        <p:nvPr/>
      </p:nvGrpSpPr>
      <p:grpSpPr>
        <a:xfrm>
          <a:off x="0" y="0"/>
          <a:ext cx="0" cy="0"/>
          <a:chOff x="0" y="0"/>
          <a:chExt cx="0" cy="0"/>
        </a:xfrm>
      </p:grpSpPr>
      <p:grpSp>
        <p:nvGrpSpPr>
          <p:cNvPr id="213" name="Shape 213"/>
          <p:cNvGrpSpPr/>
          <p:nvPr/>
        </p:nvGrpSpPr>
        <p:grpSpPr>
          <a:xfrm>
            <a:off x="825195" y="118778"/>
            <a:ext cx="2866668" cy="1381103"/>
            <a:chOff x="4654092" y="248876"/>
            <a:chExt cx="3906075" cy="2036725"/>
          </a:xfrm>
        </p:grpSpPr>
        <p:sp>
          <p:nvSpPr>
            <p:cNvPr id="214" name="Shape 214"/>
            <p:cNvSpPr/>
            <p:nvPr/>
          </p:nvSpPr>
          <p:spPr>
            <a:xfrm>
              <a:off x="5516592" y="248876"/>
              <a:ext cx="895500" cy="984300"/>
            </a:xfrm>
            <a:prstGeom prst="foldedCorner">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15" name="Shape 215"/>
            <p:cNvSpPr/>
            <p:nvPr/>
          </p:nvSpPr>
          <p:spPr>
            <a:xfrm>
              <a:off x="7544092" y="317001"/>
              <a:ext cx="895500" cy="984300"/>
            </a:xfrm>
            <a:prstGeom prst="foldedCorner">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16" name="Shape 216"/>
            <p:cNvSpPr/>
            <p:nvPr/>
          </p:nvSpPr>
          <p:spPr>
            <a:xfrm>
              <a:off x="4769517" y="1301301"/>
              <a:ext cx="895500" cy="984300"/>
            </a:xfrm>
            <a:prstGeom prst="foldedCorner">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17" name="Shape 217"/>
            <p:cNvSpPr/>
            <p:nvPr/>
          </p:nvSpPr>
          <p:spPr>
            <a:xfrm>
              <a:off x="5464067" y="939551"/>
              <a:ext cx="895500" cy="984300"/>
            </a:xfrm>
            <a:prstGeom prst="foldedCorner">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18" name="Shape 218"/>
            <p:cNvSpPr/>
            <p:nvPr/>
          </p:nvSpPr>
          <p:spPr>
            <a:xfrm>
              <a:off x="6955642" y="1233176"/>
              <a:ext cx="895500" cy="984300"/>
            </a:xfrm>
            <a:prstGeom prst="foldedCorner">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19" name="Shape 219"/>
            <p:cNvSpPr/>
            <p:nvPr/>
          </p:nvSpPr>
          <p:spPr>
            <a:xfrm>
              <a:off x="7664667" y="939551"/>
              <a:ext cx="895500" cy="984300"/>
            </a:xfrm>
            <a:prstGeom prst="foldedCorner">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20" name="Shape 220"/>
            <p:cNvSpPr/>
            <p:nvPr/>
          </p:nvSpPr>
          <p:spPr>
            <a:xfrm>
              <a:off x="6769167" y="535926"/>
              <a:ext cx="895500" cy="984300"/>
            </a:xfrm>
            <a:prstGeom prst="foldedCorner">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21" name="Shape 221"/>
            <p:cNvSpPr/>
            <p:nvPr/>
          </p:nvSpPr>
          <p:spPr>
            <a:xfrm>
              <a:off x="4654092" y="388576"/>
              <a:ext cx="895500" cy="984300"/>
            </a:xfrm>
            <a:prstGeom prst="foldedCorner">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2" name="Shape 222"/>
            <p:cNvSpPr/>
            <p:nvPr/>
          </p:nvSpPr>
          <p:spPr>
            <a:xfrm>
              <a:off x="4890861" y="1024607"/>
              <a:ext cx="1300800" cy="4956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Group 1</a:t>
              </a:r>
              <a:endParaRPr/>
            </a:p>
          </p:txBody>
        </p:sp>
        <p:sp>
          <p:nvSpPr>
            <p:cNvPr id="223" name="Shape 223"/>
            <p:cNvSpPr/>
            <p:nvPr/>
          </p:nvSpPr>
          <p:spPr>
            <a:xfrm>
              <a:off x="7092483" y="1096935"/>
              <a:ext cx="1347000" cy="4956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Group 2</a:t>
              </a:r>
              <a:endParaRPr/>
            </a:p>
          </p:txBody>
        </p:sp>
      </p:grpSp>
      <p:grpSp>
        <p:nvGrpSpPr>
          <p:cNvPr id="224" name="Shape 224"/>
          <p:cNvGrpSpPr/>
          <p:nvPr/>
        </p:nvGrpSpPr>
        <p:grpSpPr>
          <a:xfrm>
            <a:off x="825203" y="3542885"/>
            <a:ext cx="2925795" cy="1438572"/>
            <a:chOff x="4808664" y="2733326"/>
            <a:chExt cx="3751500" cy="2223450"/>
          </a:xfrm>
        </p:grpSpPr>
        <p:sp>
          <p:nvSpPr>
            <p:cNvPr id="225" name="Shape 225"/>
            <p:cNvSpPr/>
            <p:nvPr/>
          </p:nvSpPr>
          <p:spPr>
            <a:xfrm>
              <a:off x="4909139" y="3972476"/>
              <a:ext cx="895500" cy="9843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6" name="Shape 226"/>
            <p:cNvSpPr/>
            <p:nvPr/>
          </p:nvSpPr>
          <p:spPr>
            <a:xfrm>
              <a:off x="5665014" y="3438176"/>
              <a:ext cx="895500" cy="9843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7" name="Shape 227"/>
            <p:cNvSpPr/>
            <p:nvPr/>
          </p:nvSpPr>
          <p:spPr>
            <a:xfrm>
              <a:off x="6935089" y="3889726"/>
              <a:ext cx="895500" cy="9843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8" name="Shape 228"/>
            <p:cNvSpPr/>
            <p:nvPr/>
          </p:nvSpPr>
          <p:spPr>
            <a:xfrm>
              <a:off x="7664664" y="3481101"/>
              <a:ext cx="895500" cy="9843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9" name="Shape 229"/>
            <p:cNvSpPr/>
            <p:nvPr/>
          </p:nvSpPr>
          <p:spPr>
            <a:xfrm>
              <a:off x="4808664" y="3086301"/>
              <a:ext cx="895500" cy="9843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0" name="Shape 230"/>
            <p:cNvSpPr/>
            <p:nvPr/>
          </p:nvSpPr>
          <p:spPr>
            <a:xfrm>
              <a:off x="5479639" y="2733326"/>
              <a:ext cx="895500" cy="9843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1" name="Shape 231"/>
            <p:cNvSpPr/>
            <p:nvPr/>
          </p:nvSpPr>
          <p:spPr>
            <a:xfrm>
              <a:off x="6874764" y="3055151"/>
              <a:ext cx="895500" cy="9843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2" name="Shape 232"/>
            <p:cNvSpPr/>
            <p:nvPr/>
          </p:nvSpPr>
          <p:spPr>
            <a:xfrm>
              <a:off x="7544089" y="2751351"/>
              <a:ext cx="895500" cy="9843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3" name="Shape 233"/>
            <p:cNvSpPr/>
            <p:nvPr/>
          </p:nvSpPr>
          <p:spPr>
            <a:xfrm>
              <a:off x="5118844" y="3634740"/>
              <a:ext cx="1144800" cy="4956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Group 3</a:t>
              </a:r>
              <a:endParaRPr/>
            </a:p>
          </p:txBody>
        </p:sp>
        <p:sp>
          <p:nvSpPr>
            <p:cNvPr id="234" name="Shape 234"/>
            <p:cNvSpPr/>
            <p:nvPr/>
          </p:nvSpPr>
          <p:spPr>
            <a:xfrm>
              <a:off x="7169491" y="3634740"/>
              <a:ext cx="1144800" cy="4956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Group 4</a:t>
              </a:r>
              <a:endParaRPr b="1"/>
            </a:p>
          </p:txBody>
        </p:sp>
      </p:grpSp>
      <p:grpSp>
        <p:nvGrpSpPr>
          <p:cNvPr id="235" name="Shape 235"/>
          <p:cNvGrpSpPr/>
          <p:nvPr/>
        </p:nvGrpSpPr>
        <p:grpSpPr>
          <a:xfrm>
            <a:off x="4680425" y="118773"/>
            <a:ext cx="3977775" cy="1910177"/>
            <a:chOff x="4680425" y="118773"/>
            <a:chExt cx="3977775" cy="1910177"/>
          </a:xfrm>
        </p:grpSpPr>
        <p:sp>
          <p:nvSpPr>
            <p:cNvPr id="236" name="Shape 236"/>
            <p:cNvSpPr/>
            <p:nvPr/>
          </p:nvSpPr>
          <p:spPr>
            <a:xfrm>
              <a:off x="4680425" y="118773"/>
              <a:ext cx="1187100" cy="12123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FAQs not visible</a:t>
              </a:r>
              <a:r>
                <a:rPr lang="en"/>
                <a:t>.</a:t>
              </a:r>
              <a:endParaRPr/>
            </a:p>
          </p:txBody>
        </p:sp>
        <p:sp>
          <p:nvSpPr>
            <p:cNvPr id="237" name="Shape 237"/>
            <p:cNvSpPr/>
            <p:nvPr/>
          </p:nvSpPr>
          <p:spPr>
            <a:xfrm>
              <a:off x="5769676" y="387973"/>
              <a:ext cx="1088400" cy="12123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rPr lang="en"/>
                <a:t> </a:t>
              </a:r>
              <a:endParaRPr sz="1200"/>
            </a:p>
            <a:p>
              <a:pPr indent="0" lvl="0" marL="0" rtl="0" algn="ctr">
                <a:spcBef>
                  <a:spcPts val="0"/>
                </a:spcBef>
                <a:spcAft>
                  <a:spcPts val="0"/>
                </a:spcAft>
                <a:buNone/>
              </a:pPr>
              <a:r>
                <a:rPr lang="en"/>
                <a:t>Research help ineffective</a:t>
              </a:r>
              <a:r>
                <a:rPr lang="en"/>
                <a:t>.  </a:t>
              </a:r>
              <a:endParaRPr/>
            </a:p>
          </p:txBody>
        </p:sp>
        <p:sp>
          <p:nvSpPr>
            <p:cNvPr id="238" name="Shape 238"/>
            <p:cNvSpPr/>
            <p:nvPr/>
          </p:nvSpPr>
          <p:spPr>
            <a:xfrm>
              <a:off x="4783475" y="947150"/>
              <a:ext cx="1088400" cy="10818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Reserves policy unclear</a:t>
              </a:r>
              <a:r>
                <a:rPr lang="en"/>
                <a:t>. </a:t>
              </a:r>
              <a:endParaRPr/>
            </a:p>
          </p:txBody>
        </p:sp>
        <p:sp>
          <p:nvSpPr>
            <p:cNvPr id="239" name="Shape 239"/>
            <p:cNvSpPr/>
            <p:nvPr/>
          </p:nvSpPr>
          <p:spPr>
            <a:xfrm>
              <a:off x="7107500" y="652200"/>
              <a:ext cx="1550700" cy="6000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t>Library Resources</a:t>
              </a:r>
              <a:r>
                <a:rPr b="1" lang="en"/>
                <a:t> </a:t>
              </a:r>
              <a:endParaRPr b="1"/>
            </a:p>
          </p:txBody>
        </p:sp>
      </p:grpSp>
      <p:grpSp>
        <p:nvGrpSpPr>
          <p:cNvPr id="240" name="Shape 240"/>
          <p:cNvGrpSpPr/>
          <p:nvPr/>
        </p:nvGrpSpPr>
        <p:grpSpPr>
          <a:xfrm>
            <a:off x="4738025" y="1660975"/>
            <a:ext cx="4288075" cy="1881900"/>
            <a:chOff x="4738025" y="1660975"/>
            <a:chExt cx="4288075" cy="1881900"/>
          </a:xfrm>
        </p:grpSpPr>
        <p:sp>
          <p:nvSpPr>
            <p:cNvPr id="241" name="Shape 241"/>
            <p:cNvSpPr/>
            <p:nvPr/>
          </p:nvSpPr>
          <p:spPr>
            <a:xfrm>
              <a:off x="7886700" y="1660975"/>
              <a:ext cx="1139400" cy="10818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Ineffective guidance</a:t>
              </a:r>
              <a:r>
                <a:rPr lang="en"/>
                <a:t>. </a:t>
              </a:r>
              <a:endParaRPr/>
            </a:p>
          </p:txBody>
        </p:sp>
        <p:sp>
          <p:nvSpPr>
            <p:cNvPr id="242" name="Shape 242"/>
            <p:cNvSpPr/>
            <p:nvPr/>
          </p:nvSpPr>
          <p:spPr>
            <a:xfrm>
              <a:off x="7250375" y="2532475"/>
              <a:ext cx="1088400" cy="10104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b" bIns="91425" lIns="91425" spcFirstLastPara="1" rIns="91425" wrap="square" tIns="91425">
              <a:noAutofit/>
            </a:bodyPr>
            <a:lstStyle/>
            <a:p>
              <a:pPr indent="0" lvl="0" marL="0" rtl="0" algn="ctr">
                <a:spcBef>
                  <a:spcPts val="0"/>
                </a:spcBef>
                <a:spcAft>
                  <a:spcPts val="0"/>
                </a:spcAft>
                <a:buNone/>
              </a:pPr>
              <a:r>
                <a:rPr lang="en"/>
                <a:t>Too many clicks</a:t>
              </a:r>
              <a:r>
                <a:rPr lang="en"/>
                <a:t>.</a:t>
              </a:r>
              <a:endParaRPr/>
            </a:p>
          </p:txBody>
        </p:sp>
        <p:sp>
          <p:nvSpPr>
            <p:cNvPr id="243" name="Shape 243"/>
            <p:cNvSpPr/>
            <p:nvPr/>
          </p:nvSpPr>
          <p:spPr>
            <a:xfrm>
              <a:off x="6858075" y="1778625"/>
              <a:ext cx="1088400" cy="10818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Subject grid too compre- hensive</a:t>
              </a:r>
              <a:r>
                <a:rPr lang="en"/>
                <a:t>. </a:t>
              </a:r>
              <a:endParaRPr/>
            </a:p>
          </p:txBody>
        </p:sp>
        <p:sp>
          <p:nvSpPr>
            <p:cNvPr id="244" name="Shape 244"/>
            <p:cNvSpPr/>
            <p:nvPr/>
          </p:nvSpPr>
          <p:spPr>
            <a:xfrm>
              <a:off x="4738025" y="2323225"/>
              <a:ext cx="1891500" cy="743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t>Subscription Databases</a:t>
              </a:r>
              <a:endParaRPr b="1"/>
            </a:p>
          </p:txBody>
        </p:sp>
      </p:grpSp>
      <p:grpSp>
        <p:nvGrpSpPr>
          <p:cNvPr id="245" name="Shape 245"/>
          <p:cNvGrpSpPr/>
          <p:nvPr/>
        </p:nvGrpSpPr>
        <p:grpSpPr>
          <a:xfrm>
            <a:off x="4680425" y="3523025"/>
            <a:ext cx="3977850" cy="1344850"/>
            <a:chOff x="4680425" y="3523025"/>
            <a:chExt cx="3977850" cy="1344850"/>
          </a:xfrm>
        </p:grpSpPr>
        <p:sp>
          <p:nvSpPr>
            <p:cNvPr id="246" name="Shape 246"/>
            <p:cNvSpPr/>
            <p:nvPr/>
          </p:nvSpPr>
          <p:spPr>
            <a:xfrm>
              <a:off x="4680425" y="3523025"/>
              <a:ext cx="1088400" cy="11697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sz="1300"/>
            </a:p>
            <a:p>
              <a:pPr indent="0" lvl="0" marL="0">
                <a:spcBef>
                  <a:spcPts val="0"/>
                </a:spcBef>
                <a:spcAft>
                  <a:spcPts val="0"/>
                </a:spcAft>
                <a:buNone/>
              </a:pPr>
              <a:r>
                <a:rPr lang="en" sz="1300"/>
                <a:t>iPad &amp; laptop </a:t>
              </a:r>
              <a:endParaRPr sz="1300"/>
            </a:p>
            <a:p>
              <a:pPr indent="0" lvl="0" marL="0">
                <a:spcBef>
                  <a:spcPts val="0"/>
                </a:spcBef>
                <a:spcAft>
                  <a:spcPts val="0"/>
                </a:spcAft>
                <a:buNone/>
              </a:pPr>
              <a:r>
                <a:rPr lang="en" sz="1300"/>
                <a:t>loan </a:t>
              </a:r>
              <a:endParaRPr sz="1300"/>
            </a:p>
            <a:p>
              <a:pPr indent="0" lvl="0" marL="0">
                <a:spcBef>
                  <a:spcPts val="0"/>
                </a:spcBef>
                <a:spcAft>
                  <a:spcPts val="0"/>
                </a:spcAft>
                <a:buNone/>
              </a:pPr>
              <a:r>
                <a:rPr lang="en" sz="1300"/>
                <a:t>not </a:t>
              </a:r>
              <a:endParaRPr sz="1300"/>
            </a:p>
            <a:p>
              <a:pPr indent="0" lvl="0" marL="0" rtl="0">
                <a:spcBef>
                  <a:spcPts val="0"/>
                </a:spcBef>
                <a:spcAft>
                  <a:spcPts val="0"/>
                </a:spcAft>
                <a:buNone/>
              </a:pPr>
              <a:r>
                <a:rPr lang="en" sz="1300"/>
                <a:t>clear</a:t>
              </a:r>
              <a:r>
                <a:rPr lang="en" sz="1300"/>
                <a:t>.</a:t>
              </a:r>
              <a:r>
                <a:rPr lang="en"/>
                <a:t> </a:t>
              </a:r>
              <a:endParaRPr/>
            </a:p>
          </p:txBody>
        </p:sp>
        <p:sp>
          <p:nvSpPr>
            <p:cNvPr id="247" name="Shape 247"/>
            <p:cNvSpPr/>
            <p:nvPr/>
          </p:nvSpPr>
          <p:spPr>
            <a:xfrm>
              <a:off x="5370125" y="3916275"/>
              <a:ext cx="1187100" cy="951600"/>
            </a:xfrm>
            <a:prstGeom prst="foldedCorner">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Printing services not indicated</a:t>
              </a:r>
              <a:r>
                <a:rPr lang="en"/>
                <a:t>. </a:t>
              </a:r>
              <a:endParaRPr/>
            </a:p>
          </p:txBody>
        </p:sp>
        <p:sp>
          <p:nvSpPr>
            <p:cNvPr id="248" name="Shape 248"/>
            <p:cNvSpPr/>
            <p:nvPr/>
          </p:nvSpPr>
          <p:spPr>
            <a:xfrm>
              <a:off x="6923075" y="4228875"/>
              <a:ext cx="1735200" cy="6390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t>Library Services</a:t>
              </a:r>
              <a:r>
                <a:rPr b="1" lang="en"/>
                <a:t> </a:t>
              </a:r>
              <a:endParaRPr b="1"/>
            </a:p>
          </p:txBody>
        </p:sp>
      </p:grpSp>
      <p:sp>
        <p:nvSpPr>
          <p:cNvPr id="249" name="Shape 249"/>
          <p:cNvSpPr txBox="1"/>
          <p:nvPr>
            <p:ph type="title"/>
          </p:nvPr>
        </p:nvSpPr>
        <p:spPr>
          <a:xfrm>
            <a:off x="265500" y="1695925"/>
            <a:ext cx="4045200" cy="9345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4800"/>
              <a:t>KJ Sessions</a:t>
            </a:r>
            <a:endParaRPr sz="4800"/>
          </a:p>
        </p:txBody>
      </p:sp>
      <p:sp>
        <p:nvSpPr>
          <p:cNvPr id="250" name="Shape 250"/>
          <p:cNvSpPr txBox="1"/>
          <p:nvPr/>
        </p:nvSpPr>
        <p:spPr>
          <a:xfrm>
            <a:off x="257850" y="2630425"/>
            <a:ext cx="4060500" cy="87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t>Project: </a:t>
            </a:r>
            <a:r>
              <a:rPr b="1" lang="en" sz="2000"/>
              <a:t>Website Usability Study</a:t>
            </a:r>
            <a:endParaRPr b="1" sz="20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254" name="Shape 254"/>
        <p:cNvGrpSpPr/>
        <p:nvPr/>
      </p:nvGrpSpPr>
      <p:grpSpPr>
        <a:xfrm>
          <a:off x="0" y="0"/>
          <a:ext cx="0" cy="0"/>
          <a:chOff x="0" y="0"/>
          <a:chExt cx="0" cy="0"/>
        </a:xfrm>
      </p:grpSpPr>
      <p:sp>
        <p:nvSpPr>
          <p:cNvPr id="255" name="Shape 255"/>
          <p:cNvSpPr txBox="1"/>
          <p:nvPr>
            <p:ph type="title"/>
          </p:nvPr>
        </p:nvSpPr>
        <p:spPr>
          <a:xfrm>
            <a:off x="0" y="0"/>
            <a:ext cx="9144000" cy="1700700"/>
          </a:xfrm>
          <a:prstGeom prst="rect">
            <a:avLst/>
          </a:prstGeom>
        </p:spPr>
        <p:txBody>
          <a:bodyPr anchorCtr="0" anchor="ctr" bIns="91425" lIns="91425" spcFirstLastPara="1" rIns="91425" wrap="square" tIns="91425">
            <a:noAutofit/>
          </a:bodyPr>
          <a:lstStyle/>
          <a:p>
            <a:pPr indent="0" lvl="0" marL="457200" rtl="0">
              <a:spcBef>
                <a:spcPts val="0"/>
              </a:spcBef>
              <a:spcAft>
                <a:spcPts val="0"/>
              </a:spcAft>
              <a:buNone/>
            </a:pPr>
            <a:r>
              <a:rPr lang="en" sz="4800"/>
              <a:t>I</a:t>
            </a:r>
            <a:r>
              <a:rPr lang="en" sz="4800"/>
              <a:t>shikawa Diagramming </a:t>
            </a:r>
            <a:endParaRPr sz="4800"/>
          </a:p>
        </p:txBody>
      </p:sp>
      <p:grpSp>
        <p:nvGrpSpPr>
          <p:cNvPr id="256" name="Shape 256"/>
          <p:cNvGrpSpPr/>
          <p:nvPr/>
        </p:nvGrpSpPr>
        <p:grpSpPr>
          <a:xfrm>
            <a:off x="-107325" y="1841088"/>
            <a:ext cx="8969244" cy="3203413"/>
            <a:chOff x="-107325" y="1841088"/>
            <a:chExt cx="8969244" cy="3203413"/>
          </a:xfrm>
        </p:grpSpPr>
        <p:cxnSp>
          <p:nvCxnSpPr>
            <p:cNvPr id="257" name="Shape 257"/>
            <p:cNvCxnSpPr/>
            <p:nvPr/>
          </p:nvCxnSpPr>
          <p:spPr>
            <a:xfrm flipH="1" rot="10800000">
              <a:off x="2276475" y="3335925"/>
              <a:ext cx="831900" cy="1588500"/>
            </a:xfrm>
            <a:prstGeom prst="straightConnector1">
              <a:avLst/>
            </a:prstGeom>
            <a:noFill/>
            <a:ln cap="flat" cmpd="sng" w="9525">
              <a:solidFill>
                <a:schemeClr val="dk2"/>
              </a:solidFill>
              <a:prstDash val="solid"/>
              <a:round/>
              <a:headEnd len="med" w="med" type="none"/>
              <a:tailEnd len="med" w="med" type="triangle"/>
            </a:ln>
          </p:spPr>
        </p:cxnSp>
        <p:cxnSp>
          <p:nvCxnSpPr>
            <p:cNvPr id="258" name="Shape 258"/>
            <p:cNvCxnSpPr/>
            <p:nvPr/>
          </p:nvCxnSpPr>
          <p:spPr>
            <a:xfrm flipH="1" rot="10800000">
              <a:off x="4886325" y="3314625"/>
              <a:ext cx="838200" cy="1571700"/>
            </a:xfrm>
            <a:prstGeom prst="straightConnector1">
              <a:avLst/>
            </a:prstGeom>
            <a:noFill/>
            <a:ln cap="flat" cmpd="sng" w="9525">
              <a:solidFill>
                <a:schemeClr val="dk2"/>
              </a:solidFill>
              <a:prstDash val="solid"/>
              <a:round/>
              <a:headEnd len="med" w="med" type="none"/>
              <a:tailEnd len="med" w="med" type="triangle"/>
            </a:ln>
          </p:spPr>
        </p:cxnSp>
        <p:cxnSp>
          <p:nvCxnSpPr>
            <p:cNvPr id="259" name="Shape 259"/>
            <p:cNvCxnSpPr/>
            <p:nvPr/>
          </p:nvCxnSpPr>
          <p:spPr>
            <a:xfrm>
              <a:off x="2228850" y="1933575"/>
              <a:ext cx="879600" cy="1356000"/>
            </a:xfrm>
            <a:prstGeom prst="straightConnector1">
              <a:avLst/>
            </a:prstGeom>
            <a:noFill/>
            <a:ln cap="flat" cmpd="sng" w="9525">
              <a:solidFill>
                <a:schemeClr val="dk2"/>
              </a:solidFill>
              <a:prstDash val="solid"/>
              <a:round/>
              <a:headEnd len="med" w="med" type="none"/>
              <a:tailEnd len="med" w="med" type="triangle"/>
            </a:ln>
          </p:spPr>
        </p:cxnSp>
        <p:cxnSp>
          <p:nvCxnSpPr>
            <p:cNvPr id="260" name="Shape 260"/>
            <p:cNvCxnSpPr/>
            <p:nvPr/>
          </p:nvCxnSpPr>
          <p:spPr>
            <a:xfrm>
              <a:off x="5048250" y="1933575"/>
              <a:ext cx="695400" cy="1333500"/>
            </a:xfrm>
            <a:prstGeom prst="straightConnector1">
              <a:avLst/>
            </a:prstGeom>
            <a:noFill/>
            <a:ln cap="flat" cmpd="sng" w="9525">
              <a:solidFill>
                <a:schemeClr val="dk2"/>
              </a:solidFill>
              <a:prstDash val="solid"/>
              <a:round/>
              <a:headEnd len="med" w="med" type="none"/>
              <a:tailEnd len="med" w="med" type="triangle"/>
            </a:ln>
          </p:spPr>
        </p:cxnSp>
        <p:grpSp>
          <p:nvGrpSpPr>
            <p:cNvPr id="261" name="Shape 261"/>
            <p:cNvGrpSpPr/>
            <p:nvPr/>
          </p:nvGrpSpPr>
          <p:grpSpPr>
            <a:xfrm>
              <a:off x="303967" y="2457750"/>
              <a:ext cx="8557953" cy="1883044"/>
              <a:chOff x="303967" y="2457750"/>
              <a:chExt cx="8557953" cy="1883044"/>
            </a:xfrm>
          </p:grpSpPr>
          <p:grpSp>
            <p:nvGrpSpPr>
              <p:cNvPr id="262" name="Shape 262"/>
              <p:cNvGrpSpPr/>
              <p:nvPr/>
            </p:nvGrpSpPr>
            <p:grpSpPr>
              <a:xfrm>
                <a:off x="303967" y="2457750"/>
                <a:ext cx="8557953" cy="1883044"/>
                <a:chOff x="1044975" y="2291026"/>
                <a:chExt cx="7988381" cy="1203300"/>
              </a:xfrm>
            </p:grpSpPr>
            <p:cxnSp>
              <p:nvCxnSpPr>
                <p:cNvPr id="263" name="Shape 263"/>
                <p:cNvCxnSpPr/>
                <p:nvPr/>
              </p:nvCxnSpPr>
              <p:spPr>
                <a:xfrm flipH="1" rot="10800000">
                  <a:off x="1044975" y="2818575"/>
                  <a:ext cx="6879900" cy="20100"/>
                </a:xfrm>
                <a:prstGeom prst="straightConnector1">
                  <a:avLst/>
                </a:prstGeom>
                <a:noFill/>
                <a:ln cap="flat" cmpd="sng" w="76200">
                  <a:solidFill>
                    <a:schemeClr val="dk2"/>
                  </a:solidFill>
                  <a:prstDash val="solid"/>
                  <a:round/>
                  <a:headEnd len="med" w="med" type="none"/>
                  <a:tailEnd len="med" w="med" type="none"/>
                </a:ln>
              </p:spPr>
            </p:cxnSp>
            <p:sp>
              <p:nvSpPr>
                <p:cNvPr id="264" name="Shape 264"/>
                <p:cNvSpPr/>
                <p:nvPr/>
              </p:nvSpPr>
              <p:spPr>
                <a:xfrm rot="5400000">
                  <a:off x="7620956" y="2081926"/>
                  <a:ext cx="1203300" cy="1621500"/>
                </a:xfrm>
                <a:prstGeom prst="triangle">
                  <a:avLst>
                    <a:gd fmla="val 50000" name="adj"/>
                  </a:avLst>
                </a:prstGeom>
                <a:solidFill>
                  <a:srgbClr val="FFFFFF"/>
                </a:solidFill>
                <a:ln cap="flat" cmpd="sng" w="762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b="1"/>
                </a:p>
              </p:txBody>
            </p:sp>
          </p:grpSp>
          <p:sp>
            <p:nvSpPr>
              <p:cNvPr id="265" name="Shape 265"/>
              <p:cNvSpPr txBox="1"/>
              <p:nvPr/>
            </p:nvSpPr>
            <p:spPr>
              <a:xfrm>
                <a:off x="7181850" y="2800350"/>
                <a:ext cx="1317000" cy="11526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t>Website </a:t>
                </a:r>
                <a:endParaRPr/>
              </a:p>
              <a:p>
                <a:pPr indent="0" lvl="0" marL="0" rtl="0" algn="l">
                  <a:spcBef>
                    <a:spcPts val="0"/>
                  </a:spcBef>
                  <a:spcAft>
                    <a:spcPts val="0"/>
                  </a:spcAft>
                  <a:buNone/>
                </a:pPr>
                <a:r>
                  <a:rPr lang="en"/>
                  <a:t>not promoting services and resources</a:t>
                </a:r>
                <a:r>
                  <a:rPr lang="en"/>
                  <a:t>.</a:t>
                </a:r>
                <a:endParaRPr/>
              </a:p>
            </p:txBody>
          </p:sp>
        </p:grpSp>
        <p:sp>
          <p:nvSpPr>
            <p:cNvPr id="266" name="Shape 266"/>
            <p:cNvSpPr/>
            <p:nvPr/>
          </p:nvSpPr>
          <p:spPr>
            <a:xfrm>
              <a:off x="857250" y="1847850"/>
              <a:ext cx="1857300" cy="2820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rgbClr val="FFFFFF"/>
                  </a:solidFill>
                </a:rPr>
                <a:t>Research Help</a:t>
              </a:r>
              <a:endParaRPr>
                <a:solidFill>
                  <a:srgbClr val="FFFFFF"/>
                </a:solidFill>
              </a:endParaRPr>
            </a:p>
          </p:txBody>
        </p:sp>
        <p:sp>
          <p:nvSpPr>
            <p:cNvPr id="267" name="Shape 267"/>
            <p:cNvSpPr/>
            <p:nvPr/>
          </p:nvSpPr>
          <p:spPr>
            <a:xfrm>
              <a:off x="676275" y="4762500"/>
              <a:ext cx="2432100" cy="2820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rgbClr val="FFFFFF"/>
                  </a:solidFill>
                </a:rPr>
                <a:t>Free Space</a:t>
              </a:r>
              <a:endParaRPr>
                <a:solidFill>
                  <a:srgbClr val="FFFFFF"/>
                </a:solidFill>
              </a:endParaRPr>
            </a:p>
          </p:txBody>
        </p:sp>
        <p:sp>
          <p:nvSpPr>
            <p:cNvPr id="268" name="Shape 268"/>
            <p:cNvSpPr/>
            <p:nvPr/>
          </p:nvSpPr>
          <p:spPr>
            <a:xfrm>
              <a:off x="4219575" y="1841088"/>
              <a:ext cx="1857300" cy="2820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rgbClr val="FFFFFF"/>
                  </a:solidFill>
                </a:rPr>
                <a:t>Guidance</a:t>
              </a:r>
              <a:endParaRPr>
                <a:solidFill>
                  <a:srgbClr val="FFFFFF"/>
                </a:solidFill>
              </a:endParaRPr>
            </a:p>
          </p:txBody>
        </p:sp>
        <p:sp>
          <p:nvSpPr>
            <p:cNvPr id="269" name="Shape 269"/>
            <p:cNvSpPr/>
            <p:nvPr/>
          </p:nvSpPr>
          <p:spPr>
            <a:xfrm>
              <a:off x="4219575" y="4762500"/>
              <a:ext cx="1857300" cy="2820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rgbClr val="FFFFFF"/>
                  </a:solidFill>
                </a:rPr>
                <a:t>Header Menu</a:t>
              </a:r>
              <a:endParaRPr>
                <a:solidFill>
                  <a:srgbClr val="FFFFFF"/>
                </a:solidFill>
              </a:endParaRPr>
            </a:p>
          </p:txBody>
        </p:sp>
        <p:cxnSp>
          <p:nvCxnSpPr>
            <p:cNvPr id="270" name="Shape 270"/>
            <p:cNvCxnSpPr/>
            <p:nvPr/>
          </p:nvCxnSpPr>
          <p:spPr>
            <a:xfrm>
              <a:off x="3629025" y="3781125"/>
              <a:ext cx="1819200" cy="9600"/>
            </a:xfrm>
            <a:prstGeom prst="straightConnector1">
              <a:avLst/>
            </a:prstGeom>
            <a:noFill/>
            <a:ln cap="flat" cmpd="sng" w="9525">
              <a:solidFill>
                <a:schemeClr val="dk2"/>
              </a:solidFill>
              <a:prstDash val="solid"/>
              <a:round/>
              <a:headEnd len="med" w="med" type="none"/>
              <a:tailEnd len="med" w="med" type="none"/>
            </a:ln>
          </p:spPr>
        </p:cxnSp>
        <p:cxnSp>
          <p:nvCxnSpPr>
            <p:cNvPr id="271" name="Shape 271"/>
            <p:cNvCxnSpPr/>
            <p:nvPr/>
          </p:nvCxnSpPr>
          <p:spPr>
            <a:xfrm flipH="1" rot="10800000">
              <a:off x="3581400" y="2352300"/>
              <a:ext cx="1667100" cy="9900"/>
            </a:xfrm>
            <a:prstGeom prst="straightConnector1">
              <a:avLst/>
            </a:prstGeom>
            <a:noFill/>
            <a:ln cap="flat" cmpd="sng" w="9525">
              <a:solidFill>
                <a:schemeClr val="dk2"/>
              </a:solidFill>
              <a:prstDash val="solid"/>
              <a:round/>
              <a:headEnd len="med" w="med" type="none"/>
              <a:tailEnd len="med" w="med" type="none"/>
            </a:ln>
          </p:spPr>
        </p:cxnSp>
        <p:cxnSp>
          <p:nvCxnSpPr>
            <p:cNvPr id="272" name="Shape 272"/>
            <p:cNvCxnSpPr/>
            <p:nvPr/>
          </p:nvCxnSpPr>
          <p:spPr>
            <a:xfrm>
              <a:off x="304800" y="2486025"/>
              <a:ext cx="2190600" cy="14700"/>
            </a:xfrm>
            <a:prstGeom prst="straightConnector1">
              <a:avLst/>
            </a:prstGeom>
            <a:noFill/>
            <a:ln cap="flat" cmpd="sng" w="9525">
              <a:solidFill>
                <a:schemeClr val="dk2"/>
              </a:solidFill>
              <a:prstDash val="solid"/>
              <a:round/>
              <a:headEnd len="med" w="med" type="none"/>
              <a:tailEnd len="med" w="med" type="none"/>
            </a:ln>
          </p:spPr>
        </p:cxnSp>
        <p:cxnSp>
          <p:nvCxnSpPr>
            <p:cNvPr id="273" name="Shape 273"/>
            <p:cNvCxnSpPr/>
            <p:nvPr/>
          </p:nvCxnSpPr>
          <p:spPr>
            <a:xfrm flipH="1" rot="10800000">
              <a:off x="638175" y="3619275"/>
              <a:ext cx="2314800" cy="28800"/>
            </a:xfrm>
            <a:prstGeom prst="straightConnector1">
              <a:avLst/>
            </a:prstGeom>
            <a:noFill/>
            <a:ln cap="flat" cmpd="sng" w="9525">
              <a:solidFill>
                <a:schemeClr val="dk2"/>
              </a:solidFill>
              <a:prstDash val="solid"/>
              <a:round/>
              <a:headEnd len="med" w="med" type="none"/>
              <a:tailEnd len="med" w="med" type="none"/>
            </a:ln>
          </p:spPr>
        </p:cxnSp>
        <p:sp>
          <p:nvSpPr>
            <p:cNvPr id="274" name="Shape 274"/>
            <p:cNvSpPr txBox="1"/>
            <p:nvPr/>
          </p:nvSpPr>
          <p:spPr>
            <a:xfrm>
              <a:off x="580650" y="3313500"/>
              <a:ext cx="2410500" cy="2820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t>Unaware of printing services</a:t>
              </a:r>
              <a:r>
                <a:rPr lang="en" sz="1200"/>
                <a:t>. </a:t>
              </a:r>
              <a:endParaRPr sz="1200"/>
            </a:p>
          </p:txBody>
        </p:sp>
        <p:cxnSp>
          <p:nvCxnSpPr>
            <p:cNvPr id="275" name="Shape 275"/>
            <p:cNvCxnSpPr/>
            <p:nvPr/>
          </p:nvCxnSpPr>
          <p:spPr>
            <a:xfrm flipH="1" rot="10800000">
              <a:off x="695325" y="3648000"/>
              <a:ext cx="561900" cy="962100"/>
            </a:xfrm>
            <a:prstGeom prst="straightConnector1">
              <a:avLst/>
            </a:prstGeom>
            <a:noFill/>
            <a:ln cap="flat" cmpd="sng" w="9525">
              <a:solidFill>
                <a:schemeClr val="dk2"/>
              </a:solidFill>
              <a:prstDash val="solid"/>
              <a:round/>
              <a:headEnd len="med" w="med" type="none"/>
              <a:tailEnd len="med" w="med" type="none"/>
            </a:ln>
          </p:spPr>
        </p:cxnSp>
        <p:sp>
          <p:nvSpPr>
            <p:cNvPr id="276" name="Shape 276"/>
            <p:cNvSpPr txBox="1"/>
            <p:nvPr/>
          </p:nvSpPr>
          <p:spPr>
            <a:xfrm rot="-3542493">
              <a:off x="101282" y="3880897"/>
              <a:ext cx="1110385" cy="334011"/>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t>iPad &amp; laptop not promoted</a:t>
              </a:r>
              <a:r>
                <a:rPr lang="en" sz="1100"/>
                <a:t>.</a:t>
              </a:r>
              <a:endParaRPr sz="1100"/>
            </a:p>
          </p:txBody>
        </p:sp>
        <p:sp>
          <p:nvSpPr>
            <p:cNvPr id="277" name="Shape 277"/>
            <p:cNvSpPr txBox="1"/>
            <p:nvPr/>
          </p:nvSpPr>
          <p:spPr>
            <a:xfrm>
              <a:off x="3629025" y="3276150"/>
              <a:ext cx="1819200" cy="3333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t>Too many clicks to find articles</a:t>
              </a:r>
              <a:r>
                <a:rPr lang="en" sz="1200"/>
                <a:t>. </a:t>
              </a:r>
              <a:endParaRPr sz="1200"/>
            </a:p>
          </p:txBody>
        </p:sp>
        <p:cxnSp>
          <p:nvCxnSpPr>
            <p:cNvPr id="278" name="Shape 278"/>
            <p:cNvCxnSpPr/>
            <p:nvPr/>
          </p:nvCxnSpPr>
          <p:spPr>
            <a:xfrm>
              <a:off x="5372100" y="3962400"/>
              <a:ext cx="1609800" cy="0"/>
            </a:xfrm>
            <a:prstGeom prst="straightConnector1">
              <a:avLst/>
            </a:prstGeom>
            <a:noFill/>
            <a:ln cap="flat" cmpd="sng" w="9525">
              <a:solidFill>
                <a:schemeClr val="dk2"/>
              </a:solidFill>
              <a:prstDash val="solid"/>
              <a:round/>
              <a:headEnd len="med" w="med" type="none"/>
              <a:tailEnd len="med" w="med" type="none"/>
            </a:ln>
          </p:spPr>
        </p:cxnSp>
        <p:sp>
          <p:nvSpPr>
            <p:cNvPr id="279" name="Shape 279"/>
            <p:cNvSpPr txBox="1"/>
            <p:nvPr/>
          </p:nvSpPr>
          <p:spPr>
            <a:xfrm>
              <a:off x="5562525" y="3436538"/>
              <a:ext cx="1619400" cy="2820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t>Students misused site search</a:t>
              </a:r>
              <a:r>
                <a:rPr lang="en" sz="1200"/>
                <a:t>. </a:t>
              </a:r>
              <a:endParaRPr sz="1200"/>
            </a:p>
          </p:txBody>
        </p:sp>
        <p:sp>
          <p:nvSpPr>
            <p:cNvPr id="280" name="Shape 280"/>
            <p:cNvSpPr txBox="1"/>
            <p:nvPr/>
          </p:nvSpPr>
          <p:spPr>
            <a:xfrm>
              <a:off x="3436950" y="2101113"/>
              <a:ext cx="1956000" cy="222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000"/>
                <a:t>ILL &amp; CLICS misunderstood.</a:t>
              </a:r>
              <a:r>
                <a:rPr lang="en" sz="1000"/>
                <a:t> </a:t>
              </a:r>
              <a:endParaRPr sz="1000"/>
            </a:p>
          </p:txBody>
        </p:sp>
        <p:cxnSp>
          <p:nvCxnSpPr>
            <p:cNvPr id="281" name="Shape 281"/>
            <p:cNvCxnSpPr/>
            <p:nvPr/>
          </p:nvCxnSpPr>
          <p:spPr>
            <a:xfrm flipH="1" rot="10800000">
              <a:off x="6284175" y="3962400"/>
              <a:ext cx="414000" cy="664200"/>
            </a:xfrm>
            <a:prstGeom prst="straightConnector1">
              <a:avLst/>
            </a:prstGeom>
            <a:noFill/>
            <a:ln cap="flat" cmpd="sng" w="9525">
              <a:solidFill>
                <a:schemeClr val="dk2"/>
              </a:solidFill>
              <a:prstDash val="solid"/>
              <a:round/>
              <a:headEnd len="med" w="med" type="none"/>
              <a:tailEnd len="med" w="med" type="none"/>
            </a:ln>
          </p:spPr>
        </p:cxnSp>
        <p:sp>
          <p:nvSpPr>
            <p:cNvPr id="282" name="Shape 282"/>
            <p:cNvSpPr txBox="1"/>
            <p:nvPr/>
          </p:nvSpPr>
          <p:spPr>
            <a:xfrm rot="-3541352">
              <a:off x="5576714" y="4023293"/>
              <a:ext cx="859722" cy="334011"/>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000"/>
                <a:t>No drop-down menu</a:t>
              </a:r>
              <a:r>
                <a:rPr lang="en" sz="1200"/>
                <a:t>.</a:t>
              </a:r>
              <a:endParaRPr sz="1200"/>
            </a:p>
          </p:txBody>
        </p:sp>
        <p:cxnSp>
          <p:nvCxnSpPr>
            <p:cNvPr id="283" name="Shape 283"/>
            <p:cNvCxnSpPr/>
            <p:nvPr/>
          </p:nvCxnSpPr>
          <p:spPr>
            <a:xfrm flipH="1" rot="10800000">
              <a:off x="3429000" y="3784275"/>
              <a:ext cx="752400" cy="1159200"/>
            </a:xfrm>
            <a:prstGeom prst="straightConnector1">
              <a:avLst/>
            </a:prstGeom>
            <a:noFill/>
            <a:ln cap="flat" cmpd="sng" w="9525">
              <a:solidFill>
                <a:schemeClr val="dk2"/>
              </a:solidFill>
              <a:prstDash val="solid"/>
              <a:round/>
              <a:headEnd len="med" w="med" type="none"/>
              <a:tailEnd len="med" w="med" type="none"/>
            </a:ln>
          </p:spPr>
        </p:cxnSp>
        <p:sp>
          <p:nvSpPr>
            <p:cNvPr id="284" name="Shape 284"/>
            <p:cNvSpPr txBox="1"/>
            <p:nvPr/>
          </p:nvSpPr>
          <p:spPr>
            <a:xfrm rot="-3459037">
              <a:off x="2861189" y="3821857"/>
              <a:ext cx="1244672" cy="745629"/>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t>Too many hyperlinks on homepage</a:t>
              </a:r>
              <a:r>
                <a:rPr lang="en" sz="1200"/>
                <a:t>.</a:t>
              </a:r>
              <a:endParaRPr sz="1200"/>
            </a:p>
          </p:txBody>
        </p:sp>
        <p:sp>
          <p:nvSpPr>
            <p:cNvPr id="285" name="Shape 285"/>
            <p:cNvSpPr txBox="1"/>
            <p:nvPr/>
          </p:nvSpPr>
          <p:spPr>
            <a:xfrm>
              <a:off x="227775" y="2166075"/>
              <a:ext cx="2190600" cy="373200"/>
            </a:xfrm>
            <a:prstGeom prst="rect">
              <a:avLst/>
            </a:prstGeom>
            <a:noFill/>
            <a:ln>
              <a:noFill/>
            </a:ln>
          </p:spPr>
          <p:txBody>
            <a:bodyPr anchorCtr="0" anchor="ctr" bIns="91425" lIns="91425" spcFirstLastPara="1" rIns="91425" wrap="square" tIns="91425">
              <a:noAutofit/>
            </a:bodyPr>
            <a:lstStyle/>
            <a:p>
              <a:pPr indent="0" lvl="0" marL="0" rtl="0">
                <a:spcBef>
                  <a:spcPts val="0"/>
                </a:spcBef>
                <a:spcAft>
                  <a:spcPts val="0"/>
                </a:spcAft>
                <a:buNone/>
              </a:pPr>
              <a:r>
                <a:rPr lang="en" sz="1200"/>
                <a:t>Library guides not promoted.</a:t>
              </a:r>
              <a:endParaRPr sz="1200"/>
            </a:p>
          </p:txBody>
        </p:sp>
        <p:cxnSp>
          <p:nvCxnSpPr>
            <p:cNvPr id="286" name="Shape 286"/>
            <p:cNvCxnSpPr/>
            <p:nvPr/>
          </p:nvCxnSpPr>
          <p:spPr>
            <a:xfrm flipH="1" rot="10800000">
              <a:off x="304800" y="2486025"/>
              <a:ext cx="533400" cy="705000"/>
            </a:xfrm>
            <a:prstGeom prst="straightConnector1">
              <a:avLst/>
            </a:prstGeom>
            <a:noFill/>
            <a:ln cap="flat" cmpd="sng" w="9525">
              <a:solidFill>
                <a:schemeClr val="dk2"/>
              </a:solidFill>
              <a:prstDash val="solid"/>
              <a:round/>
              <a:headEnd len="med" w="med" type="none"/>
              <a:tailEnd len="med" w="med" type="none"/>
            </a:ln>
          </p:spPr>
        </p:cxnSp>
        <p:sp>
          <p:nvSpPr>
            <p:cNvPr id="287" name="Shape 287"/>
            <p:cNvSpPr txBox="1"/>
            <p:nvPr/>
          </p:nvSpPr>
          <p:spPr>
            <a:xfrm rot="-3134149">
              <a:off x="-220649" y="2702128"/>
              <a:ext cx="1210948" cy="307242"/>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000"/>
                <a:t>FAQs not visible.</a:t>
              </a:r>
              <a:endParaRPr sz="1000"/>
            </a:p>
          </p:txBody>
        </p:sp>
        <p:cxnSp>
          <p:nvCxnSpPr>
            <p:cNvPr id="288" name="Shape 288"/>
            <p:cNvCxnSpPr/>
            <p:nvPr/>
          </p:nvCxnSpPr>
          <p:spPr>
            <a:xfrm flipH="1" rot="10800000">
              <a:off x="1137900" y="2512463"/>
              <a:ext cx="524400" cy="724200"/>
            </a:xfrm>
            <a:prstGeom prst="straightConnector1">
              <a:avLst/>
            </a:prstGeom>
            <a:noFill/>
            <a:ln cap="flat" cmpd="sng" w="9525">
              <a:solidFill>
                <a:schemeClr val="dk2"/>
              </a:solidFill>
              <a:prstDash val="solid"/>
              <a:round/>
              <a:headEnd len="med" w="med" type="none"/>
              <a:tailEnd len="med" w="med" type="none"/>
            </a:ln>
          </p:spPr>
        </p:cxnSp>
        <p:sp>
          <p:nvSpPr>
            <p:cNvPr id="289" name="Shape 289"/>
            <p:cNvSpPr txBox="1"/>
            <p:nvPr/>
          </p:nvSpPr>
          <p:spPr>
            <a:xfrm rot="-3206696">
              <a:off x="517658" y="2524694"/>
              <a:ext cx="917234" cy="546366"/>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t>No streaming video</a:t>
              </a:r>
              <a:r>
                <a:rPr lang="en" sz="1100"/>
                <a:t>.</a:t>
              </a:r>
              <a:endParaRPr sz="1100"/>
            </a:p>
          </p:txBody>
        </p:sp>
        <p:cxnSp>
          <p:nvCxnSpPr>
            <p:cNvPr id="290" name="Shape 290"/>
            <p:cNvCxnSpPr/>
            <p:nvPr/>
          </p:nvCxnSpPr>
          <p:spPr>
            <a:xfrm flipH="1" rot="10800000">
              <a:off x="1971000" y="2512450"/>
              <a:ext cx="524400" cy="724200"/>
            </a:xfrm>
            <a:prstGeom prst="straightConnector1">
              <a:avLst/>
            </a:prstGeom>
            <a:noFill/>
            <a:ln cap="flat" cmpd="sng" w="9525">
              <a:solidFill>
                <a:schemeClr val="dk2"/>
              </a:solidFill>
              <a:prstDash val="solid"/>
              <a:round/>
              <a:headEnd len="med" w="med" type="none"/>
              <a:tailEnd len="med" w="med" type="none"/>
            </a:ln>
          </p:spPr>
        </p:cxnSp>
        <p:sp>
          <p:nvSpPr>
            <p:cNvPr id="291" name="Shape 291"/>
            <p:cNvSpPr txBox="1"/>
            <p:nvPr/>
          </p:nvSpPr>
          <p:spPr>
            <a:xfrm rot="-3441502">
              <a:off x="1478294" y="2484958"/>
              <a:ext cx="827613" cy="701545"/>
            </a:xfrm>
            <a:prstGeom prst="rect">
              <a:avLst/>
            </a:prstGeom>
            <a:noFill/>
            <a:ln>
              <a:noFill/>
            </a:ln>
          </p:spPr>
          <p:txBody>
            <a:bodyPr anchorCtr="0" anchor="ctr" bIns="91425" lIns="91425" spcFirstLastPara="1" rIns="91425" wrap="square" tIns="91425">
              <a:noAutofit/>
            </a:bodyPr>
            <a:lstStyle/>
            <a:p>
              <a:pPr indent="0" lvl="0" marL="0" rtl="0">
                <a:spcBef>
                  <a:spcPts val="0"/>
                </a:spcBef>
                <a:spcAft>
                  <a:spcPts val="0"/>
                </a:spcAft>
                <a:buNone/>
              </a:pPr>
              <a:r>
                <a:rPr lang="en" sz="1100"/>
                <a:t>Research chat unclear.</a:t>
              </a:r>
              <a:endParaRPr sz="1100"/>
            </a:p>
          </p:txBody>
        </p:sp>
        <p:cxnSp>
          <p:nvCxnSpPr>
            <p:cNvPr id="292" name="Shape 292"/>
            <p:cNvCxnSpPr/>
            <p:nvPr/>
          </p:nvCxnSpPr>
          <p:spPr>
            <a:xfrm flipH="1" rot="10800000">
              <a:off x="3562313" y="2390475"/>
              <a:ext cx="561900" cy="857400"/>
            </a:xfrm>
            <a:prstGeom prst="straightConnector1">
              <a:avLst/>
            </a:prstGeom>
            <a:noFill/>
            <a:ln cap="flat" cmpd="sng" w="9525">
              <a:solidFill>
                <a:schemeClr val="dk2"/>
              </a:solidFill>
              <a:prstDash val="solid"/>
              <a:round/>
              <a:headEnd len="med" w="med" type="none"/>
              <a:tailEnd len="med" w="med" type="none"/>
            </a:ln>
          </p:spPr>
        </p:cxnSp>
        <p:sp>
          <p:nvSpPr>
            <p:cNvPr id="293" name="Shape 293"/>
            <p:cNvSpPr txBox="1"/>
            <p:nvPr/>
          </p:nvSpPr>
          <p:spPr>
            <a:xfrm rot="-3233383">
              <a:off x="3020794" y="2581684"/>
              <a:ext cx="1036411" cy="457297"/>
            </a:xfrm>
            <a:prstGeom prst="rect">
              <a:avLst/>
            </a:prstGeom>
            <a:noFill/>
            <a:ln>
              <a:noFill/>
            </a:ln>
          </p:spPr>
          <p:txBody>
            <a:bodyPr anchorCtr="0" anchor="ctr" bIns="91425" lIns="91425" spcFirstLastPara="1" rIns="91425" wrap="square" tIns="91425">
              <a:noAutofit/>
            </a:bodyPr>
            <a:lstStyle/>
            <a:p>
              <a:pPr indent="0" lvl="0" marL="0" rtl="0">
                <a:spcBef>
                  <a:spcPts val="0"/>
                </a:spcBef>
                <a:spcAft>
                  <a:spcPts val="0"/>
                </a:spcAft>
                <a:buNone/>
              </a:pPr>
              <a:r>
                <a:rPr lang="en" sz="1200"/>
                <a:t>Big subject grid</a:t>
              </a:r>
              <a:r>
                <a:rPr lang="en" sz="1200"/>
                <a:t>. </a:t>
              </a:r>
              <a:endParaRPr sz="1200"/>
            </a:p>
          </p:txBody>
        </p:sp>
        <p:cxnSp>
          <p:nvCxnSpPr>
            <p:cNvPr id="294" name="Shape 294"/>
            <p:cNvCxnSpPr/>
            <p:nvPr/>
          </p:nvCxnSpPr>
          <p:spPr>
            <a:xfrm flipH="1" rot="10800000">
              <a:off x="5343525" y="2476425"/>
              <a:ext cx="1495500" cy="9600"/>
            </a:xfrm>
            <a:prstGeom prst="straightConnector1">
              <a:avLst/>
            </a:prstGeom>
            <a:noFill/>
            <a:ln cap="flat" cmpd="sng" w="9525">
              <a:solidFill>
                <a:schemeClr val="dk2"/>
              </a:solidFill>
              <a:prstDash val="solid"/>
              <a:round/>
              <a:headEnd len="med" w="med" type="none"/>
              <a:tailEnd len="med" w="med" type="none"/>
            </a:ln>
          </p:spPr>
        </p:cxnSp>
        <p:sp>
          <p:nvSpPr>
            <p:cNvPr id="295" name="Shape 295"/>
            <p:cNvSpPr txBox="1"/>
            <p:nvPr/>
          </p:nvSpPr>
          <p:spPr>
            <a:xfrm>
              <a:off x="5275750" y="2188325"/>
              <a:ext cx="1762200" cy="222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t>A-Z list in each page</a:t>
              </a:r>
              <a:r>
                <a:rPr lang="en" sz="1200"/>
                <a:t>.</a:t>
              </a:r>
              <a:endParaRPr sz="1200"/>
            </a:p>
          </p:txBody>
        </p:sp>
        <p:cxnSp>
          <p:nvCxnSpPr>
            <p:cNvPr id="296" name="Shape 296"/>
            <p:cNvCxnSpPr/>
            <p:nvPr/>
          </p:nvCxnSpPr>
          <p:spPr>
            <a:xfrm flipH="1" rot="10800000">
              <a:off x="3675000" y="3028950"/>
              <a:ext cx="1620900" cy="6000"/>
            </a:xfrm>
            <a:prstGeom prst="straightConnector1">
              <a:avLst/>
            </a:prstGeom>
            <a:noFill/>
            <a:ln cap="flat" cmpd="sng" w="9525">
              <a:solidFill>
                <a:schemeClr val="dk2"/>
              </a:solidFill>
              <a:prstDash val="solid"/>
              <a:round/>
              <a:headEnd len="med" w="med" type="none"/>
              <a:tailEnd len="med" w="med" type="none"/>
            </a:ln>
          </p:spPr>
        </p:cxnSp>
        <p:sp>
          <p:nvSpPr>
            <p:cNvPr id="297" name="Shape 297"/>
            <p:cNvSpPr txBox="1"/>
            <p:nvPr/>
          </p:nvSpPr>
          <p:spPr>
            <a:xfrm>
              <a:off x="4131375" y="2347125"/>
              <a:ext cx="1411500" cy="7050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rPr lang="en" sz="1200"/>
                <a:t>Academic </a:t>
              </a:r>
              <a:endParaRPr sz="1200"/>
            </a:p>
            <a:p>
              <a:pPr indent="0" lvl="0" marL="0" rtl="0">
                <a:spcBef>
                  <a:spcPts val="0"/>
                </a:spcBef>
                <a:spcAft>
                  <a:spcPts val="0"/>
                </a:spcAft>
                <a:buNone/>
              </a:pPr>
              <a:r>
                <a:rPr lang="en" sz="1200"/>
                <a:t>Search Complete on most pages.</a:t>
              </a:r>
              <a:r>
                <a:rPr lang="en" sz="1200"/>
                <a:t> </a:t>
              </a:r>
              <a:endParaRPr/>
            </a:p>
          </p:txBody>
        </p:sp>
        <p:cxnSp>
          <p:nvCxnSpPr>
            <p:cNvPr id="298" name="Shape 298"/>
            <p:cNvCxnSpPr/>
            <p:nvPr/>
          </p:nvCxnSpPr>
          <p:spPr>
            <a:xfrm flipH="1" rot="10800000">
              <a:off x="5931900" y="2476425"/>
              <a:ext cx="414000" cy="664200"/>
            </a:xfrm>
            <a:prstGeom prst="straightConnector1">
              <a:avLst/>
            </a:prstGeom>
            <a:noFill/>
            <a:ln cap="flat" cmpd="sng" w="9525">
              <a:solidFill>
                <a:schemeClr val="dk2"/>
              </a:solidFill>
              <a:prstDash val="solid"/>
              <a:round/>
              <a:headEnd len="med" w="med" type="none"/>
              <a:tailEnd len="med" w="med" type="none"/>
            </a:ln>
          </p:spPr>
        </p:cxnSp>
        <p:sp>
          <p:nvSpPr>
            <p:cNvPr id="299" name="Shape 299"/>
            <p:cNvSpPr txBox="1"/>
            <p:nvPr/>
          </p:nvSpPr>
          <p:spPr>
            <a:xfrm rot="-3542878">
              <a:off x="5444725" y="2578570"/>
              <a:ext cx="754199" cy="334011"/>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t>Text verbose.</a:t>
              </a:r>
              <a:endParaRPr sz="1200"/>
            </a:p>
          </p:txBody>
        </p:sp>
        <p:cxnSp>
          <p:nvCxnSpPr>
            <p:cNvPr id="300" name="Shape 300"/>
            <p:cNvCxnSpPr/>
            <p:nvPr/>
          </p:nvCxnSpPr>
          <p:spPr>
            <a:xfrm flipH="1" rot="10800000">
              <a:off x="6372225" y="2476350"/>
              <a:ext cx="447900" cy="743100"/>
            </a:xfrm>
            <a:prstGeom prst="straightConnector1">
              <a:avLst/>
            </a:prstGeom>
            <a:noFill/>
            <a:ln cap="flat" cmpd="sng" w="9525">
              <a:solidFill>
                <a:schemeClr val="dk2"/>
              </a:solidFill>
              <a:prstDash val="solid"/>
              <a:round/>
              <a:headEnd len="med" w="med" type="none"/>
              <a:tailEnd len="med" w="med" type="none"/>
            </a:ln>
          </p:spPr>
        </p:cxnSp>
        <p:sp>
          <p:nvSpPr>
            <p:cNvPr id="301" name="Shape 301"/>
            <p:cNvSpPr txBox="1"/>
            <p:nvPr/>
          </p:nvSpPr>
          <p:spPr>
            <a:xfrm rot="-3542881">
              <a:off x="5837316" y="2569017"/>
              <a:ext cx="1001517" cy="385564"/>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t>D</a:t>
              </a:r>
              <a:r>
                <a:rPr lang="en" sz="1100"/>
                <a:t>escription too long</a:t>
              </a:r>
              <a:r>
                <a:rPr lang="en" sz="1100"/>
                <a:t>.</a:t>
              </a:r>
              <a:endParaRPr sz="1100"/>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305" name="Shape 305"/>
        <p:cNvGrpSpPr/>
        <p:nvPr/>
      </p:nvGrpSpPr>
      <p:grpSpPr>
        <a:xfrm>
          <a:off x="0" y="0"/>
          <a:ext cx="0" cy="0"/>
          <a:chOff x="0" y="0"/>
          <a:chExt cx="0" cy="0"/>
        </a:xfrm>
      </p:grpSpPr>
      <p:sp>
        <p:nvSpPr>
          <p:cNvPr id="306" name="Shape 306"/>
          <p:cNvSpPr txBox="1"/>
          <p:nvPr>
            <p:ph type="title"/>
          </p:nvPr>
        </p:nvSpPr>
        <p:spPr>
          <a:xfrm>
            <a:off x="0" y="0"/>
            <a:ext cx="9144000" cy="1695300"/>
          </a:xfrm>
          <a:prstGeom prst="rect">
            <a:avLst/>
          </a:prstGeom>
        </p:spPr>
        <p:txBody>
          <a:bodyPr anchorCtr="0" anchor="ctr" bIns="91425" lIns="91425" spcFirstLastPara="1" rIns="91425" wrap="square" tIns="91425">
            <a:noAutofit/>
          </a:bodyPr>
          <a:lstStyle/>
          <a:p>
            <a:pPr indent="0" lvl="0" marL="457200" rtl="0">
              <a:spcBef>
                <a:spcPts val="0"/>
              </a:spcBef>
              <a:spcAft>
                <a:spcPts val="0"/>
              </a:spcAft>
              <a:buNone/>
            </a:pPr>
            <a:r>
              <a:rPr lang="en" sz="4800"/>
              <a:t>Ishikawa Diagramming </a:t>
            </a:r>
            <a:endParaRPr sz="4800"/>
          </a:p>
          <a:p>
            <a:pPr indent="0" lvl="0" marL="457200" rtl="0">
              <a:spcBef>
                <a:spcPts val="0"/>
              </a:spcBef>
              <a:spcAft>
                <a:spcPts val="0"/>
              </a:spcAft>
              <a:buNone/>
            </a:pPr>
            <a:r>
              <a:rPr lang="en" sz="3000"/>
              <a:t>Lessons Learned  </a:t>
            </a:r>
            <a:endParaRPr sz="3000"/>
          </a:p>
        </p:txBody>
      </p:sp>
      <p:grpSp>
        <p:nvGrpSpPr>
          <p:cNvPr id="307" name="Shape 307"/>
          <p:cNvGrpSpPr/>
          <p:nvPr/>
        </p:nvGrpSpPr>
        <p:grpSpPr>
          <a:xfrm>
            <a:off x="-74" y="4292685"/>
            <a:ext cx="9143704" cy="850707"/>
            <a:chOff x="1593000" y="2322568"/>
            <a:chExt cx="5957975" cy="643500"/>
          </a:xfrm>
        </p:grpSpPr>
        <p:sp>
          <p:nvSpPr>
            <p:cNvPr id="308" name="Shape 308"/>
            <p:cNvSpPr/>
            <p:nvPr/>
          </p:nvSpPr>
          <p:spPr>
            <a:xfrm>
              <a:off x="3728375" y="2322568"/>
              <a:ext cx="3822600" cy="643500"/>
            </a:xfrm>
            <a:prstGeom prst="rect">
              <a:avLst/>
            </a:prstGeom>
            <a:solidFill>
              <a:srgbClr val="EEEEEE"/>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09" name="Shape 309"/>
            <p:cNvSpPr/>
            <p:nvPr/>
          </p:nvSpPr>
          <p:spPr>
            <a:xfrm flipH="1">
              <a:off x="2283025" y="2322575"/>
              <a:ext cx="1844400" cy="642600"/>
            </a:xfrm>
            <a:prstGeom prst="rect">
              <a:avLst/>
            </a:prstGeom>
            <a:solidFill>
              <a:srgbClr val="0C58D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0" name="Shape 310"/>
            <p:cNvSpPr/>
            <p:nvPr/>
          </p:nvSpPr>
          <p:spPr>
            <a:xfrm rot="-5400000">
              <a:off x="3501574" y="1934671"/>
              <a:ext cx="643356" cy="1419149"/>
            </a:xfrm>
            <a:prstGeom prst="flowChartOffpageConnector">
              <a:avLst/>
            </a:prstGeom>
            <a:solidFill>
              <a:srgbClr val="0C58D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1" name="Shape 311"/>
            <p:cNvSpPr/>
            <p:nvPr/>
          </p:nvSpPr>
          <p:spPr>
            <a:xfrm>
              <a:off x="2342625" y="2399951"/>
              <a:ext cx="1940700" cy="495900"/>
            </a:xfrm>
            <a:prstGeom prst="rect">
              <a:avLst/>
            </a:prstGeom>
            <a:noFill/>
            <a:ln>
              <a:noFill/>
            </a:ln>
          </p:spPr>
          <p:txBody>
            <a:bodyPr anchorCtr="0" anchor="ctr" bIns="91425" lIns="91425" spcFirstLastPara="1" rIns="91425" wrap="square" tIns="91425">
              <a:noAutofit/>
            </a:bodyPr>
            <a:lstStyle/>
            <a:p>
              <a:pPr indent="0" lvl="0" marL="0" rtl="0">
                <a:lnSpc>
                  <a:spcPct val="115000"/>
                </a:lnSpc>
                <a:spcBef>
                  <a:spcPts val="0"/>
                </a:spcBef>
                <a:spcAft>
                  <a:spcPts val="0"/>
                </a:spcAft>
                <a:buNone/>
              </a:pPr>
              <a:r>
                <a:rPr b="1" lang="en" sz="1800">
                  <a:solidFill>
                    <a:schemeClr val="lt1"/>
                  </a:solidFill>
                  <a:latin typeface="Roboto"/>
                  <a:ea typeface="Roboto"/>
                  <a:cs typeface="Roboto"/>
                  <a:sym typeface="Roboto"/>
                </a:rPr>
                <a:t>Less clicks are needed</a:t>
              </a:r>
              <a:r>
                <a:rPr b="1" lang="en" sz="1800">
                  <a:solidFill>
                    <a:schemeClr val="lt1"/>
                  </a:solidFill>
                  <a:latin typeface="Roboto"/>
                  <a:ea typeface="Roboto"/>
                  <a:cs typeface="Roboto"/>
                  <a:sym typeface="Roboto"/>
                </a:rPr>
                <a:t>.</a:t>
              </a:r>
              <a:endParaRPr sz="1800">
                <a:solidFill>
                  <a:srgbClr val="FFFFFF"/>
                </a:solidFill>
                <a:latin typeface="Roboto Medium"/>
                <a:ea typeface="Roboto Medium"/>
                <a:cs typeface="Roboto Medium"/>
                <a:sym typeface="Roboto Medium"/>
              </a:endParaRPr>
            </a:p>
          </p:txBody>
        </p:sp>
        <p:sp>
          <p:nvSpPr>
            <p:cNvPr id="312" name="Shape 312"/>
            <p:cNvSpPr/>
            <p:nvPr/>
          </p:nvSpPr>
          <p:spPr>
            <a:xfrm>
              <a:off x="1593000" y="2322568"/>
              <a:ext cx="690000" cy="642300"/>
            </a:xfrm>
            <a:prstGeom prst="rect">
              <a:avLst/>
            </a:prstGeom>
            <a:solidFill>
              <a:srgbClr val="0D5DDF"/>
            </a:solidFill>
            <a:ln>
              <a:noFill/>
            </a:ln>
            <a:effectLst>
              <a:outerShdw blurRad="71438" rotWithShape="0" algn="bl" dir="2700000" dist="28575">
                <a:srgbClr val="000000">
                  <a:alpha val="17000"/>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3" name="Shape 313"/>
            <p:cNvSpPr/>
            <p:nvPr/>
          </p:nvSpPr>
          <p:spPr>
            <a:xfrm>
              <a:off x="1593000" y="2322575"/>
              <a:ext cx="690000" cy="642600"/>
            </a:xfrm>
            <a:prstGeom prst="rect">
              <a:avLst/>
            </a:prstGeom>
            <a:solidFill>
              <a:srgbClr val="0E65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600">
                  <a:solidFill>
                    <a:srgbClr val="FFFFFF"/>
                  </a:solidFill>
                  <a:latin typeface="Roboto"/>
                  <a:ea typeface="Roboto"/>
                  <a:cs typeface="Roboto"/>
                  <a:sym typeface="Roboto"/>
                </a:rPr>
                <a:t>04</a:t>
              </a:r>
              <a:endParaRPr b="1" sz="2600">
                <a:solidFill>
                  <a:srgbClr val="FFFFFF"/>
                </a:solidFill>
                <a:latin typeface="Roboto"/>
                <a:ea typeface="Roboto"/>
                <a:cs typeface="Roboto"/>
                <a:sym typeface="Roboto"/>
              </a:endParaRPr>
            </a:p>
          </p:txBody>
        </p:sp>
        <p:sp>
          <p:nvSpPr>
            <p:cNvPr id="314" name="Shape 314"/>
            <p:cNvSpPr/>
            <p:nvPr/>
          </p:nvSpPr>
          <p:spPr>
            <a:xfrm>
              <a:off x="4387850" y="2323750"/>
              <a:ext cx="2971200" cy="642300"/>
            </a:xfrm>
            <a:prstGeom prst="rect">
              <a:avLst/>
            </a:prstGeom>
            <a:no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
                  <a:solidFill>
                    <a:srgbClr val="0C58D3"/>
                  </a:solidFill>
                  <a:latin typeface="Roboto"/>
                  <a:ea typeface="Roboto"/>
                  <a:cs typeface="Roboto"/>
                  <a:sym typeface="Roboto"/>
                </a:rPr>
                <a:t>The library’s most used resources and services should be a click away and not buried</a:t>
              </a:r>
              <a:r>
                <a:rPr lang="en">
                  <a:solidFill>
                    <a:srgbClr val="0C58D3"/>
                  </a:solidFill>
                  <a:latin typeface="Roboto"/>
                  <a:ea typeface="Roboto"/>
                  <a:cs typeface="Roboto"/>
                  <a:sym typeface="Roboto"/>
                </a:rPr>
                <a:t>. </a:t>
              </a:r>
              <a:endParaRPr>
                <a:solidFill>
                  <a:srgbClr val="0C58D3"/>
                </a:solidFill>
                <a:latin typeface="Roboto"/>
                <a:ea typeface="Roboto"/>
                <a:cs typeface="Roboto"/>
                <a:sym typeface="Roboto"/>
              </a:endParaRPr>
            </a:p>
          </p:txBody>
        </p:sp>
      </p:grpSp>
      <p:grpSp>
        <p:nvGrpSpPr>
          <p:cNvPr id="315" name="Shape 315"/>
          <p:cNvGrpSpPr/>
          <p:nvPr/>
        </p:nvGrpSpPr>
        <p:grpSpPr>
          <a:xfrm>
            <a:off x="-74" y="3426939"/>
            <a:ext cx="9143704" cy="850707"/>
            <a:chOff x="1593000" y="2322568"/>
            <a:chExt cx="5957975" cy="643500"/>
          </a:xfrm>
        </p:grpSpPr>
        <p:sp>
          <p:nvSpPr>
            <p:cNvPr id="316" name="Shape 316"/>
            <p:cNvSpPr/>
            <p:nvPr/>
          </p:nvSpPr>
          <p:spPr>
            <a:xfrm>
              <a:off x="3728375" y="2322568"/>
              <a:ext cx="3822600" cy="643500"/>
            </a:xfrm>
            <a:prstGeom prst="rect">
              <a:avLst/>
            </a:prstGeom>
            <a:solidFill>
              <a:srgbClr val="EEEEEE"/>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7" name="Shape 317"/>
            <p:cNvSpPr/>
            <p:nvPr/>
          </p:nvSpPr>
          <p:spPr>
            <a:xfrm flipH="1">
              <a:off x="2283025" y="2322575"/>
              <a:ext cx="1844400" cy="642600"/>
            </a:xfrm>
            <a:prstGeom prst="rect">
              <a:avLst/>
            </a:prstGeom>
            <a:solidFill>
              <a:srgbClr val="0C58D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8" name="Shape 318"/>
            <p:cNvSpPr/>
            <p:nvPr/>
          </p:nvSpPr>
          <p:spPr>
            <a:xfrm rot="-5400000">
              <a:off x="3501574" y="1934671"/>
              <a:ext cx="643356" cy="1419149"/>
            </a:xfrm>
            <a:prstGeom prst="flowChartOffpageConnector">
              <a:avLst/>
            </a:prstGeom>
            <a:solidFill>
              <a:srgbClr val="0C58D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9" name="Shape 319"/>
            <p:cNvSpPr/>
            <p:nvPr/>
          </p:nvSpPr>
          <p:spPr>
            <a:xfrm>
              <a:off x="2342625" y="2399951"/>
              <a:ext cx="1940700" cy="495900"/>
            </a:xfrm>
            <a:prstGeom prst="rect">
              <a:avLst/>
            </a:prstGeom>
            <a:noFill/>
            <a:ln>
              <a:noFill/>
            </a:ln>
          </p:spPr>
          <p:txBody>
            <a:bodyPr anchorCtr="0" anchor="ctr" bIns="91425" lIns="91425" spcFirstLastPara="1" rIns="91425" wrap="square" tIns="91425">
              <a:noAutofit/>
            </a:bodyPr>
            <a:lstStyle/>
            <a:p>
              <a:pPr indent="0" lvl="0" marL="0" rtl="0">
                <a:lnSpc>
                  <a:spcPct val="115000"/>
                </a:lnSpc>
                <a:spcBef>
                  <a:spcPts val="0"/>
                </a:spcBef>
                <a:spcAft>
                  <a:spcPts val="0"/>
                </a:spcAft>
                <a:buNone/>
              </a:pPr>
              <a:r>
                <a:rPr b="1" lang="en" sz="1800">
                  <a:solidFill>
                    <a:schemeClr val="lt1"/>
                  </a:solidFill>
                  <a:latin typeface="Roboto"/>
                  <a:ea typeface="Roboto"/>
                  <a:cs typeface="Roboto"/>
                  <a:sym typeface="Roboto"/>
                </a:rPr>
                <a:t>Modern website header and menu is needed</a:t>
              </a:r>
              <a:r>
                <a:rPr b="1" lang="en" sz="1800">
                  <a:solidFill>
                    <a:schemeClr val="lt1"/>
                  </a:solidFill>
                  <a:latin typeface="Roboto"/>
                  <a:ea typeface="Roboto"/>
                  <a:cs typeface="Roboto"/>
                  <a:sym typeface="Roboto"/>
                </a:rPr>
                <a:t>. </a:t>
              </a:r>
              <a:endParaRPr sz="1000">
                <a:solidFill>
                  <a:srgbClr val="FFFFFF"/>
                </a:solidFill>
                <a:latin typeface="Roboto Medium"/>
                <a:ea typeface="Roboto Medium"/>
                <a:cs typeface="Roboto Medium"/>
                <a:sym typeface="Roboto Medium"/>
              </a:endParaRPr>
            </a:p>
          </p:txBody>
        </p:sp>
        <p:sp>
          <p:nvSpPr>
            <p:cNvPr id="320" name="Shape 320"/>
            <p:cNvSpPr/>
            <p:nvPr/>
          </p:nvSpPr>
          <p:spPr>
            <a:xfrm>
              <a:off x="1593000" y="2322568"/>
              <a:ext cx="690000" cy="642300"/>
            </a:xfrm>
            <a:prstGeom prst="rect">
              <a:avLst/>
            </a:prstGeom>
            <a:solidFill>
              <a:srgbClr val="0D5DDF"/>
            </a:solidFill>
            <a:ln>
              <a:noFill/>
            </a:ln>
            <a:effectLst>
              <a:outerShdw blurRad="71438" rotWithShape="0" algn="bl" dir="2700000" dist="28575">
                <a:srgbClr val="000000">
                  <a:alpha val="17000"/>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1" name="Shape 321"/>
            <p:cNvSpPr/>
            <p:nvPr/>
          </p:nvSpPr>
          <p:spPr>
            <a:xfrm>
              <a:off x="1593000" y="2322575"/>
              <a:ext cx="690000" cy="642600"/>
            </a:xfrm>
            <a:prstGeom prst="rect">
              <a:avLst/>
            </a:prstGeom>
            <a:solidFill>
              <a:srgbClr val="0E65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600">
                  <a:solidFill>
                    <a:srgbClr val="FFFFFF"/>
                  </a:solidFill>
                  <a:latin typeface="Roboto"/>
                  <a:ea typeface="Roboto"/>
                  <a:cs typeface="Roboto"/>
                  <a:sym typeface="Roboto"/>
                </a:rPr>
                <a:t>03</a:t>
              </a:r>
              <a:endParaRPr b="1" sz="2600">
                <a:solidFill>
                  <a:srgbClr val="FFFFFF"/>
                </a:solidFill>
                <a:latin typeface="Roboto"/>
                <a:ea typeface="Roboto"/>
                <a:cs typeface="Roboto"/>
                <a:sym typeface="Roboto"/>
              </a:endParaRPr>
            </a:p>
          </p:txBody>
        </p:sp>
        <p:sp>
          <p:nvSpPr>
            <p:cNvPr id="322" name="Shape 322"/>
            <p:cNvSpPr/>
            <p:nvPr/>
          </p:nvSpPr>
          <p:spPr>
            <a:xfrm>
              <a:off x="4387850" y="2323750"/>
              <a:ext cx="2971200" cy="642300"/>
            </a:xfrm>
            <a:prstGeom prst="rect">
              <a:avLst/>
            </a:prstGeom>
            <a:no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
                  <a:solidFill>
                    <a:srgbClr val="0C58D3"/>
                  </a:solidFill>
                  <a:latin typeface="Roboto"/>
                  <a:ea typeface="Roboto"/>
                  <a:cs typeface="Roboto"/>
                  <a:sym typeface="Roboto"/>
                </a:rPr>
                <a:t>While users need a structured header menu, designers can use images for promotion.</a:t>
              </a:r>
              <a:r>
                <a:rPr lang="en">
                  <a:solidFill>
                    <a:srgbClr val="0C58D3"/>
                  </a:solidFill>
                  <a:latin typeface="Roboto"/>
                  <a:ea typeface="Roboto"/>
                  <a:cs typeface="Roboto"/>
                  <a:sym typeface="Roboto"/>
                </a:rPr>
                <a:t> </a:t>
              </a:r>
              <a:endParaRPr sz="800">
                <a:solidFill>
                  <a:srgbClr val="0C58D3"/>
                </a:solidFill>
                <a:latin typeface="Roboto"/>
                <a:ea typeface="Roboto"/>
                <a:cs typeface="Roboto"/>
                <a:sym typeface="Roboto"/>
              </a:endParaRPr>
            </a:p>
          </p:txBody>
        </p:sp>
      </p:grpSp>
      <p:grpSp>
        <p:nvGrpSpPr>
          <p:cNvPr id="323" name="Shape 323"/>
          <p:cNvGrpSpPr/>
          <p:nvPr/>
        </p:nvGrpSpPr>
        <p:grpSpPr>
          <a:xfrm>
            <a:off x="-74" y="2561159"/>
            <a:ext cx="9143704" cy="850707"/>
            <a:chOff x="1593000" y="2322568"/>
            <a:chExt cx="5957975" cy="643500"/>
          </a:xfrm>
        </p:grpSpPr>
        <p:sp>
          <p:nvSpPr>
            <p:cNvPr id="324" name="Shape 324"/>
            <p:cNvSpPr/>
            <p:nvPr/>
          </p:nvSpPr>
          <p:spPr>
            <a:xfrm>
              <a:off x="3728375" y="2322568"/>
              <a:ext cx="3822600" cy="643500"/>
            </a:xfrm>
            <a:prstGeom prst="rect">
              <a:avLst/>
            </a:prstGeom>
            <a:solidFill>
              <a:srgbClr val="EEEEEE"/>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5" name="Shape 325"/>
            <p:cNvSpPr/>
            <p:nvPr/>
          </p:nvSpPr>
          <p:spPr>
            <a:xfrm flipH="1">
              <a:off x="2283025" y="2322575"/>
              <a:ext cx="1844400" cy="642600"/>
            </a:xfrm>
            <a:prstGeom prst="rect">
              <a:avLst/>
            </a:prstGeom>
            <a:solidFill>
              <a:srgbClr val="0C58D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6" name="Shape 326"/>
            <p:cNvSpPr/>
            <p:nvPr/>
          </p:nvSpPr>
          <p:spPr>
            <a:xfrm rot="-5400000">
              <a:off x="3501574" y="1934671"/>
              <a:ext cx="643356" cy="1419149"/>
            </a:xfrm>
            <a:prstGeom prst="flowChartOffpageConnector">
              <a:avLst/>
            </a:prstGeom>
            <a:solidFill>
              <a:srgbClr val="0C58D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7" name="Shape 327"/>
            <p:cNvSpPr/>
            <p:nvPr/>
          </p:nvSpPr>
          <p:spPr>
            <a:xfrm>
              <a:off x="2342625" y="2399951"/>
              <a:ext cx="1940700" cy="495900"/>
            </a:xfrm>
            <a:prstGeom prst="rect">
              <a:avLst/>
            </a:prstGeom>
            <a:noFill/>
            <a:ln>
              <a:noFill/>
            </a:ln>
          </p:spPr>
          <p:txBody>
            <a:bodyPr anchorCtr="0" anchor="ctr" bIns="91425" lIns="91425" spcFirstLastPara="1" rIns="91425" wrap="square" tIns="91425">
              <a:noAutofit/>
            </a:bodyPr>
            <a:lstStyle/>
            <a:p>
              <a:pPr indent="0" lvl="0" marL="0" rtl="0">
                <a:lnSpc>
                  <a:spcPct val="115000"/>
                </a:lnSpc>
                <a:spcBef>
                  <a:spcPts val="0"/>
                </a:spcBef>
                <a:spcAft>
                  <a:spcPts val="0"/>
                </a:spcAft>
                <a:buNone/>
              </a:pPr>
              <a:r>
                <a:rPr b="1" lang="en" sz="1800">
                  <a:solidFill>
                    <a:schemeClr val="lt1"/>
                  </a:solidFill>
                  <a:latin typeface="Roboto"/>
                  <a:ea typeface="Roboto"/>
                  <a:cs typeface="Roboto"/>
                  <a:sym typeface="Roboto"/>
                </a:rPr>
                <a:t>Less is more</a:t>
              </a:r>
              <a:r>
                <a:rPr b="1" lang="en" sz="1800">
                  <a:solidFill>
                    <a:schemeClr val="lt1"/>
                  </a:solidFill>
                  <a:latin typeface="Roboto"/>
                  <a:ea typeface="Roboto"/>
                  <a:cs typeface="Roboto"/>
                  <a:sym typeface="Roboto"/>
                </a:rPr>
                <a:t>. </a:t>
              </a:r>
              <a:endParaRPr sz="1000">
                <a:solidFill>
                  <a:srgbClr val="FFFFFF"/>
                </a:solidFill>
                <a:latin typeface="Roboto Medium"/>
                <a:ea typeface="Roboto Medium"/>
                <a:cs typeface="Roboto Medium"/>
                <a:sym typeface="Roboto Medium"/>
              </a:endParaRPr>
            </a:p>
          </p:txBody>
        </p:sp>
        <p:sp>
          <p:nvSpPr>
            <p:cNvPr id="328" name="Shape 328"/>
            <p:cNvSpPr/>
            <p:nvPr/>
          </p:nvSpPr>
          <p:spPr>
            <a:xfrm>
              <a:off x="1593000" y="2322568"/>
              <a:ext cx="690000" cy="642300"/>
            </a:xfrm>
            <a:prstGeom prst="rect">
              <a:avLst/>
            </a:prstGeom>
            <a:solidFill>
              <a:srgbClr val="0D5DDF"/>
            </a:solidFill>
            <a:ln>
              <a:noFill/>
            </a:ln>
            <a:effectLst>
              <a:outerShdw blurRad="71438" rotWithShape="0" algn="bl" dir="2700000" dist="28575">
                <a:srgbClr val="000000">
                  <a:alpha val="17000"/>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9" name="Shape 329"/>
            <p:cNvSpPr/>
            <p:nvPr/>
          </p:nvSpPr>
          <p:spPr>
            <a:xfrm>
              <a:off x="1593000" y="2322575"/>
              <a:ext cx="690000" cy="642600"/>
            </a:xfrm>
            <a:prstGeom prst="rect">
              <a:avLst/>
            </a:prstGeom>
            <a:solidFill>
              <a:srgbClr val="0E65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600">
                  <a:solidFill>
                    <a:srgbClr val="FFFFFF"/>
                  </a:solidFill>
                  <a:latin typeface="Roboto"/>
                  <a:ea typeface="Roboto"/>
                  <a:cs typeface="Roboto"/>
                  <a:sym typeface="Roboto"/>
                </a:rPr>
                <a:t>02</a:t>
              </a:r>
              <a:endParaRPr b="1" sz="2600">
                <a:solidFill>
                  <a:srgbClr val="FFFFFF"/>
                </a:solidFill>
                <a:latin typeface="Roboto"/>
                <a:ea typeface="Roboto"/>
                <a:cs typeface="Roboto"/>
                <a:sym typeface="Roboto"/>
              </a:endParaRPr>
            </a:p>
          </p:txBody>
        </p:sp>
        <p:sp>
          <p:nvSpPr>
            <p:cNvPr id="330" name="Shape 330"/>
            <p:cNvSpPr/>
            <p:nvPr/>
          </p:nvSpPr>
          <p:spPr>
            <a:xfrm>
              <a:off x="4387850" y="2323750"/>
              <a:ext cx="2971200" cy="642300"/>
            </a:xfrm>
            <a:prstGeom prst="rect">
              <a:avLst/>
            </a:prstGeom>
            <a:no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
                  <a:solidFill>
                    <a:srgbClr val="0C58D3"/>
                  </a:solidFill>
                  <a:latin typeface="Roboto"/>
                  <a:ea typeface="Roboto"/>
                  <a:cs typeface="Roboto"/>
                  <a:sym typeface="Roboto"/>
                </a:rPr>
                <a:t>Since users navigate websites quickly, the less text or description the better</a:t>
              </a:r>
              <a:r>
                <a:rPr lang="en">
                  <a:solidFill>
                    <a:srgbClr val="0C58D3"/>
                  </a:solidFill>
                  <a:latin typeface="Roboto"/>
                  <a:ea typeface="Roboto"/>
                  <a:cs typeface="Roboto"/>
                  <a:sym typeface="Roboto"/>
                </a:rPr>
                <a:t>. </a:t>
              </a:r>
              <a:endParaRPr>
                <a:solidFill>
                  <a:srgbClr val="0C58D3"/>
                </a:solidFill>
                <a:latin typeface="Roboto"/>
                <a:ea typeface="Roboto"/>
                <a:cs typeface="Roboto"/>
                <a:sym typeface="Roboto"/>
              </a:endParaRPr>
            </a:p>
          </p:txBody>
        </p:sp>
      </p:grpSp>
      <p:grpSp>
        <p:nvGrpSpPr>
          <p:cNvPr id="331" name="Shape 331"/>
          <p:cNvGrpSpPr/>
          <p:nvPr/>
        </p:nvGrpSpPr>
        <p:grpSpPr>
          <a:xfrm>
            <a:off x="-74" y="1695424"/>
            <a:ext cx="9143704" cy="850707"/>
            <a:chOff x="1593000" y="2322568"/>
            <a:chExt cx="5957975" cy="643500"/>
          </a:xfrm>
        </p:grpSpPr>
        <p:sp>
          <p:nvSpPr>
            <p:cNvPr id="332" name="Shape 332"/>
            <p:cNvSpPr/>
            <p:nvPr/>
          </p:nvSpPr>
          <p:spPr>
            <a:xfrm>
              <a:off x="3728375" y="2322568"/>
              <a:ext cx="3822600" cy="643500"/>
            </a:xfrm>
            <a:prstGeom prst="rect">
              <a:avLst/>
            </a:prstGeom>
            <a:solidFill>
              <a:srgbClr val="EEEEEE"/>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33" name="Shape 333"/>
            <p:cNvSpPr/>
            <p:nvPr/>
          </p:nvSpPr>
          <p:spPr>
            <a:xfrm flipH="1">
              <a:off x="2283025" y="2322575"/>
              <a:ext cx="1844400" cy="642600"/>
            </a:xfrm>
            <a:prstGeom prst="rect">
              <a:avLst/>
            </a:prstGeom>
            <a:solidFill>
              <a:srgbClr val="0C58D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34" name="Shape 334"/>
            <p:cNvSpPr/>
            <p:nvPr/>
          </p:nvSpPr>
          <p:spPr>
            <a:xfrm rot="-5400000">
              <a:off x="3501574" y="1934671"/>
              <a:ext cx="643356" cy="1419149"/>
            </a:xfrm>
            <a:prstGeom prst="flowChartOffpageConnector">
              <a:avLst/>
            </a:prstGeom>
            <a:solidFill>
              <a:srgbClr val="0C58D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35" name="Shape 335"/>
            <p:cNvSpPr/>
            <p:nvPr/>
          </p:nvSpPr>
          <p:spPr>
            <a:xfrm>
              <a:off x="2342625" y="2399951"/>
              <a:ext cx="1940700" cy="495900"/>
            </a:xfrm>
            <a:prstGeom prst="rect">
              <a:avLst/>
            </a:prstGeom>
            <a:noFill/>
            <a:ln>
              <a:noFill/>
            </a:ln>
          </p:spPr>
          <p:txBody>
            <a:bodyPr anchorCtr="0" anchor="ctr" bIns="91425" lIns="91425" spcFirstLastPara="1" rIns="91425" wrap="square" tIns="91425">
              <a:noAutofit/>
            </a:bodyPr>
            <a:lstStyle/>
            <a:p>
              <a:pPr indent="0" lvl="0" marL="0" rtl="0">
                <a:lnSpc>
                  <a:spcPct val="115000"/>
                </a:lnSpc>
                <a:spcBef>
                  <a:spcPts val="0"/>
                </a:spcBef>
                <a:spcAft>
                  <a:spcPts val="0"/>
                </a:spcAft>
                <a:buNone/>
              </a:pPr>
              <a:r>
                <a:rPr b="1" lang="en" sz="1800">
                  <a:solidFill>
                    <a:srgbClr val="FFFFFF"/>
                  </a:solidFill>
                  <a:latin typeface="Roboto"/>
                  <a:ea typeface="Roboto"/>
                  <a:cs typeface="Roboto"/>
                  <a:sym typeface="Roboto"/>
                </a:rPr>
                <a:t>New approach to database display</a:t>
              </a:r>
              <a:r>
                <a:rPr b="1" lang="en" sz="1800">
                  <a:solidFill>
                    <a:srgbClr val="FFFFFF"/>
                  </a:solidFill>
                  <a:latin typeface="Roboto"/>
                  <a:ea typeface="Roboto"/>
                  <a:cs typeface="Roboto"/>
                  <a:sym typeface="Roboto"/>
                </a:rPr>
                <a:t>.</a:t>
              </a:r>
              <a:endParaRPr b="1" sz="1800">
                <a:solidFill>
                  <a:srgbClr val="FFFFFF"/>
                </a:solidFill>
                <a:latin typeface="Roboto"/>
                <a:ea typeface="Roboto"/>
                <a:cs typeface="Roboto"/>
                <a:sym typeface="Roboto"/>
              </a:endParaRPr>
            </a:p>
          </p:txBody>
        </p:sp>
        <p:sp>
          <p:nvSpPr>
            <p:cNvPr id="336" name="Shape 336"/>
            <p:cNvSpPr/>
            <p:nvPr/>
          </p:nvSpPr>
          <p:spPr>
            <a:xfrm>
              <a:off x="1593000" y="2322568"/>
              <a:ext cx="690000" cy="642300"/>
            </a:xfrm>
            <a:prstGeom prst="rect">
              <a:avLst/>
            </a:prstGeom>
            <a:solidFill>
              <a:srgbClr val="0D5DDF"/>
            </a:solidFill>
            <a:ln>
              <a:noFill/>
            </a:ln>
            <a:effectLst>
              <a:outerShdw blurRad="71438" rotWithShape="0" algn="bl" dir="2700000" dist="28575">
                <a:srgbClr val="000000">
                  <a:alpha val="17000"/>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37" name="Shape 337"/>
            <p:cNvSpPr/>
            <p:nvPr/>
          </p:nvSpPr>
          <p:spPr>
            <a:xfrm>
              <a:off x="1593000" y="2322575"/>
              <a:ext cx="690000" cy="642600"/>
            </a:xfrm>
            <a:prstGeom prst="rect">
              <a:avLst/>
            </a:prstGeom>
            <a:solidFill>
              <a:srgbClr val="0E65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600">
                  <a:solidFill>
                    <a:srgbClr val="FFFFFF"/>
                  </a:solidFill>
                  <a:latin typeface="Roboto"/>
                  <a:ea typeface="Roboto"/>
                  <a:cs typeface="Roboto"/>
                  <a:sym typeface="Roboto"/>
                </a:rPr>
                <a:t>01</a:t>
              </a:r>
              <a:endParaRPr b="1" sz="2600">
                <a:solidFill>
                  <a:srgbClr val="FFFFFF"/>
                </a:solidFill>
                <a:latin typeface="Roboto"/>
                <a:ea typeface="Roboto"/>
                <a:cs typeface="Roboto"/>
                <a:sym typeface="Roboto"/>
              </a:endParaRPr>
            </a:p>
          </p:txBody>
        </p:sp>
        <p:sp>
          <p:nvSpPr>
            <p:cNvPr id="338" name="Shape 338"/>
            <p:cNvSpPr/>
            <p:nvPr/>
          </p:nvSpPr>
          <p:spPr>
            <a:xfrm>
              <a:off x="4387850" y="2323750"/>
              <a:ext cx="2971200" cy="642300"/>
            </a:xfrm>
            <a:prstGeom prst="rect">
              <a:avLst/>
            </a:prstGeom>
            <a:noFill/>
            <a:ln>
              <a:noFill/>
            </a:ln>
          </p:spPr>
          <p:txBody>
            <a:bodyPr anchorCtr="0" anchor="ctr" bIns="91425" lIns="91425" spcFirstLastPara="1" rIns="91425" wrap="square" tIns="91425">
              <a:noAutofit/>
            </a:bodyPr>
            <a:lstStyle/>
            <a:p>
              <a:pPr indent="0" lvl="0" marL="457200" rtl="0">
                <a:lnSpc>
                  <a:spcPct val="115000"/>
                </a:lnSpc>
                <a:spcBef>
                  <a:spcPts val="0"/>
                </a:spcBef>
                <a:spcAft>
                  <a:spcPts val="0"/>
                </a:spcAft>
                <a:buNone/>
              </a:pPr>
              <a:r>
                <a:rPr lang="en">
                  <a:solidFill>
                    <a:srgbClr val="0C58D3"/>
                  </a:solidFill>
                  <a:latin typeface="Roboto"/>
                  <a:ea typeface="Roboto"/>
                  <a:cs typeface="Roboto"/>
                  <a:sym typeface="Roboto"/>
                </a:rPr>
                <a:t>Having Academic Search Complete as the first option is not effective in each subject page</a:t>
              </a:r>
              <a:r>
                <a:rPr lang="en">
                  <a:solidFill>
                    <a:srgbClr val="0C58D3"/>
                  </a:solidFill>
                  <a:latin typeface="Roboto"/>
                  <a:ea typeface="Roboto"/>
                  <a:cs typeface="Roboto"/>
                  <a:sym typeface="Roboto"/>
                </a:rPr>
                <a:t>. </a:t>
              </a:r>
              <a:endParaRPr>
                <a:solidFill>
                  <a:srgbClr val="0C58D3"/>
                </a:solidFill>
                <a:latin typeface="Roboto"/>
                <a:ea typeface="Roboto"/>
                <a:cs typeface="Roboto"/>
                <a:sym typeface="Roboto"/>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342" name="Shape 342"/>
        <p:cNvGrpSpPr/>
        <p:nvPr/>
      </p:nvGrpSpPr>
      <p:grpSpPr>
        <a:xfrm>
          <a:off x="0" y="0"/>
          <a:ext cx="0" cy="0"/>
          <a:chOff x="0" y="0"/>
          <a:chExt cx="0" cy="0"/>
        </a:xfrm>
      </p:grpSpPr>
      <p:sp>
        <p:nvSpPr>
          <p:cNvPr id="343" name="Shape 343"/>
          <p:cNvSpPr txBox="1"/>
          <p:nvPr>
            <p:ph type="title"/>
          </p:nvPr>
        </p:nvSpPr>
        <p:spPr>
          <a:xfrm>
            <a:off x="0" y="0"/>
            <a:ext cx="9144000" cy="1704900"/>
          </a:xfrm>
          <a:prstGeom prst="rect">
            <a:avLst/>
          </a:prstGeom>
        </p:spPr>
        <p:txBody>
          <a:bodyPr anchorCtr="0" anchor="ctr" bIns="91425" lIns="91425" spcFirstLastPara="1" rIns="91425" wrap="square" tIns="91425">
            <a:noAutofit/>
          </a:bodyPr>
          <a:lstStyle/>
          <a:p>
            <a:pPr indent="0" lvl="0" marL="457200" rtl="0">
              <a:spcBef>
                <a:spcPts val="0"/>
              </a:spcBef>
              <a:spcAft>
                <a:spcPts val="0"/>
              </a:spcAft>
              <a:buNone/>
            </a:pPr>
            <a:r>
              <a:rPr lang="en" sz="4800"/>
              <a:t>Communicating Findings </a:t>
            </a:r>
            <a:endParaRPr sz="4800"/>
          </a:p>
        </p:txBody>
      </p:sp>
      <p:sp>
        <p:nvSpPr>
          <p:cNvPr id="344" name="Shape 344"/>
          <p:cNvSpPr txBox="1"/>
          <p:nvPr>
            <p:ph idx="1" type="body"/>
          </p:nvPr>
        </p:nvSpPr>
        <p:spPr>
          <a:xfrm>
            <a:off x="0" y="1704975"/>
            <a:ext cx="5267400" cy="3381300"/>
          </a:xfrm>
          <a:prstGeom prst="rect">
            <a:avLst/>
          </a:prstGeom>
          <a:noFill/>
        </p:spPr>
        <p:txBody>
          <a:bodyPr anchorCtr="0" anchor="ctr" bIns="91425" lIns="91425" spcFirstLastPara="1" rIns="91425" wrap="square" tIns="91425">
            <a:noAutofit/>
          </a:bodyPr>
          <a:lstStyle/>
          <a:p>
            <a:pPr indent="-381000" lvl="0" marL="914400" rtl="0">
              <a:spcBef>
                <a:spcPts val="0"/>
              </a:spcBef>
              <a:spcAft>
                <a:spcPts val="0"/>
              </a:spcAft>
              <a:buClr>
                <a:srgbClr val="000000"/>
              </a:buClr>
              <a:buSzPts val="2400"/>
              <a:buChar char="●"/>
            </a:pPr>
            <a:r>
              <a:rPr lang="en" sz="2400">
                <a:solidFill>
                  <a:srgbClr val="000000"/>
                </a:solidFill>
              </a:rPr>
              <a:t>Post mortems are only effective if they are </a:t>
            </a:r>
            <a:r>
              <a:rPr b="1" lang="en" sz="2400">
                <a:solidFill>
                  <a:srgbClr val="000000"/>
                </a:solidFill>
              </a:rPr>
              <a:t>used</a:t>
            </a:r>
            <a:r>
              <a:rPr lang="en" sz="2400">
                <a:solidFill>
                  <a:srgbClr val="000000"/>
                </a:solidFill>
              </a:rPr>
              <a:t>. </a:t>
            </a:r>
            <a:endParaRPr sz="2400">
              <a:solidFill>
                <a:srgbClr val="000000"/>
              </a:solidFill>
            </a:endParaRPr>
          </a:p>
          <a:p>
            <a:pPr indent="-381000" lvl="0" marL="914400" rtl="0">
              <a:spcBef>
                <a:spcPts val="0"/>
              </a:spcBef>
              <a:spcAft>
                <a:spcPts val="0"/>
              </a:spcAft>
              <a:buClr>
                <a:srgbClr val="000000"/>
              </a:buClr>
              <a:buSzPts val="2400"/>
              <a:buChar char="●"/>
            </a:pPr>
            <a:r>
              <a:rPr lang="en" sz="2400">
                <a:solidFill>
                  <a:srgbClr val="000000"/>
                </a:solidFill>
              </a:rPr>
              <a:t>Formats suggested by the literature include</a:t>
            </a:r>
            <a:endParaRPr sz="2400">
              <a:solidFill>
                <a:srgbClr val="000000"/>
              </a:solidFill>
            </a:endParaRPr>
          </a:p>
          <a:p>
            <a:pPr indent="-381000" lvl="1" marL="1371600" rtl="0">
              <a:spcBef>
                <a:spcPts val="0"/>
              </a:spcBef>
              <a:spcAft>
                <a:spcPts val="0"/>
              </a:spcAft>
              <a:buClr>
                <a:srgbClr val="000000"/>
              </a:buClr>
              <a:buSzPts val="2400"/>
              <a:buChar char="○"/>
            </a:pPr>
            <a:r>
              <a:rPr lang="en" sz="2400">
                <a:solidFill>
                  <a:srgbClr val="000000"/>
                </a:solidFill>
              </a:rPr>
              <a:t>the open letter, </a:t>
            </a:r>
            <a:endParaRPr sz="2400">
              <a:solidFill>
                <a:srgbClr val="000000"/>
              </a:solidFill>
            </a:endParaRPr>
          </a:p>
          <a:p>
            <a:pPr indent="-381000" lvl="1" marL="1371600" rtl="0">
              <a:spcBef>
                <a:spcPts val="0"/>
              </a:spcBef>
              <a:spcAft>
                <a:spcPts val="0"/>
              </a:spcAft>
              <a:buClr>
                <a:srgbClr val="000000"/>
              </a:buClr>
              <a:buSzPts val="2400"/>
              <a:buChar char="○"/>
            </a:pPr>
            <a:r>
              <a:rPr lang="en" sz="2400">
                <a:solidFill>
                  <a:srgbClr val="000000"/>
                </a:solidFill>
              </a:rPr>
              <a:t>the report, and </a:t>
            </a:r>
            <a:endParaRPr sz="2400">
              <a:solidFill>
                <a:srgbClr val="000000"/>
              </a:solidFill>
            </a:endParaRPr>
          </a:p>
          <a:p>
            <a:pPr indent="-381000" lvl="1" marL="1371600" rtl="0">
              <a:spcBef>
                <a:spcPts val="0"/>
              </a:spcBef>
              <a:spcAft>
                <a:spcPts val="0"/>
              </a:spcAft>
              <a:buClr>
                <a:srgbClr val="000000"/>
              </a:buClr>
              <a:buSzPts val="2400"/>
              <a:buChar char="○"/>
            </a:pPr>
            <a:r>
              <a:rPr lang="en" sz="2400">
                <a:solidFill>
                  <a:srgbClr val="000000"/>
                </a:solidFill>
              </a:rPr>
              <a:t>the story. </a:t>
            </a:r>
            <a:endParaRPr sz="2400">
              <a:solidFill>
                <a:srgbClr val="000000"/>
              </a:solidFill>
            </a:endParaRPr>
          </a:p>
        </p:txBody>
      </p:sp>
      <p:pic>
        <p:nvPicPr>
          <p:cNvPr id="345" name="Shape 345"/>
          <p:cNvPicPr preferRelativeResize="0"/>
          <p:nvPr/>
        </p:nvPicPr>
        <p:blipFill>
          <a:blip r:embed="rId3">
            <a:alphaModFix/>
          </a:blip>
          <a:stretch>
            <a:fillRect/>
          </a:stretch>
        </p:blipFill>
        <p:spPr>
          <a:xfrm>
            <a:off x="5000700" y="2096975"/>
            <a:ext cx="3571800" cy="2381200"/>
          </a:xfrm>
          <a:prstGeom prst="rect">
            <a:avLst/>
          </a:prstGeom>
          <a:noFill/>
          <a:ln>
            <a:noFill/>
          </a:ln>
          <a:effectLst>
            <a:outerShdw blurRad="242888" rotWithShape="0" algn="bl" dir="5400000" dist="76200">
              <a:srgbClr val="000000">
                <a:alpha val="50000"/>
              </a:srgbClr>
            </a:outerShdw>
          </a:effectLst>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349" name="Shape 349"/>
        <p:cNvGrpSpPr/>
        <p:nvPr/>
      </p:nvGrpSpPr>
      <p:grpSpPr>
        <a:xfrm>
          <a:off x="0" y="0"/>
          <a:ext cx="0" cy="0"/>
          <a:chOff x="0" y="0"/>
          <a:chExt cx="0" cy="0"/>
        </a:xfrm>
      </p:grpSpPr>
      <p:sp>
        <p:nvSpPr>
          <p:cNvPr id="350" name="Shape 350"/>
          <p:cNvSpPr txBox="1"/>
          <p:nvPr>
            <p:ph type="title"/>
          </p:nvPr>
        </p:nvSpPr>
        <p:spPr>
          <a:xfrm>
            <a:off x="226075" y="357800"/>
            <a:ext cx="2808000" cy="16329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 sz="3400"/>
              <a:t>Open Letter to the Project Team </a:t>
            </a:r>
            <a:endParaRPr b="1" sz="3400"/>
          </a:p>
        </p:txBody>
      </p:sp>
      <p:sp>
        <p:nvSpPr>
          <p:cNvPr id="351" name="Shape 351"/>
          <p:cNvSpPr txBox="1"/>
          <p:nvPr>
            <p:ph idx="1" type="body"/>
          </p:nvPr>
        </p:nvSpPr>
        <p:spPr>
          <a:xfrm>
            <a:off x="226075" y="2200275"/>
            <a:ext cx="2808000" cy="2429100"/>
          </a:xfrm>
          <a:prstGeom prst="rect">
            <a:avLst/>
          </a:prstGeom>
        </p:spPr>
        <p:txBody>
          <a:bodyPr anchorCtr="0" anchor="t" bIns="91425" lIns="91425" spcFirstLastPara="1" rIns="91425" wrap="square" tIns="91425">
            <a:noAutofit/>
          </a:bodyPr>
          <a:lstStyle/>
          <a:p>
            <a:pPr indent="0" lvl="0" marL="0" rtl="0">
              <a:spcBef>
                <a:spcPts val="0"/>
              </a:spcBef>
              <a:spcAft>
                <a:spcPts val="1600"/>
              </a:spcAft>
              <a:buNone/>
            </a:pPr>
            <a:r>
              <a:rPr lang="en" sz="1800"/>
              <a:t>Collier, Demarco, and Fearey (1996) suggest distributing the results of a post mortem analysis in the form of an “Open Letter to the Project Team.” </a:t>
            </a:r>
            <a:endParaRPr sz="1800"/>
          </a:p>
        </p:txBody>
      </p:sp>
      <p:sp>
        <p:nvSpPr>
          <p:cNvPr id="352" name="Shape 352"/>
          <p:cNvSpPr txBox="1"/>
          <p:nvPr>
            <p:ph idx="1" type="body"/>
          </p:nvPr>
        </p:nvSpPr>
        <p:spPr>
          <a:xfrm>
            <a:off x="3533775" y="0"/>
            <a:ext cx="5610300" cy="5143500"/>
          </a:xfrm>
          <a:prstGeom prst="rect">
            <a:avLst/>
          </a:prstGeom>
        </p:spPr>
        <p:txBody>
          <a:bodyPr anchorCtr="0" anchor="ctr" bIns="91425" lIns="91425" spcFirstLastPara="1" rIns="91425" wrap="square" tIns="91425">
            <a:noAutofit/>
          </a:bodyPr>
          <a:lstStyle/>
          <a:p>
            <a:pPr indent="0" lvl="0" marL="0" rtl="0">
              <a:lnSpc>
                <a:spcPct val="150000"/>
              </a:lnSpc>
              <a:spcBef>
                <a:spcPts val="0"/>
              </a:spcBef>
              <a:spcAft>
                <a:spcPts val="0"/>
              </a:spcAft>
              <a:buNone/>
            </a:pPr>
            <a:r>
              <a:rPr b="1" lang="en" sz="2600">
                <a:solidFill>
                  <a:srgbClr val="000000"/>
                </a:solidFill>
                <a:latin typeface="Arial"/>
                <a:ea typeface="Arial"/>
                <a:cs typeface="Arial"/>
                <a:sym typeface="Arial"/>
              </a:rPr>
              <a:t>The Open Letter should include the following elements: </a:t>
            </a:r>
            <a:endParaRPr b="1" sz="2600">
              <a:solidFill>
                <a:srgbClr val="000000"/>
              </a:solidFill>
              <a:latin typeface="Arial"/>
              <a:ea typeface="Arial"/>
              <a:cs typeface="Arial"/>
              <a:sym typeface="Arial"/>
            </a:endParaRPr>
          </a:p>
          <a:p>
            <a:pPr indent="-381000" lvl="0" marL="914400" rtl="0">
              <a:lnSpc>
                <a:spcPct val="150000"/>
              </a:lnSpc>
              <a:spcBef>
                <a:spcPts val="0"/>
              </a:spcBef>
              <a:spcAft>
                <a:spcPts val="0"/>
              </a:spcAft>
              <a:buClr>
                <a:srgbClr val="000000"/>
              </a:buClr>
              <a:buSzPts val="2400"/>
              <a:buFont typeface="Arial"/>
              <a:buChar char="●"/>
            </a:pPr>
            <a:r>
              <a:rPr lang="en" sz="2400">
                <a:solidFill>
                  <a:srgbClr val="000000"/>
                </a:solidFill>
                <a:latin typeface="Arial"/>
                <a:ea typeface="Arial"/>
                <a:cs typeface="Arial"/>
                <a:sym typeface="Arial"/>
              </a:rPr>
              <a:t>a description of the project, </a:t>
            </a:r>
            <a:endParaRPr sz="2400">
              <a:solidFill>
                <a:srgbClr val="000000"/>
              </a:solidFill>
              <a:latin typeface="Arial"/>
              <a:ea typeface="Arial"/>
              <a:cs typeface="Arial"/>
              <a:sym typeface="Arial"/>
            </a:endParaRPr>
          </a:p>
          <a:p>
            <a:pPr indent="-381000" lvl="0" marL="914400" rtl="0">
              <a:lnSpc>
                <a:spcPct val="150000"/>
              </a:lnSpc>
              <a:spcBef>
                <a:spcPts val="0"/>
              </a:spcBef>
              <a:spcAft>
                <a:spcPts val="0"/>
              </a:spcAft>
              <a:buClr>
                <a:srgbClr val="000000"/>
              </a:buClr>
              <a:buSzPts val="2400"/>
              <a:buFont typeface="Arial"/>
              <a:buChar char="●"/>
            </a:pPr>
            <a:r>
              <a:rPr lang="en" sz="2400">
                <a:solidFill>
                  <a:srgbClr val="000000"/>
                </a:solidFill>
                <a:latin typeface="Arial"/>
                <a:ea typeface="Arial"/>
                <a:cs typeface="Arial"/>
                <a:sym typeface="Arial"/>
              </a:rPr>
              <a:t>a description of “the good,”</a:t>
            </a:r>
            <a:endParaRPr sz="2400">
              <a:solidFill>
                <a:srgbClr val="000000"/>
              </a:solidFill>
              <a:latin typeface="Arial"/>
              <a:ea typeface="Arial"/>
              <a:cs typeface="Arial"/>
              <a:sym typeface="Arial"/>
            </a:endParaRPr>
          </a:p>
          <a:p>
            <a:pPr indent="-381000" lvl="0" marL="914400" rtl="0">
              <a:lnSpc>
                <a:spcPct val="150000"/>
              </a:lnSpc>
              <a:spcBef>
                <a:spcPts val="0"/>
              </a:spcBef>
              <a:spcAft>
                <a:spcPts val="0"/>
              </a:spcAft>
              <a:buClr>
                <a:srgbClr val="000000"/>
              </a:buClr>
              <a:buSzPts val="2400"/>
              <a:buFont typeface="Arial"/>
              <a:buChar char="●"/>
            </a:pPr>
            <a:r>
              <a:rPr lang="en" sz="2400">
                <a:solidFill>
                  <a:srgbClr val="000000"/>
                </a:solidFill>
                <a:latin typeface="Arial"/>
                <a:ea typeface="Arial"/>
                <a:cs typeface="Arial"/>
                <a:sym typeface="Arial"/>
              </a:rPr>
              <a:t>a description of “the bad,” and </a:t>
            </a:r>
            <a:endParaRPr sz="2400">
              <a:solidFill>
                <a:srgbClr val="000000"/>
              </a:solidFill>
              <a:latin typeface="Arial"/>
              <a:ea typeface="Arial"/>
              <a:cs typeface="Arial"/>
              <a:sym typeface="Arial"/>
            </a:endParaRPr>
          </a:p>
          <a:p>
            <a:pPr indent="-381000" lvl="0" marL="914400" rtl="0">
              <a:lnSpc>
                <a:spcPct val="150000"/>
              </a:lnSpc>
              <a:spcBef>
                <a:spcPts val="0"/>
              </a:spcBef>
              <a:spcAft>
                <a:spcPts val="0"/>
              </a:spcAft>
              <a:buClr>
                <a:srgbClr val="000000"/>
              </a:buClr>
              <a:buSzPts val="2400"/>
              <a:buFont typeface="Arial"/>
              <a:buChar char="●"/>
            </a:pPr>
            <a:r>
              <a:rPr lang="en" sz="2400">
                <a:solidFill>
                  <a:srgbClr val="000000"/>
                </a:solidFill>
                <a:latin typeface="Arial"/>
                <a:ea typeface="Arial"/>
                <a:cs typeface="Arial"/>
                <a:sym typeface="Arial"/>
              </a:rPr>
              <a:t>a description of “the ugly.” </a:t>
            </a:r>
            <a:endParaRPr sz="2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73" name="Shape 73"/>
        <p:cNvGrpSpPr/>
        <p:nvPr/>
      </p:nvGrpSpPr>
      <p:grpSpPr>
        <a:xfrm>
          <a:off x="0" y="0"/>
          <a:ext cx="0" cy="0"/>
          <a:chOff x="0" y="0"/>
          <a:chExt cx="0" cy="0"/>
        </a:xfrm>
      </p:grpSpPr>
      <p:sp>
        <p:nvSpPr>
          <p:cNvPr id="74" name="Shape 74"/>
          <p:cNvSpPr txBox="1"/>
          <p:nvPr>
            <p:ph type="title"/>
          </p:nvPr>
        </p:nvSpPr>
        <p:spPr>
          <a:xfrm>
            <a:off x="0" y="0"/>
            <a:ext cx="9144000" cy="1685700"/>
          </a:xfrm>
          <a:prstGeom prst="rect">
            <a:avLst/>
          </a:prstGeom>
        </p:spPr>
        <p:txBody>
          <a:bodyPr anchorCtr="0" anchor="ctr" bIns="91425" lIns="91425" spcFirstLastPara="1" rIns="91425" wrap="square" tIns="91425">
            <a:noAutofit/>
          </a:bodyPr>
          <a:lstStyle/>
          <a:p>
            <a:pPr indent="0" lvl="0" marL="457200">
              <a:spcBef>
                <a:spcPts val="0"/>
              </a:spcBef>
              <a:spcAft>
                <a:spcPts val="0"/>
              </a:spcAft>
              <a:buNone/>
            </a:pPr>
            <a:r>
              <a:rPr lang="en" sz="4800"/>
              <a:t>About Us </a:t>
            </a:r>
            <a:endParaRPr sz="4800"/>
          </a:p>
        </p:txBody>
      </p:sp>
      <p:sp>
        <p:nvSpPr>
          <p:cNvPr id="75" name="Shape 75"/>
          <p:cNvSpPr txBox="1"/>
          <p:nvPr>
            <p:ph idx="1" type="body"/>
          </p:nvPr>
        </p:nvSpPr>
        <p:spPr>
          <a:xfrm>
            <a:off x="471900" y="1919075"/>
            <a:ext cx="4110300" cy="27102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a:t>Danielle S. Apfelbaum	</a:t>
            </a:r>
            <a:endParaRPr b="1"/>
          </a:p>
          <a:p>
            <a:pPr indent="0" lvl="0" marL="0" rtl="0">
              <a:spcBef>
                <a:spcPts val="1600"/>
              </a:spcBef>
              <a:spcAft>
                <a:spcPts val="1600"/>
              </a:spcAft>
              <a:buNone/>
            </a:pPr>
            <a:r>
              <a:rPr lang="en" sz="1100">
                <a:solidFill>
                  <a:srgbClr val="000000"/>
                </a:solidFill>
                <a:latin typeface="Arial"/>
                <a:ea typeface="Arial"/>
                <a:cs typeface="Arial"/>
                <a:sym typeface="Arial"/>
              </a:rPr>
              <a:t>Danielle S. Apfelbaum is a Senior Assistant Librarian at Farmingdale State College where she serves as the Scholarly Communication Librarian. Ms. Apfelbaum is a 2016 recipient of ALA’s I Love My Librarian Award. She is currently pursuing a Ph.D. in Curriculum, Instruction, and the Science of Learning at the University at Buffalo.</a:t>
            </a:r>
            <a:endParaRPr b="1"/>
          </a:p>
        </p:txBody>
      </p:sp>
      <p:sp>
        <p:nvSpPr>
          <p:cNvPr id="76" name="Shape 76"/>
          <p:cNvSpPr txBox="1"/>
          <p:nvPr>
            <p:ph idx="1" type="body"/>
          </p:nvPr>
        </p:nvSpPr>
        <p:spPr>
          <a:xfrm>
            <a:off x="4657050" y="1919075"/>
            <a:ext cx="4110300" cy="27102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a:t>Derek Stadler </a:t>
            </a:r>
            <a:endParaRPr b="1"/>
          </a:p>
          <a:p>
            <a:pPr indent="0" lvl="0" marL="0" rtl="0">
              <a:spcBef>
                <a:spcPts val="1600"/>
              </a:spcBef>
              <a:spcAft>
                <a:spcPts val="1600"/>
              </a:spcAft>
              <a:buNone/>
            </a:pPr>
            <a:r>
              <a:rPr lang="en" sz="1100">
                <a:solidFill>
                  <a:srgbClr val="000000"/>
                </a:solidFill>
                <a:latin typeface="Arial"/>
                <a:ea typeface="Arial"/>
                <a:cs typeface="Arial"/>
                <a:sym typeface="Arial"/>
              </a:rPr>
              <a:t>Derek Stadler is an Assistant Professor at CUNY’s LaGuardia Community College in Long Island City, serving as the Library’s Web Services Librarian. His library research has been published in both the </a:t>
            </a:r>
            <a:r>
              <a:rPr i="1" lang="en" sz="1100">
                <a:solidFill>
                  <a:srgbClr val="000000"/>
                </a:solidFill>
                <a:latin typeface="Arial"/>
                <a:ea typeface="Arial"/>
                <a:cs typeface="Arial"/>
                <a:sym typeface="Arial"/>
              </a:rPr>
              <a:t>Journal of Library Administration</a:t>
            </a:r>
            <a:r>
              <a:rPr lang="en" sz="1100">
                <a:solidFill>
                  <a:srgbClr val="000000"/>
                </a:solidFill>
                <a:latin typeface="Arial"/>
                <a:ea typeface="Arial"/>
                <a:cs typeface="Arial"/>
                <a:sym typeface="Arial"/>
              </a:rPr>
              <a:t> and </a:t>
            </a:r>
            <a:r>
              <a:rPr i="1" lang="en" sz="1100">
                <a:solidFill>
                  <a:srgbClr val="000000"/>
                </a:solidFill>
                <a:latin typeface="Arial"/>
                <a:ea typeface="Arial"/>
                <a:cs typeface="Arial"/>
                <a:sym typeface="Arial"/>
              </a:rPr>
              <a:t>Evidence Based Library and Information Practice</a:t>
            </a:r>
            <a:r>
              <a:rPr lang="en" sz="1100">
                <a:solidFill>
                  <a:srgbClr val="000000"/>
                </a:solidFill>
                <a:latin typeface="Arial"/>
                <a:ea typeface="Arial"/>
                <a:cs typeface="Arial"/>
                <a:sym typeface="Arial"/>
              </a:rPr>
              <a:t>. Derek is also an avid history researcher, with a focus on both New York City and urban studies.  </a:t>
            </a:r>
            <a:r>
              <a:rPr b="1" lang="en" sz="1100">
                <a:solidFill>
                  <a:srgbClr val="000000"/>
                </a:solidFill>
                <a:latin typeface="Arial"/>
                <a:ea typeface="Arial"/>
                <a:cs typeface="Arial"/>
                <a:sym typeface="Arial"/>
              </a:rPr>
              <a:t> </a:t>
            </a:r>
            <a:endParaRPr b="1"/>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356" name="Shape 356"/>
        <p:cNvGrpSpPr/>
        <p:nvPr/>
      </p:nvGrpSpPr>
      <p:grpSpPr>
        <a:xfrm>
          <a:off x="0" y="0"/>
          <a:ext cx="0" cy="0"/>
          <a:chOff x="0" y="0"/>
          <a:chExt cx="0" cy="0"/>
        </a:xfrm>
      </p:grpSpPr>
      <p:sp>
        <p:nvSpPr>
          <p:cNvPr id="357" name="Shape 357"/>
          <p:cNvSpPr txBox="1"/>
          <p:nvPr>
            <p:ph type="title"/>
          </p:nvPr>
        </p:nvSpPr>
        <p:spPr>
          <a:xfrm>
            <a:off x="226075" y="357800"/>
            <a:ext cx="2808000" cy="22617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 sz="3400"/>
              <a:t>The Post Mortem Analysis Report</a:t>
            </a:r>
            <a:endParaRPr/>
          </a:p>
        </p:txBody>
      </p:sp>
      <p:sp>
        <p:nvSpPr>
          <p:cNvPr id="358" name="Shape 358"/>
          <p:cNvSpPr txBox="1"/>
          <p:nvPr>
            <p:ph idx="1" type="body"/>
          </p:nvPr>
        </p:nvSpPr>
        <p:spPr>
          <a:xfrm>
            <a:off x="226075" y="2619375"/>
            <a:ext cx="2808000" cy="2010000"/>
          </a:xfrm>
          <a:prstGeom prst="rect">
            <a:avLst/>
          </a:prstGeom>
        </p:spPr>
        <p:txBody>
          <a:bodyPr anchorCtr="0" anchor="t" bIns="91425" lIns="91425" spcFirstLastPara="1" rIns="91425" wrap="square" tIns="91425">
            <a:noAutofit/>
          </a:bodyPr>
          <a:lstStyle/>
          <a:p>
            <a:pPr indent="0" lvl="0" marL="0" rtl="0">
              <a:spcBef>
                <a:spcPts val="0"/>
              </a:spcBef>
              <a:spcAft>
                <a:spcPts val="1600"/>
              </a:spcAft>
              <a:buNone/>
            </a:pPr>
            <a:r>
              <a:rPr lang="en" sz="1800"/>
              <a:t>Birk, Dingsøyr, and Stalhane (2002) suggest distributing the results of a post mortem analysis in the form of a post mortem analysis report.  </a:t>
            </a:r>
            <a:endParaRPr sz="1800"/>
          </a:p>
        </p:txBody>
      </p:sp>
      <p:sp>
        <p:nvSpPr>
          <p:cNvPr id="359" name="Shape 359"/>
          <p:cNvSpPr txBox="1"/>
          <p:nvPr/>
        </p:nvSpPr>
        <p:spPr>
          <a:xfrm>
            <a:off x="3524250" y="-11350"/>
            <a:ext cx="5619900" cy="5143500"/>
          </a:xfrm>
          <a:prstGeom prst="rect">
            <a:avLst/>
          </a:prstGeom>
          <a:noFill/>
          <a:ln>
            <a:noFill/>
          </a:ln>
        </p:spPr>
        <p:txBody>
          <a:bodyPr anchorCtr="0" anchor="ctr" bIns="91425" lIns="91425" spcFirstLastPara="1" rIns="91425" wrap="square" tIns="91425">
            <a:noAutofit/>
          </a:bodyPr>
          <a:lstStyle/>
          <a:p>
            <a:pPr indent="0" lvl="0" marL="0" rtl="0">
              <a:lnSpc>
                <a:spcPct val="150000"/>
              </a:lnSpc>
              <a:spcBef>
                <a:spcPts val="0"/>
              </a:spcBef>
              <a:spcAft>
                <a:spcPts val="0"/>
              </a:spcAft>
              <a:buNone/>
            </a:pPr>
            <a:r>
              <a:rPr b="1" lang="en" sz="2400"/>
              <a:t>The post mortem analysis report should include the following elements:</a:t>
            </a:r>
            <a:r>
              <a:rPr b="1" lang="en" sz="2600"/>
              <a:t> </a:t>
            </a:r>
            <a:endParaRPr b="1" sz="2600"/>
          </a:p>
          <a:p>
            <a:pPr indent="-368300" lvl="0" marL="457200" rtl="0">
              <a:lnSpc>
                <a:spcPct val="115000"/>
              </a:lnSpc>
              <a:spcBef>
                <a:spcPts val="0"/>
              </a:spcBef>
              <a:spcAft>
                <a:spcPts val="0"/>
              </a:spcAft>
              <a:buClr>
                <a:srgbClr val="000000"/>
              </a:buClr>
              <a:buSzPts val="2200"/>
              <a:buFont typeface="Arial"/>
              <a:buChar char="●"/>
            </a:pPr>
            <a:r>
              <a:rPr lang="en" sz="2200"/>
              <a:t>a description of the project, </a:t>
            </a:r>
            <a:endParaRPr sz="2200"/>
          </a:p>
          <a:p>
            <a:pPr indent="-368300" lvl="0" marL="457200" rtl="0">
              <a:lnSpc>
                <a:spcPct val="115000"/>
              </a:lnSpc>
              <a:spcBef>
                <a:spcPts val="0"/>
              </a:spcBef>
              <a:spcAft>
                <a:spcPts val="0"/>
              </a:spcAft>
              <a:buClr>
                <a:srgbClr val="000000"/>
              </a:buClr>
              <a:buSzPts val="2200"/>
              <a:buFont typeface="Arial"/>
              <a:buChar char="●"/>
            </a:pPr>
            <a:r>
              <a:rPr lang="en" sz="2200"/>
              <a:t>a description of the project’s problems (with Ishikawa diagrams), </a:t>
            </a:r>
            <a:endParaRPr sz="2200"/>
          </a:p>
          <a:p>
            <a:pPr indent="-368300" lvl="0" marL="457200" rtl="0">
              <a:lnSpc>
                <a:spcPct val="115000"/>
              </a:lnSpc>
              <a:spcBef>
                <a:spcPts val="0"/>
              </a:spcBef>
              <a:spcAft>
                <a:spcPts val="0"/>
              </a:spcAft>
              <a:buClr>
                <a:srgbClr val="000000"/>
              </a:buClr>
              <a:buSzPts val="2200"/>
              <a:buFont typeface="Arial"/>
              <a:buChar char="●"/>
            </a:pPr>
            <a:r>
              <a:rPr lang="en" sz="2200"/>
              <a:t>a description of the project’s successes (with Ishikawa diagrams), and </a:t>
            </a:r>
            <a:endParaRPr sz="2200"/>
          </a:p>
          <a:p>
            <a:pPr indent="-368300" lvl="0" marL="457200" rtl="0">
              <a:lnSpc>
                <a:spcPct val="115000"/>
              </a:lnSpc>
              <a:spcBef>
                <a:spcPts val="0"/>
              </a:spcBef>
              <a:spcAft>
                <a:spcPts val="0"/>
              </a:spcAft>
              <a:buClr>
                <a:srgbClr val="000000"/>
              </a:buClr>
              <a:buSzPts val="2200"/>
              <a:buFont typeface="Arial"/>
              <a:buChar char="●"/>
            </a:pPr>
            <a:r>
              <a:rPr lang="en" sz="2200"/>
              <a:t>a meeting transcript. </a:t>
            </a:r>
            <a:endParaRPr sz="22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363" name="Shape 363"/>
        <p:cNvGrpSpPr/>
        <p:nvPr/>
      </p:nvGrpSpPr>
      <p:grpSpPr>
        <a:xfrm>
          <a:off x="0" y="0"/>
          <a:ext cx="0" cy="0"/>
          <a:chOff x="0" y="0"/>
          <a:chExt cx="0" cy="0"/>
        </a:xfrm>
      </p:grpSpPr>
      <p:sp>
        <p:nvSpPr>
          <p:cNvPr id="364" name="Shape 364"/>
          <p:cNvSpPr txBox="1"/>
          <p:nvPr>
            <p:ph type="title"/>
          </p:nvPr>
        </p:nvSpPr>
        <p:spPr>
          <a:xfrm>
            <a:off x="226075" y="357800"/>
            <a:ext cx="2808000" cy="19950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 sz="3400"/>
              <a:t>The Post Mortem Analysis Narrative</a:t>
            </a:r>
            <a:endParaRPr/>
          </a:p>
        </p:txBody>
      </p:sp>
      <p:sp>
        <p:nvSpPr>
          <p:cNvPr id="365" name="Shape 365"/>
          <p:cNvSpPr txBox="1"/>
          <p:nvPr>
            <p:ph idx="1" type="body"/>
          </p:nvPr>
        </p:nvSpPr>
        <p:spPr>
          <a:xfrm>
            <a:off x="226075" y="2419350"/>
            <a:ext cx="2808000" cy="2209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sz="1800"/>
              <a:t>Desouza, Dingsøyr, and Awazu (2005) suggest that for certain types of projects, distributing the post mortem analysis in the form of a narrative is most appropriate. </a:t>
            </a:r>
            <a:endParaRPr sz="1800"/>
          </a:p>
          <a:p>
            <a:pPr indent="0" lvl="0" marL="0" rtl="0">
              <a:spcBef>
                <a:spcPts val="1600"/>
              </a:spcBef>
              <a:spcAft>
                <a:spcPts val="1600"/>
              </a:spcAft>
              <a:buNone/>
            </a:pPr>
            <a:r>
              <a:t/>
            </a:r>
            <a:endParaRPr/>
          </a:p>
        </p:txBody>
      </p:sp>
      <p:sp>
        <p:nvSpPr>
          <p:cNvPr id="366" name="Shape 366"/>
          <p:cNvSpPr txBox="1"/>
          <p:nvPr/>
        </p:nvSpPr>
        <p:spPr>
          <a:xfrm>
            <a:off x="3533775" y="0"/>
            <a:ext cx="5514900" cy="5143500"/>
          </a:xfrm>
          <a:prstGeom prst="rect">
            <a:avLst/>
          </a:prstGeom>
          <a:noFill/>
          <a:ln>
            <a:noFill/>
          </a:ln>
        </p:spPr>
        <p:txBody>
          <a:bodyPr anchorCtr="0" anchor="ctr" bIns="91425" lIns="91425" spcFirstLastPara="1" rIns="91425" wrap="square" tIns="91425">
            <a:noAutofit/>
          </a:bodyPr>
          <a:lstStyle/>
          <a:p>
            <a:pPr indent="0" lvl="0" marL="0" rtl="0">
              <a:lnSpc>
                <a:spcPct val="150000"/>
              </a:lnSpc>
              <a:spcBef>
                <a:spcPts val="0"/>
              </a:spcBef>
              <a:spcAft>
                <a:spcPts val="0"/>
              </a:spcAft>
              <a:buNone/>
            </a:pPr>
            <a:r>
              <a:rPr b="1" lang="en" sz="2400"/>
              <a:t>A post mortem narrative may be appropriate if the project is:</a:t>
            </a:r>
            <a:endParaRPr b="1" sz="2400"/>
          </a:p>
          <a:p>
            <a:pPr indent="-368300" lvl="0" marL="457200" rtl="0">
              <a:lnSpc>
                <a:spcPct val="150000"/>
              </a:lnSpc>
              <a:spcBef>
                <a:spcPts val="0"/>
              </a:spcBef>
              <a:spcAft>
                <a:spcPts val="0"/>
              </a:spcAft>
              <a:buSzPts val="2200"/>
              <a:buChar char="●"/>
            </a:pPr>
            <a:r>
              <a:rPr lang="en" sz="2200"/>
              <a:t>novel in nature, </a:t>
            </a:r>
            <a:endParaRPr sz="2200"/>
          </a:p>
          <a:p>
            <a:pPr indent="-368300" lvl="0" marL="457200" rtl="0">
              <a:lnSpc>
                <a:spcPct val="150000"/>
              </a:lnSpc>
              <a:spcBef>
                <a:spcPts val="0"/>
              </a:spcBef>
              <a:spcAft>
                <a:spcPts val="0"/>
              </a:spcAft>
              <a:buSzPts val="2200"/>
              <a:buChar char="●"/>
            </a:pPr>
            <a:r>
              <a:rPr lang="en" sz="2200"/>
              <a:t>of significant magnitude, and </a:t>
            </a:r>
            <a:endParaRPr sz="2200"/>
          </a:p>
          <a:p>
            <a:pPr indent="-368300" lvl="0" marL="457200" rtl="0">
              <a:lnSpc>
                <a:spcPct val="150000"/>
              </a:lnSpc>
              <a:spcBef>
                <a:spcPts val="0"/>
              </a:spcBef>
              <a:spcAft>
                <a:spcPts val="0"/>
              </a:spcAft>
              <a:buSzPts val="2200"/>
              <a:buChar char="●"/>
            </a:pPr>
            <a:r>
              <a:rPr lang="en" sz="2200"/>
              <a:t>t</a:t>
            </a:r>
            <a:r>
              <a:rPr lang="en" sz="2200"/>
              <a:t>he resulting post mortem is intended to convey norms or core values of the organization. </a:t>
            </a:r>
            <a:endParaRPr sz="22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370" name="Shape 370"/>
        <p:cNvGrpSpPr/>
        <p:nvPr/>
      </p:nvGrpSpPr>
      <p:grpSpPr>
        <a:xfrm>
          <a:off x="0" y="0"/>
          <a:ext cx="0" cy="0"/>
          <a:chOff x="0" y="0"/>
          <a:chExt cx="0" cy="0"/>
        </a:xfrm>
      </p:grpSpPr>
      <p:sp>
        <p:nvSpPr>
          <p:cNvPr id="371" name="Shape 371"/>
          <p:cNvSpPr txBox="1"/>
          <p:nvPr>
            <p:ph type="title"/>
          </p:nvPr>
        </p:nvSpPr>
        <p:spPr>
          <a:xfrm>
            <a:off x="226075" y="357800"/>
            <a:ext cx="2808000" cy="44238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r>
              <a:rPr b="1" lang="en" sz="4800"/>
              <a:t>Letter, Report, or Story? </a:t>
            </a:r>
            <a:endParaRPr sz="4800"/>
          </a:p>
        </p:txBody>
      </p:sp>
      <p:sp>
        <p:nvSpPr>
          <p:cNvPr id="372" name="Shape 372"/>
          <p:cNvSpPr txBox="1"/>
          <p:nvPr/>
        </p:nvSpPr>
        <p:spPr>
          <a:xfrm>
            <a:off x="-1047750" y="2428875"/>
            <a:ext cx="3858600" cy="4503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73" name="Shape 373"/>
          <p:cNvSpPr txBox="1"/>
          <p:nvPr/>
        </p:nvSpPr>
        <p:spPr>
          <a:xfrm>
            <a:off x="3543300" y="0"/>
            <a:ext cx="5324400" cy="5143500"/>
          </a:xfrm>
          <a:prstGeom prst="rect">
            <a:avLst/>
          </a:prstGeom>
          <a:noFill/>
          <a:ln>
            <a:noFill/>
          </a:ln>
        </p:spPr>
        <p:txBody>
          <a:bodyPr anchorCtr="0" anchor="ctr" bIns="91425" lIns="91425" spcFirstLastPara="1" rIns="91425" wrap="square" tIns="91425">
            <a:noAutofit/>
          </a:bodyPr>
          <a:lstStyle/>
          <a:p>
            <a:pPr indent="0" lvl="0" marL="0" rtl="0">
              <a:lnSpc>
                <a:spcPct val="150000"/>
              </a:lnSpc>
              <a:spcBef>
                <a:spcPts val="0"/>
              </a:spcBef>
              <a:spcAft>
                <a:spcPts val="0"/>
              </a:spcAft>
              <a:buNone/>
            </a:pPr>
            <a:r>
              <a:rPr b="1" lang="en" sz="2200"/>
              <a:t>According to Desouza, Dingsøyr, and Awazu (2005), one should consider the following when deciding between communicating the results in a report format or a narrative format:</a:t>
            </a:r>
            <a:endParaRPr b="1" sz="2200"/>
          </a:p>
          <a:p>
            <a:pPr indent="-355600" lvl="0" marL="914400" rtl="0">
              <a:lnSpc>
                <a:spcPct val="115000"/>
              </a:lnSpc>
              <a:spcBef>
                <a:spcPts val="0"/>
              </a:spcBef>
              <a:spcAft>
                <a:spcPts val="0"/>
              </a:spcAft>
              <a:buSzPts val="2000"/>
              <a:buChar char="●"/>
            </a:pPr>
            <a:r>
              <a:rPr lang="en" sz="2000"/>
              <a:t>Structure </a:t>
            </a:r>
            <a:endParaRPr sz="2000"/>
          </a:p>
          <a:p>
            <a:pPr indent="-355600" lvl="0" marL="914400" rtl="0">
              <a:lnSpc>
                <a:spcPct val="115000"/>
              </a:lnSpc>
              <a:spcBef>
                <a:spcPts val="0"/>
              </a:spcBef>
              <a:spcAft>
                <a:spcPts val="0"/>
              </a:spcAft>
              <a:buSzPts val="2000"/>
              <a:buChar char="●"/>
            </a:pPr>
            <a:r>
              <a:rPr lang="en" sz="2000"/>
              <a:t>Cost </a:t>
            </a:r>
            <a:endParaRPr sz="2000"/>
          </a:p>
          <a:p>
            <a:pPr indent="-355600" lvl="0" marL="914400" rtl="0">
              <a:lnSpc>
                <a:spcPct val="115000"/>
              </a:lnSpc>
              <a:spcBef>
                <a:spcPts val="0"/>
              </a:spcBef>
              <a:spcAft>
                <a:spcPts val="0"/>
              </a:spcAft>
              <a:buSzPts val="2000"/>
              <a:buChar char="●"/>
            </a:pPr>
            <a:r>
              <a:rPr lang="en" sz="2000"/>
              <a:t>Context</a:t>
            </a:r>
            <a:endParaRPr sz="2000"/>
          </a:p>
          <a:p>
            <a:pPr indent="-355600" lvl="0" marL="914400" rtl="0">
              <a:lnSpc>
                <a:spcPct val="115000"/>
              </a:lnSpc>
              <a:spcBef>
                <a:spcPts val="0"/>
              </a:spcBef>
              <a:spcAft>
                <a:spcPts val="0"/>
              </a:spcAft>
              <a:buSzPts val="2000"/>
              <a:buChar char="●"/>
            </a:pPr>
            <a:r>
              <a:rPr lang="en" sz="2000"/>
              <a:t>Comprehension </a:t>
            </a:r>
            <a:endParaRPr sz="2000"/>
          </a:p>
          <a:p>
            <a:pPr indent="-355600" lvl="0" marL="914400" rtl="0">
              <a:lnSpc>
                <a:spcPct val="115000"/>
              </a:lnSpc>
              <a:spcBef>
                <a:spcPts val="0"/>
              </a:spcBef>
              <a:spcAft>
                <a:spcPts val="0"/>
              </a:spcAft>
              <a:buSzPts val="2000"/>
              <a:buChar char="●"/>
            </a:pPr>
            <a:r>
              <a:rPr lang="en" sz="2000"/>
              <a:t>Memorability </a:t>
            </a:r>
            <a:endParaRPr sz="2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377" name="Shape 377"/>
        <p:cNvGrpSpPr/>
        <p:nvPr/>
      </p:nvGrpSpPr>
      <p:grpSpPr>
        <a:xfrm>
          <a:off x="0" y="0"/>
          <a:ext cx="0" cy="0"/>
          <a:chOff x="0" y="0"/>
          <a:chExt cx="0" cy="0"/>
        </a:xfrm>
      </p:grpSpPr>
      <p:sp>
        <p:nvSpPr>
          <p:cNvPr id="378" name="Shape 378"/>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
              <a:t>Storing &amp; Disseminating Post Mortems</a:t>
            </a:r>
            <a:endParaRPr b="1"/>
          </a:p>
        </p:txBody>
      </p:sp>
      <p:sp>
        <p:nvSpPr>
          <p:cNvPr id="379" name="Shape 379"/>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nSpc>
                <a:spcPct val="100000"/>
              </a:lnSpc>
              <a:spcBef>
                <a:spcPts val="0"/>
              </a:spcBef>
              <a:spcAft>
                <a:spcPts val="0"/>
              </a:spcAft>
              <a:buNone/>
            </a:pPr>
            <a:r>
              <a:rPr lang="en" sz="2000">
                <a:solidFill>
                  <a:srgbClr val="000000"/>
                </a:solidFill>
                <a:latin typeface="Arial"/>
                <a:ea typeface="Arial"/>
                <a:cs typeface="Arial"/>
                <a:sym typeface="Arial"/>
              </a:rPr>
              <a:t>Collier, DeMarco, and Fearey (1996) suggest</a:t>
            </a:r>
            <a:endParaRPr sz="2000">
              <a:solidFill>
                <a:srgbClr val="000000"/>
              </a:solidFill>
              <a:latin typeface="Arial"/>
              <a:ea typeface="Arial"/>
              <a:cs typeface="Arial"/>
              <a:sym typeface="Arial"/>
            </a:endParaRPr>
          </a:p>
          <a:p>
            <a:pPr indent="-342900" lvl="0" marL="457200" rtl="0">
              <a:lnSpc>
                <a:spcPct val="100000"/>
              </a:lnSpc>
              <a:spcBef>
                <a:spcPts val="1600"/>
              </a:spcBef>
              <a:spcAft>
                <a:spcPts val="0"/>
              </a:spcAft>
              <a:buClr>
                <a:srgbClr val="000000"/>
              </a:buClr>
              <a:buSzPts val="1800"/>
              <a:buFont typeface="Arial"/>
              <a:buChar char="●"/>
            </a:pPr>
            <a:r>
              <a:rPr lang="en">
                <a:solidFill>
                  <a:srgbClr val="000000"/>
                </a:solidFill>
                <a:latin typeface="Arial"/>
                <a:ea typeface="Arial"/>
                <a:cs typeface="Arial"/>
                <a:sym typeface="Arial"/>
              </a:rPr>
              <a:t>storing post mortems in a repository accessible to all team members,</a:t>
            </a:r>
            <a:endParaRPr>
              <a:solidFill>
                <a:srgbClr val="000000"/>
              </a:solidFill>
              <a:latin typeface="Arial"/>
              <a:ea typeface="Arial"/>
              <a:cs typeface="Arial"/>
              <a:sym typeface="Arial"/>
            </a:endParaRPr>
          </a:p>
          <a:p>
            <a:pPr indent="-342900" lvl="0" marL="457200" rtl="0">
              <a:lnSpc>
                <a:spcPct val="100000"/>
              </a:lnSpc>
              <a:spcBef>
                <a:spcPts val="0"/>
              </a:spcBef>
              <a:spcAft>
                <a:spcPts val="0"/>
              </a:spcAft>
              <a:buClr>
                <a:srgbClr val="000000"/>
              </a:buClr>
              <a:buSzPts val="1800"/>
              <a:buFont typeface="Arial"/>
              <a:buChar char="●"/>
            </a:pPr>
            <a:r>
              <a:rPr lang="en">
                <a:solidFill>
                  <a:srgbClr val="000000"/>
                </a:solidFill>
                <a:latin typeface="Arial"/>
                <a:ea typeface="Arial"/>
                <a:cs typeface="Arial"/>
                <a:sym typeface="Arial"/>
              </a:rPr>
              <a:t>tagging lessons learned according to functional area/process and assigning each person an area to review and report on as it relates to the new project, </a:t>
            </a:r>
            <a:endParaRPr>
              <a:solidFill>
                <a:srgbClr val="000000"/>
              </a:solidFill>
              <a:latin typeface="Arial"/>
              <a:ea typeface="Arial"/>
              <a:cs typeface="Arial"/>
              <a:sym typeface="Arial"/>
            </a:endParaRPr>
          </a:p>
          <a:p>
            <a:pPr indent="-342900" lvl="0" marL="457200" rtl="0">
              <a:lnSpc>
                <a:spcPct val="100000"/>
              </a:lnSpc>
              <a:spcBef>
                <a:spcPts val="0"/>
              </a:spcBef>
              <a:spcAft>
                <a:spcPts val="0"/>
              </a:spcAft>
              <a:buClr>
                <a:srgbClr val="000000"/>
              </a:buClr>
              <a:buSzPts val="1800"/>
              <a:buFont typeface="Arial"/>
              <a:buChar char="●"/>
            </a:pPr>
            <a:r>
              <a:rPr lang="en">
                <a:solidFill>
                  <a:srgbClr val="000000"/>
                </a:solidFill>
                <a:latin typeface="Arial"/>
                <a:ea typeface="Arial"/>
                <a:cs typeface="Arial"/>
                <a:sym typeface="Arial"/>
              </a:rPr>
              <a:t>p</a:t>
            </a:r>
            <a:r>
              <a:rPr lang="en">
                <a:solidFill>
                  <a:srgbClr val="000000"/>
                </a:solidFill>
                <a:latin typeface="Arial"/>
                <a:ea typeface="Arial"/>
                <a:cs typeface="Arial"/>
                <a:sym typeface="Arial"/>
              </a:rPr>
              <a:t>resenting the results of the postmortem to management, and </a:t>
            </a:r>
            <a:endParaRPr>
              <a:solidFill>
                <a:srgbClr val="000000"/>
              </a:solidFill>
              <a:latin typeface="Arial"/>
              <a:ea typeface="Arial"/>
              <a:cs typeface="Arial"/>
              <a:sym typeface="Arial"/>
            </a:endParaRPr>
          </a:p>
          <a:p>
            <a:pPr indent="-342900" lvl="0" marL="457200" rtl="0">
              <a:lnSpc>
                <a:spcPct val="100000"/>
              </a:lnSpc>
              <a:spcBef>
                <a:spcPts val="0"/>
              </a:spcBef>
              <a:spcAft>
                <a:spcPts val="0"/>
              </a:spcAft>
              <a:buClr>
                <a:srgbClr val="000000"/>
              </a:buClr>
              <a:buSzPts val="1800"/>
              <a:buFont typeface="Arial"/>
              <a:buChar char="●"/>
            </a:pPr>
            <a:r>
              <a:rPr lang="en">
                <a:solidFill>
                  <a:srgbClr val="000000"/>
                </a:solidFill>
                <a:latin typeface="Arial"/>
                <a:ea typeface="Arial"/>
                <a:cs typeface="Arial"/>
                <a:sym typeface="Arial"/>
              </a:rPr>
              <a:t>assigning someone in the organization a lesson learned and responsibility for implementing change relating to that lesson learned. </a:t>
            </a:r>
            <a:endParaRPr>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383" name="Shape 383"/>
        <p:cNvGrpSpPr/>
        <p:nvPr/>
      </p:nvGrpSpPr>
      <p:grpSpPr>
        <a:xfrm>
          <a:off x="0" y="0"/>
          <a:ext cx="0" cy="0"/>
          <a:chOff x="0" y="0"/>
          <a:chExt cx="0" cy="0"/>
        </a:xfrm>
      </p:grpSpPr>
      <p:sp>
        <p:nvSpPr>
          <p:cNvPr id="384" name="Shape 384"/>
          <p:cNvSpPr txBox="1"/>
          <p:nvPr>
            <p:ph type="title"/>
          </p:nvPr>
        </p:nvSpPr>
        <p:spPr>
          <a:xfrm>
            <a:off x="471900" y="523875"/>
            <a:ext cx="8222100" cy="9825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 sz="4800"/>
              <a:t>Practical Considerations</a:t>
            </a:r>
            <a:endParaRPr b="1" sz="4800"/>
          </a:p>
        </p:txBody>
      </p:sp>
      <p:sp>
        <p:nvSpPr>
          <p:cNvPr id="385" name="Shape 385"/>
          <p:cNvSpPr txBox="1"/>
          <p:nvPr>
            <p:ph idx="1" type="body"/>
          </p:nvPr>
        </p:nvSpPr>
        <p:spPr>
          <a:xfrm>
            <a:off x="0" y="1724025"/>
            <a:ext cx="9144000" cy="723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rgbClr val="000000"/>
                </a:solidFill>
                <a:latin typeface="Arial"/>
                <a:ea typeface="Arial"/>
                <a:cs typeface="Arial"/>
                <a:sym typeface="Arial"/>
              </a:rPr>
              <a:t>“Postmortem analysis is only of value if insights are engaged to guide future project management efforts” (</a:t>
            </a:r>
            <a:r>
              <a:rPr b="1" lang="en" sz="1600">
                <a:solidFill>
                  <a:srgbClr val="000000"/>
                </a:solidFill>
                <a:latin typeface="Arial"/>
                <a:ea typeface="Arial"/>
                <a:cs typeface="Arial"/>
                <a:sym typeface="Arial"/>
              </a:rPr>
              <a:t>Desouza, Dingsøyr, &amp; Awazu, 2005, </a:t>
            </a:r>
            <a:r>
              <a:rPr b="1" lang="en" sz="1600">
                <a:solidFill>
                  <a:srgbClr val="000000"/>
                </a:solidFill>
                <a:latin typeface="Arial"/>
                <a:ea typeface="Arial"/>
                <a:cs typeface="Arial"/>
                <a:sym typeface="Arial"/>
              </a:rPr>
              <a:t>p. 204). </a:t>
            </a:r>
            <a:endParaRPr b="1" sz="1600">
              <a:latin typeface="Arial"/>
              <a:ea typeface="Arial"/>
              <a:cs typeface="Arial"/>
              <a:sym typeface="Arial"/>
            </a:endParaRPr>
          </a:p>
        </p:txBody>
      </p:sp>
      <p:sp>
        <p:nvSpPr>
          <p:cNvPr descr="Who will be part of your post mortem at each stage?" id="386" name="Shape 386" title="Who will be part of your post mortem at each stage?"/>
          <p:cNvSpPr/>
          <p:nvPr/>
        </p:nvSpPr>
        <p:spPr>
          <a:xfrm>
            <a:off x="526875" y="3695625"/>
            <a:ext cx="2390700" cy="895200"/>
          </a:xfrm>
          <a:prstGeom prst="roundRect">
            <a:avLst>
              <a:gd fmla="val 16667" name="adj"/>
            </a:avLst>
          </a:prstGeom>
          <a:solidFill>
            <a:schemeClr val="accent1"/>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algn="ctr">
              <a:spcBef>
                <a:spcPts val="0"/>
              </a:spcBef>
              <a:spcAft>
                <a:spcPts val="0"/>
              </a:spcAft>
              <a:buNone/>
            </a:pPr>
            <a:r>
              <a:rPr b="1" lang="en">
                <a:solidFill>
                  <a:srgbClr val="FFFFFF"/>
                </a:solidFill>
              </a:rPr>
              <a:t>Who will be part of your post mortem at each stage?</a:t>
            </a:r>
            <a:endParaRPr b="1">
              <a:solidFill>
                <a:srgbClr val="FFFFFF"/>
              </a:solidFill>
            </a:endParaRPr>
          </a:p>
        </p:txBody>
      </p:sp>
      <p:sp>
        <p:nvSpPr>
          <p:cNvPr descr="What will be the goal of your post mortem?  " id="387" name="Shape 387" title="What will be the goal of your post mortem? "/>
          <p:cNvSpPr/>
          <p:nvPr/>
        </p:nvSpPr>
        <p:spPr>
          <a:xfrm>
            <a:off x="526875" y="2624175"/>
            <a:ext cx="2390700" cy="895200"/>
          </a:xfrm>
          <a:prstGeom prst="roundRect">
            <a:avLst>
              <a:gd fmla="val 16667" name="adj"/>
            </a:avLst>
          </a:prstGeom>
          <a:solidFill>
            <a:schemeClr val="accent1"/>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rPr>
              <a:t>What will be the goal of your post mortem? </a:t>
            </a:r>
            <a:endParaRPr b="1">
              <a:solidFill>
                <a:srgbClr val="FFFFFF"/>
              </a:solidFill>
            </a:endParaRPr>
          </a:p>
        </p:txBody>
      </p:sp>
      <p:sp>
        <p:nvSpPr>
          <p:cNvPr descr="How will you collect data for the post mortem?  " id="388" name="Shape 388" title="How will you collect data for the post mortem? "/>
          <p:cNvSpPr/>
          <p:nvPr/>
        </p:nvSpPr>
        <p:spPr>
          <a:xfrm>
            <a:off x="3317300" y="2624175"/>
            <a:ext cx="2390700" cy="895200"/>
          </a:xfrm>
          <a:prstGeom prst="roundRect">
            <a:avLst>
              <a:gd fmla="val 16667" name="adj"/>
            </a:avLst>
          </a:prstGeom>
          <a:solidFill>
            <a:schemeClr val="accent1"/>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rPr>
              <a:t>How will you collect data for the post mortem? </a:t>
            </a:r>
            <a:endParaRPr b="1">
              <a:solidFill>
                <a:srgbClr val="FFFFFF"/>
              </a:solidFill>
            </a:endParaRPr>
          </a:p>
        </p:txBody>
      </p:sp>
      <p:sp>
        <p:nvSpPr>
          <p:cNvPr descr="How will you communicate the findings of your post mortem?  " id="389" name="Shape 389" title="How will you communicate the findings of your post mortem? "/>
          <p:cNvSpPr/>
          <p:nvPr/>
        </p:nvSpPr>
        <p:spPr>
          <a:xfrm>
            <a:off x="3317288" y="3695625"/>
            <a:ext cx="2390700" cy="895200"/>
          </a:xfrm>
          <a:prstGeom prst="roundRect">
            <a:avLst>
              <a:gd fmla="val 16667" name="adj"/>
            </a:avLst>
          </a:prstGeom>
          <a:solidFill>
            <a:schemeClr val="accent1"/>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rPr>
              <a:t>How will you communicate the findings of your post mortem? </a:t>
            </a:r>
            <a:endParaRPr b="1">
              <a:solidFill>
                <a:srgbClr val="FFFFFF"/>
              </a:solidFill>
            </a:endParaRPr>
          </a:p>
        </p:txBody>
      </p:sp>
      <p:sp>
        <p:nvSpPr>
          <p:cNvPr descr="How will you make your post mortem findings available?" id="390" name="Shape 390" title="How will you make your post mortem findings available?"/>
          <p:cNvSpPr/>
          <p:nvPr/>
        </p:nvSpPr>
        <p:spPr>
          <a:xfrm>
            <a:off x="6107725" y="2624175"/>
            <a:ext cx="2390700" cy="895200"/>
          </a:xfrm>
          <a:prstGeom prst="roundRect">
            <a:avLst>
              <a:gd fmla="val 16667" name="adj"/>
            </a:avLst>
          </a:prstGeom>
          <a:solidFill>
            <a:schemeClr val="accent1"/>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rPr>
              <a:t>How will you make your post mortem findings available?</a:t>
            </a:r>
            <a:endParaRPr b="1">
              <a:solidFill>
                <a:srgbClr val="FFFFFF"/>
              </a:solidFill>
            </a:endParaRPr>
          </a:p>
        </p:txBody>
      </p:sp>
      <p:sp>
        <p:nvSpPr>
          <p:cNvPr descr="How will you ensure that existing post mortems are consulted? " id="391" name="Shape 391" title="How will you ensure that existing post mortems are consulted?"/>
          <p:cNvSpPr/>
          <p:nvPr/>
        </p:nvSpPr>
        <p:spPr>
          <a:xfrm>
            <a:off x="6107725" y="3695625"/>
            <a:ext cx="2390700" cy="895200"/>
          </a:xfrm>
          <a:prstGeom prst="roundRect">
            <a:avLst>
              <a:gd fmla="val 16667" name="adj"/>
            </a:avLst>
          </a:prstGeom>
          <a:solidFill>
            <a:schemeClr val="accent1"/>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rPr>
              <a:t>How will you ensure that existing post mortems are consulted?</a:t>
            </a:r>
            <a:endParaRPr b="1">
              <a:solidFill>
                <a:srgbClr val="FFFFFF"/>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395" name="Shape 395"/>
        <p:cNvGrpSpPr/>
        <p:nvPr/>
      </p:nvGrpSpPr>
      <p:grpSpPr>
        <a:xfrm>
          <a:off x="0" y="0"/>
          <a:ext cx="0" cy="0"/>
          <a:chOff x="0" y="0"/>
          <a:chExt cx="0" cy="0"/>
        </a:xfrm>
      </p:grpSpPr>
      <p:sp>
        <p:nvSpPr>
          <p:cNvPr id="396" name="Shape 396"/>
          <p:cNvSpPr txBox="1"/>
          <p:nvPr>
            <p:ph type="title"/>
          </p:nvPr>
        </p:nvSpPr>
        <p:spPr>
          <a:xfrm>
            <a:off x="265500" y="290200"/>
            <a:ext cx="4045200" cy="14823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b="1" lang="en" sz="9600"/>
              <a:t>Q &amp; A </a:t>
            </a:r>
            <a:endParaRPr b="1" sz="9600"/>
          </a:p>
        </p:txBody>
      </p:sp>
      <p:sp>
        <p:nvSpPr>
          <p:cNvPr id="397" name="Shape 397"/>
          <p:cNvSpPr txBox="1"/>
          <p:nvPr>
            <p:ph idx="1" type="subTitle"/>
          </p:nvPr>
        </p:nvSpPr>
        <p:spPr>
          <a:xfrm>
            <a:off x="265500" y="1454220"/>
            <a:ext cx="4045200" cy="4896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15 Minutes</a:t>
            </a:r>
            <a:endParaRPr/>
          </a:p>
        </p:txBody>
      </p:sp>
      <p:sp>
        <p:nvSpPr>
          <p:cNvPr id="398" name="Shape 398"/>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p>
            <a:pPr indent="0" lvl="0" marL="0" algn="ctr">
              <a:spcBef>
                <a:spcPts val="0"/>
              </a:spcBef>
              <a:spcAft>
                <a:spcPts val="0"/>
              </a:spcAft>
              <a:buNone/>
            </a:pPr>
            <a:r>
              <a:rPr b="1" lang="en" sz="2400"/>
              <a:t>If you’d like to get in touch with us, we can be reached at… </a:t>
            </a:r>
            <a:endParaRPr b="1" sz="2400"/>
          </a:p>
          <a:p>
            <a:pPr indent="-355600" lvl="0" marL="457200" rtl="0">
              <a:spcBef>
                <a:spcPts val="1600"/>
              </a:spcBef>
              <a:spcAft>
                <a:spcPts val="0"/>
              </a:spcAft>
              <a:buSzPts val="2000"/>
              <a:buChar char="●"/>
            </a:pPr>
            <a:r>
              <a:rPr lang="en" sz="2000"/>
              <a:t>apfelbds@farmingdale.edu</a:t>
            </a:r>
            <a:endParaRPr sz="2000"/>
          </a:p>
          <a:p>
            <a:pPr indent="-355600" lvl="0" marL="457200" rtl="0">
              <a:spcBef>
                <a:spcPts val="0"/>
              </a:spcBef>
              <a:spcAft>
                <a:spcPts val="0"/>
              </a:spcAft>
              <a:buSzPts val="2000"/>
              <a:buChar char="●"/>
            </a:pPr>
            <a:r>
              <a:rPr lang="en" sz="2000"/>
              <a:t>dstadler@lagcc.cuny.edu</a:t>
            </a:r>
            <a:endParaRPr sz="2400"/>
          </a:p>
        </p:txBody>
      </p:sp>
      <p:sp>
        <p:nvSpPr>
          <p:cNvPr descr="15 Minutes Timer Countdown, counts to zero and plays a bell sound.  Subscribe for daily updates!   HUGE collection of FREE video assets, green screen animation, backgrounds and more!  High quality 4K footage and animation." id="399" name="Shape 399" title="15 Minutes Timer Countdown">
            <a:hlinkClick r:id="rId3"/>
          </p:cNvPr>
          <p:cNvSpPr/>
          <p:nvPr/>
        </p:nvSpPr>
        <p:spPr>
          <a:xfrm>
            <a:off x="571562" y="1955037"/>
            <a:ext cx="3474475" cy="2605875"/>
          </a:xfrm>
          <a:prstGeom prst="rect">
            <a:avLst/>
          </a:prstGeom>
          <a:blipFill>
            <a:blip r:embed="rId4">
              <a:alphaModFix/>
            </a:blip>
            <a:stretch>
              <a:fillRect/>
            </a:stretch>
          </a:blipFill>
          <a:ln>
            <a:noFill/>
          </a:ln>
        </p:spPr>
      </p:sp>
      <p:sp>
        <p:nvSpPr>
          <p:cNvPr id="400" name="Shape 400"/>
          <p:cNvSpPr txBox="1"/>
          <p:nvPr/>
        </p:nvSpPr>
        <p:spPr>
          <a:xfrm>
            <a:off x="571500" y="4572125"/>
            <a:ext cx="3474600" cy="247500"/>
          </a:xfrm>
          <a:prstGeom prst="rect">
            <a:avLst/>
          </a:prstGeom>
          <a:noFill/>
          <a:ln>
            <a:noFill/>
          </a:ln>
        </p:spPr>
        <p:txBody>
          <a:bodyPr anchorCtr="0" anchor="ctr" bIns="91425" lIns="91425" spcFirstLastPara="1" rIns="91425" wrap="square" tIns="91425">
            <a:noAutofit/>
          </a:bodyPr>
          <a:lstStyle/>
          <a:p>
            <a:pPr indent="0" lvl="0" marL="0" algn="ctr">
              <a:spcBef>
                <a:spcPts val="0"/>
              </a:spcBef>
              <a:spcAft>
                <a:spcPts val="0"/>
              </a:spcAft>
              <a:buNone/>
            </a:pPr>
            <a:r>
              <a:rPr lang="en"/>
              <a:t>Video by </a:t>
            </a:r>
            <a:r>
              <a:rPr lang="en" u="sng">
                <a:solidFill>
                  <a:schemeClr val="hlink"/>
                </a:solidFill>
                <a:hlinkClick r:id="rId5"/>
              </a:rPr>
              <a:t>ANFX @ YouTube</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404" name="Shape 404"/>
        <p:cNvGrpSpPr/>
        <p:nvPr/>
      </p:nvGrpSpPr>
      <p:grpSpPr>
        <a:xfrm>
          <a:off x="0" y="0"/>
          <a:ext cx="0" cy="0"/>
          <a:chOff x="0" y="0"/>
          <a:chExt cx="0" cy="0"/>
        </a:xfrm>
      </p:grpSpPr>
      <p:sp>
        <p:nvSpPr>
          <p:cNvPr id="405" name="Shape 405"/>
          <p:cNvSpPr txBox="1"/>
          <p:nvPr>
            <p:ph type="title"/>
          </p:nvPr>
        </p:nvSpPr>
        <p:spPr>
          <a:xfrm>
            <a:off x="98250" y="16350"/>
            <a:ext cx="8826600" cy="6027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r>
              <a:rPr b="1" lang="en" sz="3000"/>
              <a:t>References </a:t>
            </a:r>
            <a:endParaRPr b="1" sz="3000"/>
          </a:p>
        </p:txBody>
      </p:sp>
      <p:sp>
        <p:nvSpPr>
          <p:cNvPr id="406" name="Shape 406"/>
          <p:cNvSpPr txBox="1"/>
          <p:nvPr>
            <p:ph idx="4294967295" type="body"/>
          </p:nvPr>
        </p:nvSpPr>
        <p:spPr>
          <a:xfrm>
            <a:off x="98250" y="800100"/>
            <a:ext cx="9028200" cy="4343400"/>
          </a:xfrm>
          <a:prstGeom prst="rect">
            <a:avLst/>
          </a:prstGeom>
        </p:spPr>
        <p:txBody>
          <a:bodyPr anchorCtr="0" anchor="ctr" bIns="91425" lIns="91425" spcFirstLastPara="1" rIns="91425" wrap="square" tIns="91425">
            <a:noAutofit/>
          </a:bodyPr>
          <a:lstStyle/>
          <a:p>
            <a:pPr indent="0" lvl="0" marL="457200" rtl="0">
              <a:spcBef>
                <a:spcPts val="0"/>
              </a:spcBef>
              <a:spcAft>
                <a:spcPts val="0"/>
              </a:spcAft>
              <a:buNone/>
            </a:pPr>
            <a:r>
              <a:rPr b="1" lang="en" sz="1400">
                <a:solidFill>
                  <a:srgbClr val="000000"/>
                </a:solidFill>
                <a:latin typeface="Arial"/>
                <a:ea typeface="Arial"/>
                <a:cs typeface="Arial"/>
                <a:sym typeface="Arial"/>
              </a:rPr>
              <a:t>Birk, A., Dingsoyr, T., &amp; Stalhane, T. (2002). Postmortem: Never leave a project without it. </a:t>
            </a:r>
            <a:r>
              <a:rPr b="1" i="1" lang="en" sz="1400">
                <a:solidFill>
                  <a:srgbClr val="000000"/>
                </a:solidFill>
                <a:latin typeface="Arial"/>
                <a:ea typeface="Arial"/>
                <a:cs typeface="Arial"/>
                <a:sym typeface="Arial"/>
              </a:rPr>
              <a:t>IEEE software, 19</a:t>
            </a:r>
            <a:r>
              <a:rPr b="1" lang="en" sz="1400">
                <a:solidFill>
                  <a:srgbClr val="000000"/>
                </a:solidFill>
                <a:latin typeface="Arial"/>
                <a:ea typeface="Arial"/>
                <a:cs typeface="Arial"/>
                <a:sym typeface="Arial"/>
              </a:rPr>
              <a:t>(3), 43-45.</a:t>
            </a:r>
            <a:endParaRPr b="1" sz="1400">
              <a:solidFill>
                <a:srgbClr val="000000"/>
              </a:solidFill>
              <a:latin typeface="Arial"/>
              <a:ea typeface="Arial"/>
              <a:cs typeface="Arial"/>
              <a:sym typeface="Arial"/>
            </a:endParaRPr>
          </a:p>
          <a:p>
            <a:pPr indent="0" lvl="0" marL="457200" rtl="0">
              <a:spcBef>
                <a:spcPts val="1600"/>
              </a:spcBef>
              <a:spcAft>
                <a:spcPts val="0"/>
              </a:spcAft>
              <a:buNone/>
            </a:pPr>
            <a:r>
              <a:rPr b="1" lang="en" sz="1400">
                <a:solidFill>
                  <a:srgbClr val="000000"/>
                </a:solidFill>
                <a:latin typeface="Arial"/>
                <a:ea typeface="Arial"/>
                <a:cs typeface="Arial"/>
                <a:sym typeface="Arial"/>
              </a:rPr>
              <a:t>Collier, B., DeMarco, T., &amp; Fearey, P. (1996). A defined process for project post mortem review. </a:t>
            </a:r>
            <a:r>
              <a:rPr b="1" i="1" lang="en" sz="1400">
                <a:solidFill>
                  <a:srgbClr val="000000"/>
                </a:solidFill>
                <a:latin typeface="Arial"/>
                <a:ea typeface="Arial"/>
                <a:cs typeface="Arial"/>
                <a:sym typeface="Arial"/>
              </a:rPr>
              <a:t>IEEE software, 13</a:t>
            </a:r>
            <a:r>
              <a:rPr b="1" lang="en" sz="1400">
                <a:solidFill>
                  <a:srgbClr val="000000"/>
                </a:solidFill>
                <a:latin typeface="Arial"/>
                <a:ea typeface="Arial"/>
                <a:cs typeface="Arial"/>
                <a:sym typeface="Arial"/>
              </a:rPr>
              <a:t>(4), 65-72.</a:t>
            </a:r>
            <a:endParaRPr b="1" sz="1400">
              <a:solidFill>
                <a:srgbClr val="000000"/>
              </a:solidFill>
              <a:latin typeface="Arial"/>
              <a:ea typeface="Arial"/>
              <a:cs typeface="Arial"/>
              <a:sym typeface="Arial"/>
            </a:endParaRPr>
          </a:p>
          <a:p>
            <a:pPr indent="0" lvl="0" marL="457200" rtl="0">
              <a:spcBef>
                <a:spcPts val="1600"/>
              </a:spcBef>
              <a:spcAft>
                <a:spcPts val="0"/>
              </a:spcAft>
              <a:buNone/>
            </a:pPr>
            <a:r>
              <a:rPr b="1" lang="en" sz="1400">
                <a:solidFill>
                  <a:srgbClr val="000000"/>
                </a:solidFill>
                <a:latin typeface="Arial"/>
                <a:ea typeface="Arial"/>
                <a:cs typeface="Arial"/>
                <a:sym typeface="Arial"/>
              </a:rPr>
              <a:t>Desouza, K. C., Dingsøyr, T., &amp; Awazu, Y. (2005). Experiences with conducting project postmortems: Reports versus stories. </a:t>
            </a:r>
            <a:r>
              <a:rPr b="1" i="1" lang="en" sz="1400">
                <a:solidFill>
                  <a:srgbClr val="000000"/>
                </a:solidFill>
                <a:latin typeface="Arial"/>
                <a:ea typeface="Arial"/>
                <a:cs typeface="Arial"/>
                <a:sym typeface="Arial"/>
              </a:rPr>
              <a:t>Software Process: Improvement and Practice, 10</a:t>
            </a:r>
            <a:r>
              <a:rPr b="1" lang="en" sz="1400">
                <a:solidFill>
                  <a:srgbClr val="000000"/>
                </a:solidFill>
                <a:latin typeface="Arial"/>
                <a:ea typeface="Arial"/>
                <a:cs typeface="Arial"/>
                <a:sym typeface="Arial"/>
              </a:rPr>
              <a:t>(2), 203-215.</a:t>
            </a:r>
            <a:endParaRPr b="1" sz="1400">
              <a:solidFill>
                <a:srgbClr val="000000"/>
              </a:solidFill>
              <a:latin typeface="Arial"/>
              <a:ea typeface="Arial"/>
              <a:cs typeface="Arial"/>
              <a:sym typeface="Arial"/>
            </a:endParaRPr>
          </a:p>
          <a:p>
            <a:pPr indent="0" lvl="0" marL="457200" rtl="0">
              <a:spcBef>
                <a:spcPts val="1600"/>
              </a:spcBef>
              <a:spcAft>
                <a:spcPts val="0"/>
              </a:spcAft>
              <a:buNone/>
            </a:pPr>
            <a:r>
              <a:rPr b="1" lang="en" sz="1400">
                <a:solidFill>
                  <a:srgbClr val="000000"/>
                </a:solidFill>
                <a:latin typeface="Arial"/>
                <a:ea typeface="Arial"/>
                <a:cs typeface="Arial"/>
                <a:sym typeface="Arial"/>
              </a:rPr>
              <a:t>Dingsøyr, T. (2005). Postmortem reviews: purpose and approaches in software engineering.</a:t>
            </a:r>
            <a:r>
              <a:rPr b="1" i="1" lang="en" sz="1400">
                <a:solidFill>
                  <a:srgbClr val="000000"/>
                </a:solidFill>
                <a:latin typeface="Arial"/>
                <a:ea typeface="Arial"/>
                <a:cs typeface="Arial"/>
                <a:sym typeface="Arial"/>
              </a:rPr>
              <a:t> Information and Software Technology, 47</a:t>
            </a:r>
            <a:r>
              <a:rPr b="1" lang="en" sz="1400">
                <a:solidFill>
                  <a:srgbClr val="000000"/>
                </a:solidFill>
                <a:latin typeface="Arial"/>
                <a:ea typeface="Arial"/>
                <a:cs typeface="Arial"/>
                <a:sym typeface="Arial"/>
              </a:rPr>
              <a:t>(5), 293-303. </a:t>
            </a:r>
            <a:endParaRPr b="1" sz="1400">
              <a:solidFill>
                <a:srgbClr val="000000"/>
              </a:solidFill>
              <a:latin typeface="Arial"/>
              <a:ea typeface="Arial"/>
              <a:cs typeface="Arial"/>
              <a:sym typeface="Arial"/>
            </a:endParaRPr>
          </a:p>
          <a:p>
            <a:pPr indent="0" lvl="0" marL="457200" rtl="0">
              <a:spcBef>
                <a:spcPts val="1600"/>
              </a:spcBef>
              <a:spcAft>
                <a:spcPts val="0"/>
              </a:spcAft>
              <a:buNone/>
            </a:pPr>
            <a:r>
              <a:rPr b="1" lang="en" sz="1400">
                <a:solidFill>
                  <a:srgbClr val="000000"/>
                </a:solidFill>
                <a:latin typeface="Arial"/>
                <a:ea typeface="Arial"/>
                <a:cs typeface="Arial"/>
                <a:sym typeface="Arial"/>
              </a:rPr>
              <a:t>Schroeder, H. (2013). Post project assessment: An art and science approach. </a:t>
            </a:r>
            <a:r>
              <a:rPr b="1" i="1" lang="en" sz="1400">
                <a:solidFill>
                  <a:srgbClr val="000000"/>
                </a:solidFill>
                <a:latin typeface="Arial"/>
                <a:ea typeface="Arial"/>
                <a:cs typeface="Arial"/>
                <a:sym typeface="Arial"/>
              </a:rPr>
              <a:t>Journal of Management Information and Decision Sciences, 16</a:t>
            </a:r>
            <a:r>
              <a:rPr b="1" lang="en" sz="1400">
                <a:solidFill>
                  <a:srgbClr val="000000"/>
                </a:solidFill>
                <a:latin typeface="Arial"/>
                <a:ea typeface="Arial"/>
                <a:cs typeface="Arial"/>
                <a:sym typeface="Arial"/>
              </a:rPr>
              <a:t>(1), 37.</a:t>
            </a:r>
            <a:endParaRPr b="1" sz="1400">
              <a:solidFill>
                <a:srgbClr val="000000"/>
              </a:solidFill>
              <a:latin typeface="Arial"/>
              <a:ea typeface="Arial"/>
              <a:cs typeface="Arial"/>
              <a:sym typeface="Arial"/>
            </a:endParaRPr>
          </a:p>
          <a:p>
            <a:pPr indent="0" lvl="0" marL="0" rtl="0" algn="ctr">
              <a:spcBef>
                <a:spcPts val="1600"/>
              </a:spcBef>
              <a:spcAft>
                <a:spcPts val="1600"/>
              </a:spcAft>
              <a:buNone/>
            </a:pPr>
            <a:r>
              <a:rPr b="1" lang="en" sz="1400">
                <a:solidFill>
                  <a:srgbClr val="000000"/>
                </a:solidFill>
                <a:latin typeface="Arial"/>
                <a:ea typeface="Arial"/>
                <a:cs typeface="Arial"/>
                <a:sym typeface="Arial"/>
              </a:rPr>
              <a:t>All photos used in this presentation are in the public domain and were downloaded from Pixabay.com. </a:t>
            </a:r>
            <a:endParaRPr sz="10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80" name="Shape 80"/>
        <p:cNvGrpSpPr/>
        <p:nvPr/>
      </p:nvGrpSpPr>
      <p:grpSpPr>
        <a:xfrm>
          <a:off x="0" y="0"/>
          <a:ext cx="0" cy="0"/>
          <a:chOff x="0" y="0"/>
          <a:chExt cx="0" cy="0"/>
        </a:xfrm>
      </p:grpSpPr>
      <p:sp>
        <p:nvSpPr>
          <p:cNvPr id="81" name="Shape 81"/>
          <p:cNvSpPr txBox="1"/>
          <p:nvPr>
            <p:ph type="title"/>
          </p:nvPr>
        </p:nvSpPr>
        <p:spPr>
          <a:xfrm>
            <a:off x="0" y="0"/>
            <a:ext cx="9144000" cy="1676400"/>
          </a:xfrm>
          <a:prstGeom prst="rect">
            <a:avLst/>
          </a:prstGeom>
        </p:spPr>
        <p:txBody>
          <a:bodyPr anchorCtr="0" anchor="ctr" bIns="91425" lIns="91425" spcFirstLastPara="1" rIns="91425" wrap="square" tIns="91425">
            <a:noAutofit/>
          </a:bodyPr>
          <a:lstStyle/>
          <a:p>
            <a:pPr indent="0" lvl="0" marL="457200">
              <a:spcBef>
                <a:spcPts val="0"/>
              </a:spcBef>
              <a:spcAft>
                <a:spcPts val="0"/>
              </a:spcAft>
              <a:buNone/>
            </a:pPr>
            <a:r>
              <a:rPr b="1" lang="en"/>
              <a:t>By the end of this session, attendees will be able to...</a:t>
            </a:r>
            <a:endParaRPr b="1"/>
          </a:p>
        </p:txBody>
      </p:sp>
      <p:sp>
        <p:nvSpPr>
          <p:cNvPr id="82" name="Shape 82"/>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342900" lvl="0" marL="457200" rtl="0">
              <a:spcBef>
                <a:spcPts val="0"/>
              </a:spcBef>
              <a:spcAft>
                <a:spcPts val="0"/>
              </a:spcAft>
              <a:buClr>
                <a:srgbClr val="000000"/>
              </a:buClr>
              <a:buSzPts val="1800"/>
              <a:buChar char="●"/>
            </a:pPr>
            <a:r>
              <a:rPr lang="en">
                <a:solidFill>
                  <a:srgbClr val="000000"/>
                </a:solidFill>
              </a:rPr>
              <a:t>understand</a:t>
            </a:r>
            <a:r>
              <a:rPr lang="en">
                <a:solidFill>
                  <a:srgbClr val="000000"/>
                </a:solidFill>
              </a:rPr>
              <a:t> the purpose and value of post mortem analyses for library projects; </a:t>
            </a:r>
            <a:endParaRPr>
              <a:solidFill>
                <a:srgbClr val="000000"/>
              </a:solidFill>
            </a:endParaRPr>
          </a:p>
          <a:p>
            <a:pPr indent="-342900" lvl="0" marL="457200" rtl="0">
              <a:spcBef>
                <a:spcPts val="0"/>
              </a:spcBef>
              <a:spcAft>
                <a:spcPts val="0"/>
              </a:spcAft>
              <a:buClr>
                <a:srgbClr val="000000"/>
              </a:buClr>
              <a:buSzPts val="1800"/>
              <a:buChar char="●"/>
            </a:pPr>
            <a:r>
              <a:rPr lang="en">
                <a:solidFill>
                  <a:srgbClr val="000000"/>
                </a:solidFill>
              </a:rPr>
              <a:t>identify steps associated with planning for, conducting, and communicating the results of a post mortem analysis; </a:t>
            </a:r>
            <a:endParaRPr>
              <a:solidFill>
                <a:srgbClr val="000000"/>
              </a:solidFill>
            </a:endParaRPr>
          </a:p>
          <a:p>
            <a:pPr indent="-342900" lvl="0" marL="457200" rtl="0">
              <a:spcBef>
                <a:spcPts val="0"/>
              </a:spcBef>
              <a:spcAft>
                <a:spcPts val="0"/>
              </a:spcAft>
              <a:buClr>
                <a:srgbClr val="000000"/>
              </a:buClr>
              <a:buSzPts val="1800"/>
              <a:buChar char="●"/>
            </a:pPr>
            <a:r>
              <a:rPr lang="en">
                <a:solidFill>
                  <a:srgbClr val="000000"/>
                </a:solidFill>
              </a:rPr>
              <a:t>consider how to scale post mortems for individual and team-based projects; and</a:t>
            </a:r>
            <a:endParaRPr>
              <a:solidFill>
                <a:srgbClr val="000000"/>
              </a:solidFill>
            </a:endParaRPr>
          </a:p>
          <a:p>
            <a:pPr indent="-342900" lvl="0" marL="457200">
              <a:spcBef>
                <a:spcPts val="0"/>
              </a:spcBef>
              <a:spcAft>
                <a:spcPts val="0"/>
              </a:spcAft>
              <a:buClr>
                <a:srgbClr val="000000"/>
              </a:buClr>
              <a:buSzPts val="1800"/>
              <a:buChar char="●"/>
            </a:pPr>
            <a:r>
              <a:rPr lang="en">
                <a:solidFill>
                  <a:srgbClr val="000000"/>
                </a:solidFill>
              </a:rPr>
              <a:t>develop a post mortem analysis plan for a past or current project upon returning to their home libraries.</a:t>
            </a:r>
            <a:endParaRPr>
              <a:solidFill>
                <a:srgbClr val="00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86" name="Shape 86"/>
        <p:cNvGrpSpPr/>
        <p:nvPr/>
      </p:nvGrpSpPr>
      <p:grpSpPr>
        <a:xfrm>
          <a:off x="0" y="0"/>
          <a:ext cx="0" cy="0"/>
          <a:chOff x="0" y="0"/>
          <a:chExt cx="0" cy="0"/>
        </a:xfrm>
      </p:grpSpPr>
      <p:sp>
        <p:nvSpPr>
          <p:cNvPr id="87" name="Shape 87"/>
          <p:cNvSpPr txBox="1"/>
          <p:nvPr>
            <p:ph type="title"/>
          </p:nvPr>
        </p:nvSpPr>
        <p:spPr>
          <a:xfrm>
            <a:off x="490250" y="488250"/>
            <a:ext cx="8006100" cy="4090800"/>
          </a:xfrm>
          <a:prstGeom prst="rect">
            <a:avLst/>
          </a:prstGeom>
        </p:spPr>
        <p:txBody>
          <a:bodyPr anchorCtr="0" anchor="ctr" bIns="91425" lIns="91425" spcFirstLastPara="1" rIns="91425" wrap="square" tIns="91425">
            <a:noAutofit/>
          </a:bodyPr>
          <a:lstStyle/>
          <a:p>
            <a:pPr indent="0" lvl="0" marL="0" algn="ctr">
              <a:spcBef>
                <a:spcPts val="0"/>
              </a:spcBef>
              <a:spcAft>
                <a:spcPts val="0"/>
              </a:spcAft>
              <a:buNone/>
            </a:pPr>
            <a:r>
              <a:rPr lang="en" sz="4800"/>
              <a:t>How many have been part of a library project that has either failed or could have been executed better?</a:t>
            </a:r>
            <a:endParaRPr sz="48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91" name="Shape 91"/>
        <p:cNvGrpSpPr/>
        <p:nvPr/>
      </p:nvGrpSpPr>
      <p:grpSpPr>
        <a:xfrm>
          <a:off x="0" y="0"/>
          <a:ext cx="0" cy="0"/>
          <a:chOff x="0" y="0"/>
          <a:chExt cx="0" cy="0"/>
        </a:xfrm>
      </p:grpSpPr>
      <p:sp>
        <p:nvSpPr>
          <p:cNvPr id="92" name="Shape 92"/>
          <p:cNvSpPr txBox="1"/>
          <p:nvPr>
            <p:ph type="title"/>
          </p:nvPr>
        </p:nvSpPr>
        <p:spPr>
          <a:xfrm>
            <a:off x="490250" y="488250"/>
            <a:ext cx="8006100" cy="4090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t>How many </a:t>
            </a:r>
            <a:r>
              <a:rPr lang="en" sz="4800"/>
              <a:t>set aside time to figure out what went wrong in those projects?</a:t>
            </a:r>
            <a:endParaRPr sz="4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96" name="Shape 96"/>
        <p:cNvGrpSpPr/>
        <p:nvPr/>
      </p:nvGrpSpPr>
      <p:grpSpPr>
        <a:xfrm>
          <a:off x="0" y="0"/>
          <a:ext cx="0" cy="0"/>
          <a:chOff x="0" y="0"/>
          <a:chExt cx="0" cy="0"/>
        </a:xfrm>
      </p:grpSpPr>
      <p:sp>
        <p:nvSpPr>
          <p:cNvPr id="97" name="Shape 97"/>
          <p:cNvSpPr txBox="1"/>
          <p:nvPr>
            <p:ph type="title"/>
          </p:nvPr>
        </p:nvSpPr>
        <p:spPr>
          <a:xfrm>
            <a:off x="-75" y="0"/>
            <a:ext cx="9144000" cy="1695300"/>
          </a:xfrm>
          <a:prstGeom prst="rect">
            <a:avLst/>
          </a:prstGeom>
        </p:spPr>
        <p:txBody>
          <a:bodyPr anchorCtr="0" anchor="ctr" bIns="91425" lIns="91425" spcFirstLastPara="1" rIns="91425" wrap="square" tIns="91425">
            <a:noAutofit/>
          </a:bodyPr>
          <a:lstStyle/>
          <a:p>
            <a:pPr indent="0" lvl="0" marL="457200">
              <a:spcBef>
                <a:spcPts val="0"/>
              </a:spcBef>
              <a:spcAft>
                <a:spcPts val="0"/>
              </a:spcAft>
              <a:buNone/>
            </a:pPr>
            <a:r>
              <a:rPr lang="en" sz="4800"/>
              <a:t>What is a post mortem? </a:t>
            </a:r>
            <a:endParaRPr sz="4800"/>
          </a:p>
        </p:txBody>
      </p:sp>
      <p:sp>
        <p:nvSpPr>
          <p:cNvPr id="98" name="Shape 98"/>
          <p:cNvSpPr txBox="1"/>
          <p:nvPr>
            <p:ph idx="1" type="body"/>
          </p:nvPr>
        </p:nvSpPr>
        <p:spPr>
          <a:xfrm>
            <a:off x="471900" y="1919075"/>
            <a:ext cx="4071600" cy="2710200"/>
          </a:xfrm>
          <a:prstGeom prst="rect">
            <a:avLst/>
          </a:prstGeom>
        </p:spPr>
        <p:txBody>
          <a:bodyPr anchorCtr="0" anchor="t" bIns="91425" lIns="91425" spcFirstLastPara="1" rIns="91425" wrap="square" tIns="91425">
            <a:noAutofit/>
          </a:bodyPr>
          <a:lstStyle/>
          <a:p>
            <a:pPr indent="0" lvl="0" marL="0" rtl="0">
              <a:spcBef>
                <a:spcPts val="0"/>
              </a:spcBef>
              <a:spcAft>
                <a:spcPts val="1600"/>
              </a:spcAft>
              <a:buNone/>
            </a:pPr>
            <a:r>
              <a:rPr b="1" lang="en" sz="2000">
                <a:solidFill>
                  <a:srgbClr val="000000"/>
                </a:solidFill>
              </a:rPr>
              <a:t>A post mortem is a method for transforming tacit knowledge, insights, and experiences about a present or past project into actionable goals for future projects (Desouza, Dingsøyr, &amp; Awazu, 2005). </a:t>
            </a:r>
            <a:endParaRPr b="1" sz="2000">
              <a:solidFill>
                <a:srgbClr val="000000"/>
              </a:solidFill>
            </a:endParaRPr>
          </a:p>
        </p:txBody>
      </p:sp>
      <p:pic>
        <p:nvPicPr>
          <p:cNvPr descr="Business team bumping fists. " id="99" name="Shape 99" title="Business Team"/>
          <p:cNvPicPr preferRelativeResize="0"/>
          <p:nvPr/>
        </p:nvPicPr>
        <p:blipFill>
          <a:blip r:embed="rId3">
            <a:alphaModFix/>
          </a:blip>
          <a:stretch>
            <a:fillRect/>
          </a:stretch>
        </p:blipFill>
        <p:spPr>
          <a:xfrm>
            <a:off x="5005950" y="1963625"/>
            <a:ext cx="3808598" cy="2894123"/>
          </a:xfrm>
          <a:prstGeom prst="rect">
            <a:avLst/>
          </a:prstGeom>
          <a:noFill/>
          <a:ln>
            <a:noFill/>
          </a:ln>
          <a:effectLst>
            <a:outerShdw blurRad="214313" rotWithShape="0" algn="bl" dir="5400000" dist="85725">
              <a:srgbClr val="000000">
                <a:alpha val="50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103" name="Shape 103"/>
        <p:cNvGrpSpPr/>
        <p:nvPr/>
      </p:nvGrpSpPr>
      <p:grpSpPr>
        <a:xfrm>
          <a:off x="0" y="0"/>
          <a:ext cx="0" cy="0"/>
          <a:chOff x="0" y="0"/>
          <a:chExt cx="0" cy="0"/>
        </a:xfrm>
      </p:grpSpPr>
      <p:sp>
        <p:nvSpPr>
          <p:cNvPr id="104" name="Shape 104"/>
          <p:cNvSpPr txBox="1"/>
          <p:nvPr>
            <p:ph type="title"/>
          </p:nvPr>
        </p:nvSpPr>
        <p:spPr>
          <a:xfrm>
            <a:off x="0" y="0"/>
            <a:ext cx="9144000" cy="1638300"/>
          </a:xfrm>
          <a:prstGeom prst="rect">
            <a:avLst/>
          </a:prstGeom>
        </p:spPr>
        <p:txBody>
          <a:bodyPr anchorCtr="0" anchor="ctr" bIns="91425" lIns="91425" spcFirstLastPara="1" rIns="91425" wrap="square" tIns="91425">
            <a:noAutofit/>
          </a:bodyPr>
          <a:lstStyle/>
          <a:p>
            <a:pPr indent="0" lvl="0" marL="457200" rtl="0">
              <a:spcBef>
                <a:spcPts val="0"/>
              </a:spcBef>
              <a:spcAft>
                <a:spcPts val="0"/>
              </a:spcAft>
              <a:buNone/>
            </a:pPr>
            <a:r>
              <a:rPr lang="en" sz="4800"/>
              <a:t>Who uses post mortems? </a:t>
            </a:r>
            <a:endParaRPr sz="4800"/>
          </a:p>
        </p:txBody>
      </p:sp>
      <p:sp>
        <p:nvSpPr>
          <p:cNvPr id="105" name="Shape 105"/>
          <p:cNvSpPr txBox="1"/>
          <p:nvPr>
            <p:ph idx="1" type="body"/>
          </p:nvPr>
        </p:nvSpPr>
        <p:spPr>
          <a:xfrm>
            <a:off x="4400550" y="1912025"/>
            <a:ext cx="4209900" cy="2919600"/>
          </a:xfrm>
          <a:prstGeom prst="rect">
            <a:avLst/>
          </a:prstGeom>
        </p:spPr>
        <p:txBody>
          <a:bodyPr anchorCtr="0" anchor="t" bIns="91425" lIns="91425" spcFirstLastPara="1" rIns="91425" wrap="square" tIns="91425">
            <a:noAutofit/>
          </a:bodyPr>
          <a:lstStyle/>
          <a:p>
            <a:pPr indent="-368300" lvl="0" marL="457200" rtl="0">
              <a:spcBef>
                <a:spcPts val="0"/>
              </a:spcBef>
              <a:spcAft>
                <a:spcPts val="0"/>
              </a:spcAft>
              <a:buClr>
                <a:srgbClr val="000000"/>
              </a:buClr>
              <a:buSzPts val="2200"/>
              <a:buChar char="●"/>
            </a:pPr>
            <a:r>
              <a:rPr b="1" lang="en" sz="2200">
                <a:solidFill>
                  <a:srgbClr val="000000"/>
                </a:solidFill>
              </a:rPr>
              <a:t>Developed in software </a:t>
            </a:r>
            <a:r>
              <a:rPr b="1" lang="en" sz="2200">
                <a:solidFill>
                  <a:srgbClr val="000000"/>
                </a:solidFill>
              </a:rPr>
              <a:t>engineering</a:t>
            </a:r>
            <a:r>
              <a:rPr b="1" lang="en" sz="2200">
                <a:solidFill>
                  <a:srgbClr val="000000"/>
                </a:solidFill>
              </a:rPr>
              <a:t> industry.</a:t>
            </a:r>
            <a:endParaRPr b="1" sz="2200">
              <a:solidFill>
                <a:srgbClr val="000000"/>
              </a:solidFill>
            </a:endParaRPr>
          </a:p>
          <a:p>
            <a:pPr indent="-368300" lvl="0" marL="457200" rtl="0">
              <a:spcBef>
                <a:spcPts val="0"/>
              </a:spcBef>
              <a:spcAft>
                <a:spcPts val="0"/>
              </a:spcAft>
              <a:buClr>
                <a:srgbClr val="000000"/>
              </a:buClr>
              <a:buSzPts val="2200"/>
              <a:buChar char="●"/>
            </a:pPr>
            <a:r>
              <a:rPr b="1" lang="en" sz="2200">
                <a:solidFill>
                  <a:srgbClr val="000000"/>
                </a:solidFill>
              </a:rPr>
              <a:t>Underutilized even in the industry in which they were developed (</a:t>
            </a:r>
            <a:r>
              <a:rPr b="1" lang="en" sz="2200">
                <a:solidFill>
                  <a:srgbClr val="000000"/>
                </a:solidFill>
              </a:rPr>
              <a:t>Schroeder, 2013)</a:t>
            </a:r>
            <a:r>
              <a:rPr b="1" lang="en" sz="2200">
                <a:solidFill>
                  <a:srgbClr val="000000"/>
                </a:solidFill>
              </a:rPr>
              <a:t>.  </a:t>
            </a:r>
            <a:endParaRPr b="1" sz="2200">
              <a:solidFill>
                <a:srgbClr val="000000"/>
              </a:solidFill>
            </a:endParaRPr>
          </a:p>
        </p:txBody>
      </p:sp>
      <p:pic>
        <p:nvPicPr>
          <p:cNvPr descr="Computer on which someone is coding. " id="106" name="Shape 106" title="Computer with Code "/>
          <p:cNvPicPr preferRelativeResize="0"/>
          <p:nvPr/>
        </p:nvPicPr>
        <p:blipFill rotWithShape="1">
          <a:blip r:embed="rId3">
            <a:alphaModFix/>
          </a:blip>
          <a:srcRect b="0" l="22624" r="0" t="0"/>
          <a:stretch/>
        </p:blipFill>
        <p:spPr>
          <a:xfrm>
            <a:off x="471900" y="1876400"/>
            <a:ext cx="3471298" cy="2990851"/>
          </a:xfrm>
          <a:prstGeom prst="rect">
            <a:avLst/>
          </a:prstGeom>
          <a:noFill/>
          <a:ln>
            <a:noFill/>
          </a:ln>
          <a:effectLst>
            <a:outerShdw blurRad="228600" rotWithShape="0" algn="bl" dir="5400000" dist="76200">
              <a:srgbClr val="000000">
                <a:alpha val="55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110" name="Shape 110"/>
        <p:cNvGrpSpPr/>
        <p:nvPr/>
      </p:nvGrpSpPr>
      <p:grpSpPr>
        <a:xfrm>
          <a:off x="0" y="0"/>
          <a:ext cx="0" cy="0"/>
          <a:chOff x="0" y="0"/>
          <a:chExt cx="0" cy="0"/>
        </a:xfrm>
      </p:grpSpPr>
      <p:sp>
        <p:nvSpPr>
          <p:cNvPr id="111" name="Shape 111"/>
          <p:cNvSpPr txBox="1"/>
          <p:nvPr>
            <p:ph type="title"/>
          </p:nvPr>
        </p:nvSpPr>
        <p:spPr>
          <a:xfrm>
            <a:off x="0" y="0"/>
            <a:ext cx="9144000" cy="1676400"/>
          </a:xfrm>
          <a:prstGeom prst="rect">
            <a:avLst/>
          </a:prstGeom>
        </p:spPr>
        <p:txBody>
          <a:bodyPr anchorCtr="0" anchor="ctr" bIns="91425" lIns="91425" spcFirstLastPara="1" rIns="91425" wrap="square" tIns="91425">
            <a:noAutofit/>
          </a:bodyPr>
          <a:lstStyle/>
          <a:p>
            <a:pPr indent="0" lvl="0" marL="457200" rtl="0">
              <a:spcBef>
                <a:spcPts val="0"/>
              </a:spcBef>
              <a:spcAft>
                <a:spcPts val="0"/>
              </a:spcAft>
              <a:buNone/>
            </a:pPr>
            <a:r>
              <a:rPr lang="en" sz="4800"/>
              <a:t>Why perform a post mortem</a:t>
            </a:r>
            <a:r>
              <a:rPr lang="en" sz="4800"/>
              <a:t>? </a:t>
            </a:r>
            <a:endParaRPr sz="4800"/>
          </a:p>
        </p:txBody>
      </p:sp>
      <p:sp>
        <p:nvSpPr>
          <p:cNvPr id="112" name="Shape 112"/>
          <p:cNvSpPr txBox="1"/>
          <p:nvPr/>
        </p:nvSpPr>
        <p:spPr>
          <a:xfrm>
            <a:off x="219075" y="1762125"/>
            <a:ext cx="8658300" cy="3124200"/>
          </a:xfrm>
          <a:prstGeom prst="rect">
            <a:avLst/>
          </a:prstGeom>
          <a:noFill/>
          <a:ln>
            <a:noFill/>
          </a:ln>
        </p:spPr>
        <p:txBody>
          <a:bodyPr anchorCtr="0" anchor="t" bIns="91425" lIns="91425" spcFirstLastPara="1" rIns="91425" wrap="square" tIns="91425">
            <a:noAutofit/>
          </a:bodyPr>
          <a:lstStyle/>
          <a:p>
            <a:pPr indent="-342900" lvl="0" marL="457200" rtl="0">
              <a:lnSpc>
                <a:spcPct val="115000"/>
              </a:lnSpc>
              <a:spcBef>
                <a:spcPts val="0"/>
              </a:spcBef>
              <a:spcAft>
                <a:spcPts val="0"/>
              </a:spcAft>
              <a:buSzPts val="1800"/>
              <a:buChar char="●"/>
            </a:pPr>
            <a:r>
              <a:rPr lang="en" sz="1800"/>
              <a:t>Allows managers to reflect on their approach; teams, to reflect on their collaboration and coordination; and organizations, to capture and make available project insights to the whole organization (</a:t>
            </a:r>
            <a:r>
              <a:rPr lang="en" sz="1800">
                <a:solidFill>
                  <a:srgbClr val="222222"/>
                </a:solidFill>
                <a:highlight>
                  <a:srgbClr val="FFFFFF"/>
                </a:highlight>
              </a:rPr>
              <a:t>Desouza, Dingsøyr, &amp; Awazu, 2005</a:t>
            </a:r>
            <a:r>
              <a:rPr lang="en" sz="1800"/>
              <a:t>).</a:t>
            </a:r>
            <a:endParaRPr sz="1800"/>
          </a:p>
          <a:p>
            <a:pPr indent="-342900" lvl="0" marL="457200" rtl="0">
              <a:lnSpc>
                <a:spcPct val="115000"/>
              </a:lnSpc>
              <a:spcBef>
                <a:spcPts val="0"/>
              </a:spcBef>
              <a:spcAft>
                <a:spcPts val="0"/>
              </a:spcAft>
              <a:buSzPts val="1800"/>
              <a:buChar char="●"/>
            </a:pPr>
            <a:r>
              <a:rPr lang="en" sz="1800"/>
              <a:t>Facilitates dialogue and perspective sharing between team members, documents successes and failures, and promotes job satisfaction through constructive feedback (Birk, </a:t>
            </a:r>
            <a:r>
              <a:rPr lang="en" sz="1800">
                <a:solidFill>
                  <a:srgbClr val="222222"/>
                </a:solidFill>
                <a:highlight>
                  <a:srgbClr val="FFFFFF"/>
                </a:highlight>
              </a:rPr>
              <a:t>Dingsøyr</a:t>
            </a:r>
            <a:r>
              <a:rPr lang="en" sz="1800"/>
              <a:t>, &amp; Stalhane, 2002).</a:t>
            </a:r>
            <a:endParaRPr sz="1800"/>
          </a:p>
          <a:p>
            <a:pPr indent="-342900" lvl="0" marL="457200" rtl="0">
              <a:lnSpc>
                <a:spcPct val="115000"/>
              </a:lnSpc>
              <a:spcBef>
                <a:spcPts val="0"/>
              </a:spcBef>
              <a:spcAft>
                <a:spcPts val="0"/>
              </a:spcAft>
              <a:buSzPts val="1800"/>
              <a:buChar char="●"/>
            </a:pPr>
            <a:r>
              <a:rPr lang="en" sz="1800"/>
              <a:t>Allows you to communicate when project failures are traceable to events or elements you have no power to circumvent or mitigate.  </a:t>
            </a:r>
            <a:endParaRPr sz="1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116" name="Shape 116"/>
        <p:cNvGrpSpPr/>
        <p:nvPr/>
      </p:nvGrpSpPr>
      <p:grpSpPr>
        <a:xfrm>
          <a:off x="0" y="0"/>
          <a:ext cx="0" cy="0"/>
          <a:chOff x="0" y="0"/>
          <a:chExt cx="0" cy="0"/>
        </a:xfrm>
      </p:grpSpPr>
      <p:sp>
        <p:nvSpPr>
          <p:cNvPr id="117" name="Shape 117"/>
          <p:cNvSpPr txBox="1"/>
          <p:nvPr>
            <p:ph type="title"/>
          </p:nvPr>
        </p:nvSpPr>
        <p:spPr>
          <a:xfrm>
            <a:off x="0" y="0"/>
            <a:ext cx="9144000" cy="1657200"/>
          </a:xfrm>
          <a:prstGeom prst="rect">
            <a:avLst/>
          </a:prstGeom>
        </p:spPr>
        <p:txBody>
          <a:bodyPr anchorCtr="0" anchor="ctr" bIns="91425" lIns="91425" spcFirstLastPara="1" rIns="91425" wrap="square" tIns="91425">
            <a:noAutofit/>
          </a:bodyPr>
          <a:lstStyle/>
          <a:p>
            <a:pPr indent="0" lvl="0" marL="457200" rtl="0">
              <a:spcBef>
                <a:spcPts val="0"/>
              </a:spcBef>
              <a:spcAft>
                <a:spcPts val="0"/>
              </a:spcAft>
              <a:buNone/>
            </a:pPr>
            <a:r>
              <a:rPr lang="en" sz="4800"/>
              <a:t>Aren’t post mortems the same as assessment? </a:t>
            </a:r>
            <a:endParaRPr sz="4800"/>
          </a:p>
        </p:txBody>
      </p:sp>
      <p:sp>
        <p:nvSpPr>
          <p:cNvPr id="118" name="Shape 118"/>
          <p:cNvSpPr txBox="1"/>
          <p:nvPr/>
        </p:nvSpPr>
        <p:spPr>
          <a:xfrm>
            <a:off x="6765900" y="629700"/>
            <a:ext cx="3858600" cy="4503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descr="Assessment's speech bubble. Assessment asks, &quot;Did we accomplish our goal(s)? To what degree?&quot;" id="119" name="Shape 119" title="Assessment's Speech Bubble "/>
          <p:cNvSpPr/>
          <p:nvPr/>
        </p:nvSpPr>
        <p:spPr>
          <a:xfrm>
            <a:off x="2391525" y="2150325"/>
            <a:ext cx="1996200" cy="2049900"/>
          </a:xfrm>
          <a:prstGeom prst="wedgeRectCallout">
            <a:avLst>
              <a:gd fmla="val -36241" name="adj1"/>
              <a:gd fmla="val 62418" name="adj2"/>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lgn="ctr">
              <a:spcBef>
                <a:spcPts val="0"/>
              </a:spcBef>
              <a:spcAft>
                <a:spcPts val="0"/>
              </a:spcAft>
              <a:buNone/>
            </a:pPr>
            <a:r>
              <a:rPr b="1" lang="en" sz="2400"/>
              <a:t>Did</a:t>
            </a:r>
            <a:r>
              <a:rPr b="1" lang="en" sz="2400"/>
              <a:t> we accomplish our goal(s)? To what degree? </a:t>
            </a:r>
            <a:endParaRPr b="1" sz="2400"/>
          </a:p>
        </p:txBody>
      </p:sp>
      <p:sp>
        <p:nvSpPr>
          <p:cNvPr descr="Post mortem's speech bubble. Post mortems ask, &quot;How well did we accomplish our goals? What went right? What went  wrong? Why?&quot;" id="120" name="Shape 120" title="Post Mortem's Speech Bubble "/>
          <p:cNvSpPr/>
          <p:nvPr/>
        </p:nvSpPr>
        <p:spPr>
          <a:xfrm>
            <a:off x="4640675" y="2150325"/>
            <a:ext cx="1996200" cy="2049900"/>
          </a:xfrm>
          <a:prstGeom prst="wedgeRectCallout">
            <a:avLst>
              <a:gd fmla="val 36329" name="adj1"/>
              <a:gd fmla="val 64052" name="adj2"/>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t>How well did we accomplish our goals? What went right? What went  wrong? Why? </a:t>
            </a:r>
            <a:endParaRPr b="1" sz="1800"/>
          </a:p>
        </p:txBody>
      </p:sp>
      <p:sp>
        <p:nvSpPr>
          <p:cNvPr descr="Yellow smiley face representing assessment. " id="121" name="Shape 121" title="Yellow Smiley Face "/>
          <p:cNvSpPr/>
          <p:nvPr/>
        </p:nvSpPr>
        <p:spPr>
          <a:xfrm>
            <a:off x="1135075" y="3798275"/>
            <a:ext cx="1098600" cy="1105200"/>
          </a:xfrm>
          <a:prstGeom prst="smileyFace">
            <a:avLst>
              <a:gd fmla="val 4653" name="adj"/>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descr="Green smiley face representing post-mortems " id="122" name="Shape 122" title="Green smiley face. "/>
          <p:cNvSpPr/>
          <p:nvPr/>
        </p:nvSpPr>
        <p:spPr>
          <a:xfrm>
            <a:off x="6690475" y="3944000"/>
            <a:ext cx="1098600" cy="1105200"/>
          </a:xfrm>
          <a:prstGeom prst="smileyFace">
            <a:avLst>
              <a:gd fmla="val 4653" name="adj"/>
            </a:avLst>
          </a:prstGeom>
          <a:solidFill>
            <a:srgbClr val="D9EAD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descr="Blue square with the word, &quot;Assessment asks...&quot;" id="123" name="Shape 123" title="Blue Square"/>
          <p:cNvSpPr/>
          <p:nvPr/>
        </p:nvSpPr>
        <p:spPr>
          <a:xfrm>
            <a:off x="288175" y="2867025"/>
            <a:ext cx="1850400" cy="730200"/>
          </a:xfrm>
          <a:prstGeom prst="rect">
            <a:avLst/>
          </a:prstGeom>
          <a:solidFill>
            <a:srgbClr val="CFE2F3"/>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rPr b="1" lang="en"/>
              <a:t>Assessment asks...</a:t>
            </a:r>
            <a:endParaRPr b="1"/>
          </a:p>
        </p:txBody>
      </p:sp>
      <p:sp>
        <p:nvSpPr>
          <p:cNvPr descr="Blue square with the words, &quot;Post mortems ask...&quot;" id="124" name="Shape 124" title="Blue Square "/>
          <p:cNvSpPr/>
          <p:nvPr/>
        </p:nvSpPr>
        <p:spPr>
          <a:xfrm>
            <a:off x="6889825" y="2924175"/>
            <a:ext cx="1850400" cy="730200"/>
          </a:xfrm>
          <a:prstGeom prst="rect">
            <a:avLst/>
          </a:prstGeom>
          <a:solidFill>
            <a:srgbClr val="CFE2F3"/>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rPr b="1" lang="en"/>
              <a:t>Post mortems ask...</a:t>
            </a:r>
            <a:endParaRPr b="1"/>
          </a:p>
        </p:txBody>
      </p:sp>
    </p:spTree>
  </p:cSld>
  <p:clrMapOvr>
    <a:masterClrMapping/>
  </p:clrMapOvr>
</p:sld>
</file>

<file path=ppt/theme/theme1.xml><?xml version="1.0" encoding="utf-8"?>
<a:theme xmlns:a="http://schemas.openxmlformats.org/drawingml/2006/main" xmlns:r="http://schemas.openxmlformats.org/officeDocument/2006/relationships"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