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4" r:id="rId2"/>
    <p:sldId id="296" r:id="rId3"/>
    <p:sldId id="308" r:id="rId4"/>
    <p:sldId id="310" r:id="rId5"/>
    <p:sldId id="315" r:id="rId6"/>
    <p:sldId id="316" r:id="rId7"/>
    <p:sldId id="301" r:id="rId8"/>
    <p:sldId id="289" r:id="rId9"/>
    <p:sldId id="314" r:id="rId10"/>
    <p:sldId id="293" r:id="rId11"/>
    <p:sldId id="285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zanin Khatami" initials="NK" lastIdx="1" clrIdx="0">
    <p:extLst>
      <p:ext uri="{19B8F6BF-5375-455C-9EA6-DF929625EA0E}">
        <p15:presenceInfo xmlns:p15="http://schemas.microsoft.com/office/powerpoint/2012/main" userId="01967b059b110fc3" providerId="Windows Live"/>
      </p:ext>
    </p:extLst>
  </p:cmAuthor>
  <p:cmAuthor id="2" name="Farnham, Paul G. (CDC/OID/NCHHSTP)" initials="FPG(" lastIdx="13" clrIdx="1">
    <p:extLst>
      <p:ext uri="{19B8F6BF-5375-455C-9EA6-DF929625EA0E}">
        <p15:presenceInfo xmlns:p15="http://schemas.microsoft.com/office/powerpoint/2012/main" userId="S-1-5-21-1207783550-2075000910-922709458-221325" providerId="AD"/>
      </p:ext>
    </p:extLst>
  </p:cmAuthor>
  <p:cmAuthor id="3" name="Chaitra Gopalappa" initials="CG" lastIdx="3" clrIdx="2">
    <p:extLst>
      <p:ext uri="{19B8F6BF-5375-455C-9EA6-DF929625EA0E}">
        <p15:presenceInfo xmlns:p15="http://schemas.microsoft.com/office/powerpoint/2012/main" userId="S-1-5-21-2876571829-1334996891-2675354618-222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A0"/>
    <a:srgbClr val="0116AF"/>
    <a:srgbClr val="661023"/>
    <a:srgbClr val="9BBEE9"/>
    <a:srgbClr val="4989D7"/>
    <a:srgbClr val="5C0D1C"/>
    <a:srgbClr val="FFFF99"/>
    <a:srgbClr val="CCFFCC"/>
    <a:srgbClr val="66FF99"/>
    <a:srgbClr val="000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0" autoAdjust="0"/>
    <p:restoredTop sz="79520" autoAdjust="0"/>
  </p:normalViewPr>
  <p:slideViewPr>
    <p:cSldViewPr snapToObjects="1">
      <p:cViewPr varScale="1">
        <p:scale>
          <a:sx n="122" d="100"/>
          <a:sy n="122" d="100"/>
        </p:scale>
        <p:origin x="1488" y="102"/>
      </p:cViewPr>
      <p:guideLst>
        <p:guide orient="horz" pos="1619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9" d="100"/>
        <a:sy n="249" d="100"/>
      </p:scale>
      <p:origin x="0" y="0"/>
    </p:cViewPr>
  </p:sorterViewPr>
  <p:notesViewPr>
    <p:cSldViewPr snapToObjects="1">
      <p:cViewPr varScale="1">
        <p:scale>
          <a:sx n="55" d="100"/>
          <a:sy n="55" d="100"/>
        </p:scale>
        <p:origin x="297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1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85AEC-48F6-974B-B02D-842DE4CA19D2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96CA4-195B-534F-B3C9-4FD2C3183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6485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2C378-A1AA-634A-BDC7-DFEEA7139B4C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70377-F598-F04C-87AC-48DBA0C45F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4009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70377-F598-F04C-87AC-48DBA0C45F8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0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70377-F598-F04C-87AC-48DBA0C45F8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017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70377-F598-F04C-87AC-48DBA0C45F8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318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70377-F598-F04C-87AC-48DBA0C45F8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810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Find path with least cost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70377-F598-F04C-87AC-48DBA0C45F8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231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70377-F598-F04C-87AC-48DBA0C45F8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649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70377-F598-F04C-87AC-48DBA0C45F8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536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70377-F598-F04C-87AC-48DBA0C45F8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08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5-0192_MG_1945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35277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5-0192_MG_1898-Edit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15288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320" y="327040"/>
            <a:ext cx="7316928" cy="857250"/>
          </a:xfrm>
        </p:spPr>
        <p:txBody>
          <a:bodyPr/>
          <a:lstStyle>
            <a:lvl1pPr>
              <a:defRPr>
                <a:solidFill>
                  <a:srgbClr val="86111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010400" y="6458"/>
            <a:ext cx="2133601" cy="431692"/>
          </a:xfrm>
          <a:prstGeom prst="rect">
            <a:avLst/>
          </a:prstGeom>
          <a:solidFill>
            <a:srgbClr val="66102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8" name="Picture 7" descr="wordmark2 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612" y="171924"/>
            <a:ext cx="1485779" cy="18810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" y="4816461"/>
            <a:ext cx="9144000" cy="327040"/>
          </a:xfrm>
          <a:prstGeom prst="rect">
            <a:avLst/>
          </a:prstGeom>
          <a:solidFill>
            <a:srgbClr val="6610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" y="4688375"/>
            <a:ext cx="9144000" cy="36466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6720" y="1303788"/>
            <a:ext cx="7986032" cy="3288212"/>
          </a:xfrm>
          <a:prstGeom prst="rect">
            <a:avLst/>
          </a:prstGeom>
        </p:spPr>
        <p:txBody>
          <a:bodyPr vert="horz"/>
          <a:lstStyle>
            <a:lvl1pPr marL="228600" indent="-227013">
              <a:buClr>
                <a:schemeClr val="accent1"/>
              </a:buClr>
              <a:defRPr sz="2000"/>
            </a:lvl1pPr>
            <a:lvl2pPr marL="573088" indent="-285750" defTabSz="455613">
              <a:defRPr sz="1600"/>
            </a:lvl2pPr>
            <a:lvl3pPr marL="862013" indent="-228600">
              <a:defRPr sz="1600"/>
            </a:lvl3pPr>
            <a:lvl4pPr marL="1139825" indent="-228600">
              <a:defRPr sz="1600"/>
            </a:lvl4pPr>
            <a:lvl5pPr marL="1427163" indent="-228600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74061" y="468837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0AEA5-A348-2949-9B8B-EA763C54C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391354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946223" y="0"/>
            <a:ext cx="3197777" cy="545042"/>
          </a:xfrm>
          <a:prstGeom prst="rect">
            <a:avLst/>
          </a:prstGeom>
          <a:solidFill>
            <a:srgbClr val="66102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4" name="Picture 3" descr="wordmark2 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612" y="171924"/>
            <a:ext cx="1485779" cy="1881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319" y="327040"/>
            <a:ext cx="7311309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4953000"/>
            <a:ext cx="9144000" cy="63499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5016499"/>
            <a:ext cx="9144000" cy="127001"/>
          </a:xfrm>
          <a:prstGeom prst="rect">
            <a:avLst/>
          </a:prstGeom>
          <a:solidFill>
            <a:srgbClr val="6610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74061" y="468837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0AEA5-A348-2949-9B8B-EA763C54C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0826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946223" y="0"/>
            <a:ext cx="3197777" cy="545042"/>
          </a:xfrm>
          <a:prstGeom prst="rect">
            <a:avLst/>
          </a:prstGeom>
          <a:solidFill>
            <a:srgbClr val="66102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4" name="Picture 3" descr="wordmark2 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612" y="171924"/>
            <a:ext cx="1485779" cy="18810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" y="4634888"/>
            <a:ext cx="9144000" cy="38161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5016499"/>
            <a:ext cx="9144000" cy="127001"/>
          </a:xfrm>
          <a:prstGeom prst="rect">
            <a:avLst/>
          </a:prstGeom>
          <a:solidFill>
            <a:srgbClr val="6610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74061" y="468837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0AEA5-A348-2949-9B8B-EA763C54C6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438530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74061" y="468837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0AEA5-A348-2949-9B8B-EA763C54C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9742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319" y="327040"/>
            <a:ext cx="7794569" cy="85725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76337" y="1509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74061" y="468837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0AEA5-A348-2949-9B8B-EA763C54C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3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5" r:id="rId3"/>
    <p:sldLayoutId id="2147483666" r:id="rId4"/>
    <p:sldLayoutId id="2147483667" r:id="rId5"/>
    <p:sldLayoutId id="2147483655" r:id="rId6"/>
  </p:sldLayoutIdLst>
  <p:transition spd="med">
    <p:fade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861119"/>
          </a:solidFill>
          <a:effectLst>
            <a:outerShdw blurRad="50800" dist="38100" dir="27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39725" indent="-339725" algn="l" defTabSz="457200" rtl="0" eaLnBrk="1" latinLnBrk="0" hangingPunct="1">
        <a:spcBef>
          <a:spcPts val="900"/>
        </a:spcBef>
        <a:buClr>
          <a:schemeClr val="accent5"/>
        </a:buClr>
        <a:buFont typeface="Arial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98513" indent="-395288" algn="l" defTabSz="457200" rtl="0" eaLnBrk="1" latinLnBrk="0" hangingPunct="1">
        <a:spcBef>
          <a:spcPct val="20000"/>
        </a:spcBef>
        <a:buClr>
          <a:schemeClr val="accent5"/>
        </a:buClr>
        <a:buFont typeface="Arial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5"/>
        </a:buClr>
        <a:buFont typeface="Arial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5"/>
        </a:buClr>
        <a:buFont typeface="Arial"/>
        <a:buChar char="–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www.cdc.gov/hiv/pdf/library/reports/surveillance/cdc-hiv-surveillance-supplemental-report-vol-23-1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cdc.gov/hiv/pdf/statistics/overview/cdc-hiv-us-ataglance.pdf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cdc.gov/hiv/pdf/statistics/overview/cdc-hiv-us-ataglance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660559" y="0"/>
            <a:ext cx="5483441" cy="4019549"/>
          </a:xfrm>
          <a:prstGeom prst="rect">
            <a:avLst/>
          </a:prstGeom>
          <a:solidFill>
            <a:srgbClr val="5C0D1C">
              <a:alpha val="8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to reach zero HIV incidence in the US? </a:t>
            </a:r>
          </a:p>
          <a:p>
            <a:pPr algn="ctr"/>
            <a:r>
              <a:rPr lang="en-US" b="1" dirty="0"/>
              <a:t>Application of network modeling</a:t>
            </a:r>
            <a:endParaRPr lang="en-US" dirty="0"/>
          </a:p>
        </p:txBody>
      </p:sp>
      <p:pic>
        <p:nvPicPr>
          <p:cNvPr id="7" name="Picture 6" descr="UMAwordmark_wtag_wh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5300" y="205020"/>
            <a:ext cx="2125517" cy="42313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64294" y="2503201"/>
            <a:ext cx="4199568" cy="692497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Nazanin </a:t>
            </a:r>
            <a:r>
              <a:rPr lang="en-US" sz="1400" dirty="0" err="1">
                <a:solidFill>
                  <a:schemeClr val="bg1"/>
                </a:solidFill>
              </a:rPr>
              <a:t>khatami</a:t>
            </a:r>
            <a:r>
              <a:rPr lang="en-US" sz="1400" dirty="0">
                <a:solidFill>
                  <a:schemeClr val="bg1"/>
                </a:solidFill>
              </a:rPr>
              <a:t>, Chaitra </a:t>
            </a:r>
            <a:r>
              <a:rPr lang="en-US" sz="1400" dirty="0" err="1">
                <a:solidFill>
                  <a:schemeClr val="bg1"/>
                </a:solidFill>
              </a:rPr>
              <a:t>Gopalappa</a:t>
            </a:r>
            <a:r>
              <a:rPr lang="en-US" sz="1400" dirty="0">
                <a:solidFill>
                  <a:schemeClr val="bg1"/>
                </a:solidFill>
              </a:rPr>
              <a:t>, PhD</a:t>
            </a: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4971058" y="3037656"/>
            <a:ext cx="3925406" cy="34589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5"/>
              </a:buClr>
              <a:buSzTx/>
              <a:buFont typeface="Arial"/>
              <a:buNone/>
              <a:tabLst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dirty="0">
              <a:solidFill>
                <a:schemeClr val="bg1"/>
              </a:solidFill>
            </a:endParaRPr>
          </a:p>
          <a:p>
            <a:pPr algn="r"/>
            <a:r>
              <a:rPr lang="en-US" dirty="0">
                <a:solidFill>
                  <a:schemeClr val="bg1"/>
                </a:solidFill>
              </a:rPr>
              <a:t>January 2019</a:t>
            </a:r>
          </a:p>
        </p:txBody>
      </p:sp>
    </p:spTree>
    <p:extLst>
      <p:ext uri="{BB962C8B-B14F-4D97-AF65-F5344CB8AC3E}">
        <p14:creationId xmlns:p14="http://schemas.microsoft.com/office/powerpoint/2010/main" val="362999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3E507-7058-45C4-88BA-AE3F3B6B3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0"/>
            <a:ext cx="6917517" cy="499906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D1B1E3E-6FA0-436E-958A-91B3F5E72A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949" y="590550"/>
            <a:ext cx="8223880" cy="3925250"/>
          </a:xfrm>
        </p:spPr>
        <p:txBody>
          <a:bodyPr/>
          <a:lstStyle/>
          <a:p>
            <a:pPr marL="285750" indent="-285750">
              <a:defRPr/>
            </a:pPr>
            <a:r>
              <a:rPr lang="en-US" sz="1800" dirty="0"/>
              <a:t>Networks can be used in a simulation model for simulating disease transmissions</a:t>
            </a:r>
          </a:p>
          <a:p>
            <a:pPr marL="285750" indent="-285750">
              <a:defRPr/>
            </a:pPr>
            <a:r>
              <a:rPr lang="en-US" sz="1800" dirty="0"/>
              <a:t>Simulation models can be used for predicting disease epidemics over time</a:t>
            </a:r>
          </a:p>
          <a:p>
            <a:pPr marL="285750" indent="-285750">
              <a:defRPr/>
            </a:pPr>
            <a:r>
              <a:rPr lang="en-US" sz="1800" dirty="0"/>
              <a:t>Simulation models can be used for identifying most efficient intervention strategy among all possible choices</a:t>
            </a:r>
          </a:p>
          <a:p>
            <a:pPr marL="285750" indent="-285750">
              <a:defRPr/>
            </a:pPr>
            <a:r>
              <a:rPr lang="en-US" sz="1800" dirty="0"/>
              <a:t>In our work</a:t>
            </a:r>
          </a:p>
          <a:p>
            <a:pPr marL="630238" lvl="1">
              <a:defRPr/>
            </a:pPr>
            <a:r>
              <a:rPr lang="en-US" sz="1400" dirty="0"/>
              <a:t>We used simulation models for studying “How to reach zero HIV infections in the US?”</a:t>
            </a:r>
          </a:p>
          <a:p>
            <a:pPr marL="630238" lvl="1">
              <a:defRPr/>
            </a:pPr>
            <a:r>
              <a:rPr lang="en-US" sz="1400" dirty="0"/>
              <a:t>Our Analysis can inform decisions at national level</a:t>
            </a:r>
          </a:p>
          <a:p>
            <a:pPr marL="0" indent="0">
              <a:buNone/>
              <a:defRPr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0CA086B-C3A1-4A61-92C2-F7555B4E96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740AEA5-A348-2949-9B8B-EA763C54C64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4193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view of a city next to a body of water&#10;&#10;Description automatically generated">
            <a:extLst>
              <a:ext uri="{FF2B5EF4-FFF2-40B4-BE49-F238E27FC236}">
                <a16:creationId xmlns:a16="http://schemas.microsoft.com/office/drawing/2014/main" xmlns="" id="{30369758-DF01-4C24-92F1-275676EE1D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210"/>
            <a:ext cx="9144000" cy="3189581"/>
          </a:xfrm>
          <a:prstGeom prst="rect">
            <a:avLst/>
          </a:prstGeom>
        </p:spPr>
      </p:pic>
      <p:pic>
        <p:nvPicPr>
          <p:cNvPr id="7" name="Picture 6" descr="UMAwordmark_wtag_wh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604928"/>
            <a:ext cx="2125517" cy="42313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915FEE9-9345-49D3-9F72-274AA7F3DADB}"/>
              </a:ext>
            </a:extLst>
          </p:cNvPr>
          <p:cNvSpPr/>
          <p:nvPr/>
        </p:nvSpPr>
        <p:spPr>
          <a:xfrm>
            <a:off x="2286000" y="3409950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>
              <a:lnSpc>
                <a:spcPct val="90000"/>
              </a:lnSpc>
            </a:pPr>
            <a:r>
              <a:rPr lang="en-US" b="1" dirty="0"/>
              <a:t>Thank you for your attention!</a:t>
            </a:r>
          </a:p>
          <a:p>
            <a:pPr algn="ctr" defTabSz="914400">
              <a:lnSpc>
                <a:spcPct val="90000"/>
              </a:lnSpc>
            </a:pPr>
            <a:endParaRPr lang="en-US" b="1" dirty="0"/>
          </a:p>
          <a:p>
            <a:pPr algn="ctr" defTabSz="914400">
              <a:lnSpc>
                <a:spcPct val="90000"/>
              </a:lnSpc>
            </a:pPr>
            <a:r>
              <a:rPr lang="en-US" b="1" dirty="0"/>
              <a:t>Contact Info:</a:t>
            </a:r>
          </a:p>
          <a:p>
            <a:pPr algn="ctr" defTabSz="914400">
              <a:lnSpc>
                <a:spcPct val="90000"/>
              </a:lnSpc>
            </a:pPr>
            <a:r>
              <a:rPr lang="en-US" b="1" i="1" u="sng" dirty="0"/>
              <a:t>Nazanin Khatami</a:t>
            </a:r>
          </a:p>
          <a:p>
            <a:pPr algn="ctr" defTabSz="914400">
              <a:lnSpc>
                <a:spcPct val="90000"/>
              </a:lnSpc>
            </a:pPr>
            <a:r>
              <a:rPr lang="en-US" b="1" i="1" u="sng" dirty="0"/>
              <a:t>skhatami@umass.edu</a:t>
            </a:r>
          </a:p>
        </p:txBody>
      </p:sp>
    </p:spTree>
    <p:extLst>
      <p:ext uri="{BB962C8B-B14F-4D97-AF65-F5344CB8AC3E}">
        <p14:creationId xmlns:p14="http://schemas.microsoft.com/office/powerpoint/2010/main" val="171131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B68F140-0C94-4A46-B13F-61BA4F3308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8753" y="1722900"/>
            <a:ext cx="2953373" cy="2926945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5503DDF-6550-45B2-BD9D-C7488D069E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304772"/>
            <a:ext cx="4800600" cy="2496025"/>
          </a:xfrm>
        </p:spPr>
        <p:txBody>
          <a:bodyPr/>
          <a:lstStyle/>
          <a:p>
            <a:r>
              <a:rPr lang="en-US" sz="1600" dirty="0"/>
              <a:t>1.1 million people living with HIV in 2015.</a:t>
            </a:r>
          </a:p>
          <a:p>
            <a:r>
              <a:rPr lang="en-US" sz="1600" dirty="0"/>
              <a:t>Of those people, about 15%, or 1 in 7, did not know they were infected.</a:t>
            </a:r>
          </a:p>
          <a:p>
            <a:r>
              <a:rPr lang="en-US" sz="1600" dirty="0"/>
              <a:t>In 2015, 6,465 people died from HIV.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7C4FEE2-B136-4953-B763-5442E97609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740AEA5-A348-2949-9B8B-EA763C54C64D}" type="slidenum">
              <a:rPr lang="en-US" smtClean="0"/>
              <a:t>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C9E2F2C-1D86-43DC-8205-4B2C01C39F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8966" y="457037"/>
            <a:ext cx="3062746" cy="116500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xmlns="" id="{7EBA64E0-E89C-46A7-B705-2ACB45F73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71" y="40311"/>
            <a:ext cx="7316788" cy="565150"/>
          </a:xfrm>
        </p:spPr>
        <p:txBody>
          <a:bodyPr/>
          <a:lstStyle/>
          <a:p>
            <a:r>
              <a:rPr lang="en-US" dirty="0"/>
              <a:t>Statistics of HIV in the US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3E5C69B-4CDD-4B71-8260-C9A567D8A1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086" y="733253"/>
            <a:ext cx="1530350" cy="14011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5CF2AC7-F43A-487F-B566-53B987F31420}"/>
              </a:ext>
            </a:extLst>
          </p:cNvPr>
          <p:cNvSpPr txBox="1"/>
          <p:nvPr/>
        </p:nvSpPr>
        <p:spPr>
          <a:xfrm>
            <a:off x="157707" y="4689263"/>
            <a:ext cx="776400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[1] CDC. HIV in the United States: at a Glance, June 2018, </a:t>
            </a:r>
            <a:r>
              <a:rPr lang="en-US" sz="900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https://www.cdc.gov/hiv/pdf/statistics/overview/cdc-hiv-us-ataglance.pdf</a:t>
            </a:r>
            <a:endParaRPr lang="en-US" sz="900" dirty="0"/>
          </a:p>
          <a:p>
            <a:r>
              <a:rPr lang="en-US" sz="900" dirty="0"/>
              <a:t>[2] CDC. </a:t>
            </a:r>
            <a:r>
              <a:rPr lang="en-US" sz="900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Estimated HIV incidence and prevalence in the United States, 2010–2015</a:t>
            </a:r>
            <a:r>
              <a:rPr lang="en-US" sz="900" dirty="0"/>
              <a:t>. HIV Surveillance Supplemental Report 2018;23(No.1) </a:t>
            </a:r>
          </a:p>
          <a:p>
            <a:r>
              <a:rPr lang="en-US" sz="900" dirty="0"/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B4DD7E-B16C-4C14-BAC3-0852491C616C}"/>
              </a:ext>
            </a:extLst>
          </p:cNvPr>
          <p:cNvSpPr/>
          <p:nvPr/>
        </p:nvSpPr>
        <p:spPr>
          <a:xfrm>
            <a:off x="7151694" y="4443720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Credits: [2]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0675549-5249-45F0-AA3F-CDC4E8123A82}"/>
              </a:ext>
            </a:extLst>
          </p:cNvPr>
          <p:cNvSpPr/>
          <p:nvPr/>
        </p:nvSpPr>
        <p:spPr>
          <a:xfrm>
            <a:off x="4800600" y="1580810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Credits: [1]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C9786A3-C4D4-4098-B53A-E776525D366D}"/>
              </a:ext>
            </a:extLst>
          </p:cNvPr>
          <p:cNvSpPr/>
          <p:nvPr/>
        </p:nvSpPr>
        <p:spPr>
          <a:xfrm>
            <a:off x="937864" y="2111498"/>
            <a:ext cx="80182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Credits: [1]</a:t>
            </a:r>
          </a:p>
        </p:txBody>
      </p:sp>
    </p:spTree>
    <p:extLst>
      <p:ext uri="{BB962C8B-B14F-4D97-AF65-F5344CB8AC3E}">
        <p14:creationId xmlns:p14="http://schemas.microsoft.com/office/powerpoint/2010/main" val="15870451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0C8E77-B25F-402B-BBA2-1B74C7BBF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-4436"/>
            <a:ext cx="7316928" cy="494350"/>
          </a:xfrm>
        </p:spPr>
        <p:txBody>
          <a:bodyPr/>
          <a:lstStyle/>
          <a:p>
            <a:r>
              <a:rPr lang="en-US" dirty="0"/>
              <a:t>Statistics of HIV in the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C8F0A5-E3B8-4AF4-A36B-75418CBFE9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1362" y="536804"/>
            <a:ext cx="5188837" cy="3735642"/>
          </a:xfrm>
        </p:spPr>
        <p:txBody>
          <a:bodyPr/>
          <a:lstStyle/>
          <a:p>
            <a:pPr>
              <a:spcBef>
                <a:spcPct val="10000"/>
              </a:spcBef>
              <a:tabLst>
                <a:tab pos="4114800" algn="l"/>
              </a:tabLst>
              <a:defRPr/>
            </a:pPr>
            <a:r>
              <a:rPr lang="en-US" altLang="en-US" sz="1900" b="1" dirty="0">
                <a:cs typeface="Helvetica" panose="020B0604020202020204" pitchFamily="34" charset="0"/>
              </a:rPr>
              <a:t>Recent trends in HIV</a:t>
            </a:r>
            <a:endParaRPr lang="en-US" altLang="en-US" sz="1900" dirty="0">
              <a:cs typeface="Helvetica" panose="020B0604020202020204" pitchFamily="34" charset="0"/>
            </a:endParaRPr>
          </a:p>
          <a:p>
            <a:pPr marL="344488" lvl="1" indent="0">
              <a:spcBef>
                <a:spcPct val="10000"/>
              </a:spcBef>
              <a:buNone/>
              <a:defRPr/>
            </a:pPr>
            <a:r>
              <a:rPr lang="en-US" altLang="en-US" dirty="0">
                <a:cs typeface="Helvetica" panose="020B0604020202020204" pitchFamily="34" charset="0"/>
              </a:rPr>
              <a:t>+	  People with HIV have almost </a:t>
            </a:r>
            <a:r>
              <a:rPr lang="en-US" altLang="en-US" b="1" dirty="0">
                <a:cs typeface="Helvetica" panose="020B0604020202020204" pitchFamily="34" charset="0"/>
              </a:rPr>
              <a:t>full life expectancy because of good treatments.</a:t>
            </a:r>
          </a:p>
          <a:p>
            <a:pPr marL="344488" lvl="1" indent="0">
              <a:spcBef>
                <a:spcPct val="10000"/>
              </a:spcBef>
              <a:buNone/>
              <a:defRPr/>
            </a:pPr>
            <a:endParaRPr lang="en-US" altLang="en-US" dirty="0">
              <a:cs typeface="Helvetica" panose="020B0604020202020204" pitchFamily="34" charset="0"/>
            </a:endParaRPr>
          </a:p>
          <a:p>
            <a:pPr marL="344488" lvl="1" indent="0">
              <a:spcBef>
                <a:spcPct val="10000"/>
              </a:spcBef>
              <a:buNone/>
              <a:defRPr/>
            </a:pPr>
            <a:r>
              <a:rPr lang="en-US" altLang="en-US" dirty="0">
                <a:cs typeface="Helvetica" panose="020B0604020202020204" pitchFamily="34" charset="0"/>
              </a:rPr>
              <a:t>-		 38,500 people became newly infected with HIV in 2015. [1]</a:t>
            </a:r>
          </a:p>
          <a:p>
            <a:pPr marL="801688" lvl="1" indent="-45720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endParaRPr lang="en-US" altLang="en-US" dirty="0">
              <a:cs typeface="Helvetica" panose="020B0604020202020204" pitchFamily="34" charset="0"/>
            </a:endParaRPr>
          </a:p>
          <a:p>
            <a:pPr>
              <a:spcBef>
                <a:spcPct val="10000"/>
              </a:spcBef>
              <a:defRPr/>
            </a:pPr>
            <a:r>
              <a:rPr lang="en-US" altLang="en-US" sz="1900" b="1" dirty="0">
                <a:cs typeface="Helvetica" panose="020B0604020202020204" pitchFamily="34" charset="0"/>
              </a:rPr>
              <a:t>HIV is a persistent issue in the US</a:t>
            </a:r>
          </a:p>
          <a:p>
            <a:pPr marL="801688" lvl="1" indent="-45720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cs typeface="Helvetica" panose="020B0604020202020204" pitchFamily="34" charset="0"/>
              </a:rPr>
              <a:t>Number of people living with HIV is continuously increasing since 1980’s</a:t>
            </a:r>
          </a:p>
          <a:p>
            <a:pPr marL="344488" lvl="1" indent="0">
              <a:spcBef>
                <a:spcPct val="10000"/>
              </a:spcBef>
              <a:buNone/>
              <a:defRPr/>
            </a:pPr>
            <a:endParaRPr lang="en-US" altLang="en-US" dirty="0">
              <a:cs typeface="Helvetica" panose="020B0604020202020204" pitchFamily="34" charset="0"/>
            </a:endParaRPr>
          </a:p>
          <a:p>
            <a:pPr marL="801688" lvl="1" indent="-45720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b="1" dirty="0">
                <a:cs typeface="Helvetica" panose="020B0604020202020204" pitchFamily="34" charset="0"/>
              </a:rPr>
              <a:t>Lifetime treatment costs for </a:t>
            </a:r>
            <a:r>
              <a:rPr lang="en-US" altLang="en-US" dirty="0">
                <a:cs typeface="Helvetica" panose="020B0604020202020204" pitchFamily="34" charset="0"/>
              </a:rPr>
              <a:t>are about $250,000 to $400,000 per person</a:t>
            </a:r>
          </a:p>
          <a:p>
            <a:pPr marL="1587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53ECFC0-C6B6-4429-A8B6-40547BBF1C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740AEA5-A348-2949-9B8B-EA763C54C64D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5415EF6-5247-47C4-AC44-5FA8D16566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7729" y="701492"/>
            <a:ext cx="3885174" cy="3293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091C7E3-E668-4192-A5F2-DA9BC8730E7A}"/>
              </a:ext>
            </a:extLst>
          </p:cNvPr>
          <p:cNvSpPr txBox="1"/>
          <p:nvPr/>
        </p:nvSpPr>
        <p:spPr>
          <a:xfrm>
            <a:off x="214275" y="4495191"/>
            <a:ext cx="86400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/>
          </a:p>
          <a:p>
            <a:r>
              <a:rPr lang="en-US" sz="1100" dirty="0"/>
              <a:t>[1] CDC. HIV in the United States: at a Glance, June 2018, </a:t>
            </a:r>
            <a:r>
              <a:rPr lang="en-US" sz="1100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https://www.cdc.gov/hiv/pdf/statistics/overview/cdc-hiv-us-ataglance.pdf</a:t>
            </a:r>
            <a:endParaRPr lang="en-US" sz="1100" dirty="0"/>
          </a:p>
          <a:p>
            <a:r>
              <a:rPr lang="en-US" sz="1100" dirty="0"/>
              <a:t>[2] CDC, Factsheet, New HIV Infections in the US, Feb 2016.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90E7CC1-52D6-48CE-97D7-7CB80911AE4D}"/>
              </a:ext>
            </a:extLst>
          </p:cNvPr>
          <p:cNvSpPr/>
          <p:nvPr/>
        </p:nvSpPr>
        <p:spPr>
          <a:xfrm>
            <a:off x="5715000" y="3995447"/>
            <a:ext cx="6832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Credits: [2]</a:t>
            </a:r>
          </a:p>
        </p:txBody>
      </p:sp>
    </p:spTree>
    <p:extLst>
      <p:ext uri="{BB962C8B-B14F-4D97-AF65-F5344CB8AC3E}">
        <p14:creationId xmlns:p14="http://schemas.microsoft.com/office/powerpoint/2010/main" val="3744445473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0D13768-DB30-4840-A85F-E377F7D653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740AEA5-A348-2949-9B8B-EA763C54C64D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63DBD7C9-C751-4670-8A96-617A3D68F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78" y="-86564"/>
            <a:ext cx="7316928" cy="508277"/>
          </a:xfrm>
        </p:spPr>
        <p:txBody>
          <a:bodyPr/>
          <a:lstStyle/>
          <a:p>
            <a:r>
              <a:rPr lang="en-US" dirty="0"/>
              <a:t>Research Question 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E8C276EF-D386-4269-9AD4-E17AC7B3AD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6719" y="687036"/>
            <a:ext cx="8543466" cy="3904964"/>
          </a:xfrm>
        </p:spPr>
        <p:txBody>
          <a:bodyPr/>
          <a:lstStyle/>
          <a:p>
            <a:pPr marL="0" indent="0">
              <a:spcBef>
                <a:spcPct val="10000"/>
              </a:spcBef>
              <a:buNone/>
              <a:defRPr/>
            </a:pPr>
            <a:endParaRPr lang="en-US" dirty="0"/>
          </a:p>
          <a:p>
            <a:pPr marL="1587" indent="0">
              <a:buNone/>
            </a:pPr>
            <a:endParaRPr lang="en-US" dirty="0"/>
          </a:p>
          <a:p>
            <a:pPr marL="1587" indent="0">
              <a:buNone/>
            </a:pP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02C1DE15-B748-4E17-9E9D-7F5056402896}"/>
              </a:ext>
            </a:extLst>
          </p:cNvPr>
          <p:cNvSpPr/>
          <p:nvPr/>
        </p:nvSpPr>
        <p:spPr>
          <a:xfrm>
            <a:off x="1001446" y="3612025"/>
            <a:ext cx="6858000" cy="1107996"/>
          </a:xfrm>
          <a:prstGeom prst="roundRect">
            <a:avLst/>
          </a:prstGeom>
          <a:solidFill>
            <a:srgbClr val="9BBEE9"/>
          </a:solidFill>
          <a:ln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10000"/>
              </a:spcBef>
              <a:defRPr/>
            </a:pPr>
            <a:r>
              <a:rPr lang="en-US" b="1" dirty="0">
                <a:solidFill>
                  <a:srgbClr val="002060"/>
                </a:solidFill>
              </a:rPr>
              <a:t>Research Question: Identify combinations of interventions that can optimally lead to zero HIV incidence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2F43D70-35F1-4332-BC60-CA03D59573E5}"/>
              </a:ext>
            </a:extLst>
          </p:cNvPr>
          <p:cNvSpPr/>
          <p:nvPr/>
        </p:nvSpPr>
        <p:spPr>
          <a:xfrm>
            <a:off x="286776" y="638231"/>
            <a:ext cx="86192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b="1" dirty="0">
                <a:cs typeface="Helvetica" panose="020B0604020202020204" pitchFamily="34" charset="0"/>
              </a:rPr>
              <a:t>US national goal for HIV prevention </a:t>
            </a:r>
          </a:p>
          <a:p>
            <a:pPr marL="630238" lvl="1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cs typeface="Helvetica" panose="020B0604020202020204" pitchFamily="34" charset="0"/>
              </a:rPr>
              <a:t>Reduce HIV new infections by 25% by 2020</a:t>
            </a:r>
          </a:p>
          <a:p>
            <a:pPr marL="173038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b="1" dirty="0"/>
              <a:t>Strategy for achieving goal: Increase</a:t>
            </a:r>
            <a:r>
              <a:rPr lang="en-US" altLang="en-US" sz="1600" b="1" dirty="0">
                <a:cs typeface="Helvetica" panose="020B0604020202020204" pitchFamily="34" charset="0"/>
              </a:rPr>
              <a:t> coverage on all key interventions</a:t>
            </a:r>
          </a:p>
          <a:p>
            <a:pPr marL="630238" lvl="1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cs typeface="Helvetica" panose="020B0604020202020204" pitchFamily="34" charset="0"/>
              </a:rPr>
              <a:t>Test people often to catch new infections</a:t>
            </a:r>
          </a:p>
          <a:p>
            <a:pPr marL="630238" lvl="1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cs typeface="Helvetica" panose="020B0604020202020204" pitchFamily="34" charset="0"/>
              </a:rPr>
              <a:t>Increase linkage to care so people start treatment as soon as diagnosed</a:t>
            </a:r>
          </a:p>
          <a:p>
            <a:pPr marL="630238" lvl="1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cs typeface="Helvetica" panose="020B0604020202020204" pitchFamily="34" charset="0"/>
              </a:rPr>
              <a:t>Increase retention in care programs so people do not drop out of treatment</a:t>
            </a:r>
          </a:p>
          <a:p>
            <a:pPr marL="173038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b="1" dirty="0">
                <a:cs typeface="Helvetica" panose="020B0604020202020204" pitchFamily="34" charset="0"/>
              </a:rPr>
              <a:t>Research Challenge- Limited resources</a:t>
            </a:r>
          </a:p>
          <a:p>
            <a:pPr marL="1087438" lvl="2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cs typeface="Helvetica" panose="020B0604020202020204" pitchFamily="34" charset="0"/>
              </a:rPr>
              <a:t>Not enough resources to implement all interventions </a:t>
            </a:r>
          </a:p>
          <a:p>
            <a:pPr marL="1087438" lvl="2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cs typeface="Helvetica" panose="020B0604020202020204" pitchFamily="34" charset="0"/>
              </a:rPr>
              <a:t>May not be necessary to implement all interventions</a:t>
            </a:r>
          </a:p>
          <a:p>
            <a:pPr marL="1544638" lvl="3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cs typeface="Helvetica" panose="020B0604020202020204" pitchFamily="34" charset="0"/>
              </a:rPr>
              <a:t>Total impact greater than sum of individual parts</a:t>
            </a:r>
          </a:p>
          <a:p>
            <a:pPr marL="1544638" lvl="3" indent="-285750"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cs typeface="Helvetica" panose="020B0604020202020204" pitchFamily="34" charset="0"/>
              </a:rPr>
              <a:t>Money put into one disease taken out of something else</a:t>
            </a:r>
          </a:p>
        </p:txBody>
      </p:sp>
    </p:spTree>
    <p:extLst>
      <p:ext uri="{BB962C8B-B14F-4D97-AF65-F5344CB8AC3E}">
        <p14:creationId xmlns:p14="http://schemas.microsoft.com/office/powerpoint/2010/main" val="18051510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09326A-7908-4423-932B-5EE5C0F67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20" y="161438"/>
            <a:ext cx="7316928" cy="339710"/>
          </a:xfrm>
        </p:spPr>
        <p:txBody>
          <a:bodyPr/>
          <a:lstStyle/>
          <a:p>
            <a:r>
              <a:rPr lang="en-US" dirty="0"/>
              <a:t>Simulation model – HIV prediction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CE92CDC-0BDC-4B47-8777-78CBFB0FDE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6720" y="514350"/>
            <a:ext cx="7986032" cy="407765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en-US" altLang="en-US" sz="1600" b="1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spcBef>
                <a:spcPts val="0"/>
              </a:spcBef>
              <a:defRPr/>
            </a:pPr>
            <a:r>
              <a:rPr lang="en-US" altLang="en-US" sz="1600" dirty="0">
                <a:latin typeface="+mj-lt"/>
              </a:rPr>
              <a:t>Progression and Transmission of HIV/AIDS (</a:t>
            </a:r>
            <a:r>
              <a:rPr lang="en-US" altLang="en-US" sz="1600" b="1" dirty="0">
                <a:latin typeface="+mj-lt"/>
              </a:rPr>
              <a:t>PATH 2.0</a:t>
            </a:r>
            <a:r>
              <a:rPr lang="en-US" altLang="en-US" sz="1600" dirty="0">
                <a:latin typeface="+mj-lt"/>
              </a:rPr>
              <a:t>) is a simulation HIV model</a:t>
            </a:r>
          </a:p>
          <a:p>
            <a:pPr marL="687388" lvl="1" indent="-342900">
              <a:spcBef>
                <a:spcPts val="0"/>
              </a:spcBef>
              <a:defRPr/>
            </a:pPr>
            <a:r>
              <a:rPr lang="en-US" altLang="en-US" sz="1200" dirty="0">
                <a:latin typeface="+mj-lt"/>
              </a:rPr>
              <a:t>Each node is a person</a:t>
            </a:r>
          </a:p>
          <a:p>
            <a:pPr marL="687388" lvl="1" indent="-342900">
              <a:spcBef>
                <a:spcPts val="0"/>
              </a:spcBef>
              <a:defRPr/>
            </a:pPr>
            <a:r>
              <a:rPr lang="en-US" altLang="en-US" sz="1200" dirty="0">
                <a:latin typeface="+mj-lt"/>
              </a:rPr>
              <a:t>Sexual contacts and injecting drug use contacts are links</a:t>
            </a:r>
          </a:p>
          <a:p>
            <a:pPr marL="0" indent="0">
              <a:spcBef>
                <a:spcPts val="0"/>
              </a:spcBef>
              <a:buClrTx/>
              <a:buNone/>
              <a:defRPr/>
            </a:pPr>
            <a:endParaRPr lang="en-US" altLang="en-US" sz="1600" b="1" dirty="0">
              <a:solidFill>
                <a:schemeClr val="accent1"/>
              </a:solidFill>
              <a:latin typeface="+mj-lt"/>
            </a:endParaRPr>
          </a:p>
          <a:p>
            <a:pPr marL="285750" indent="-285750">
              <a:spcBef>
                <a:spcPts val="0"/>
              </a:spcBef>
              <a:defRPr/>
            </a:pPr>
            <a:r>
              <a:rPr lang="en-US" altLang="en-US" sz="1600" dirty="0">
                <a:latin typeface="+mj-lt"/>
              </a:rPr>
              <a:t>PATH individually tracks HIV-infected persons in the simulation</a:t>
            </a:r>
          </a:p>
          <a:p>
            <a:pPr marL="630238" lvl="1">
              <a:spcBef>
                <a:spcPts val="0"/>
              </a:spcBef>
              <a:defRPr/>
            </a:pPr>
            <a:r>
              <a:rPr lang="en-US" altLang="en-US" sz="1200" dirty="0">
                <a:latin typeface="+mj-lt"/>
              </a:rPr>
              <a:t>Progressing people over different diseases stages</a:t>
            </a:r>
          </a:p>
          <a:p>
            <a:pPr marL="630238" lvl="1">
              <a:spcBef>
                <a:spcPts val="0"/>
              </a:spcBef>
              <a:defRPr/>
            </a:pPr>
            <a:r>
              <a:rPr lang="en-US" altLang="en-US" sz="1200" dirty="0">
                <a:latin typeface="+mj-lt"/>
              </a:rPr>
              <a:t>Simulates sexual and needle, which generates transmissions of new infections</a:t>
            </a:r>
          </a:p>
          <a:p>
            <a:pPr marL="285750">
              <a:spcBef>
                <a:spcPts val="0"/>
              </a:spcBef>
              <a:defRPr/>
            </a:pPr>
            <a:endParaRPr lang="en-US" altLang="en-US" sz="1600" dirty="0">
              <a:latin typeface="+mj-lt"/>
            </a:endParaRPr>
          </a:p>
          <a:p>
            <a:pPr marL="285750">
              <a:spcBef>
                <a:spcPts val="0"/>
              </a:spcBef>
              <a:defRPr/>
            </a:pPr>
            <a:r>
              <a:rPr lang="en-US" altLang="en-US" sz="1600" dirty="0">
                <a:latin typeface="+mj-lt"/>
              </a:rPr>
              <a:t>PATH is used as a prediction model </a:t>
            </a:r>
          </a:p>
          <a:p>
            <a:pPr marL="630238" lvl="1">
              <a:spcBef>
                <a:spcPts val="0"/>
              </a:spcBef>
              <a:defRPr/>
            </a:pPr>
            <a:r>
              <a:rPr lang="en-US" altLang="en-US" sz="1200" dirty="0">
                <a:latin typeface="+mj-lt"/>
              </a:rPr>
              <a:t>How many people will become newly infected with HIV over the next X number of years?</a:t>
            </a:r>
          </a:p>
          <a:p>
            <a:pPr marL="285750">
              <a:spcBef>
                <a:spcPts val="0"/>
              </a:spcBef>
              <a:defRPr/>
            </a:pPr>
            <a:endParaRPr lang="en-US" altLang="en-US" sz="1600" dirty="0">
              <a:latin typeface="+mj-lt"/>
            </a:endParaRPr>
          </a:p>
          <a:p>
            <a:pPr marL="285750">
              <a:spcBef>
                <a:spcPts val="0"/>
              </a:spcBef>
              <a:defRPr/>
            </a:pPr>
            <a:r>
              <a:rPr lang="en-US" altLang="en-US" sz="1600" dirty="0">
                <a:latin typeface="+mj-lt"/>
              </a:rPr>
              <a:t>PATH is also used for what-if analysis</a:t>
            </a:r>
          </a:p>
          <a:p>
            <a:pPr marL="630238" lvl="1">
              <a:spcBef>
                <a:spcPts val="0"/>
              </a:spcBef>
              <a:defRPr/>
            </a:pPr>
            <a:r>
              <a:rPr lang="en-US" altLang="en-US" sz="1200" dirty="0">
                <a:latin typeface="+mj-lt"/>
              </a:rPr>
              <a:t>How many infections can we reduce if we increase: intervention 1 by x% + intervention 2 by y% ?</a:t>
            </a:r>
          </a:p>
          <a:p>
            <a:pPr marL="630238" lvl="1">
              <a:spcBef>
                <a:spcPts val="0"/>
              </a:spcBef>
              <a:defRPr/>
            </a:pPr>
            <a:r>
              <a:rPr lang="en-US" altLang="en-US" sz="1200" dirty="0">
                <a:latin typeface="+mj-lt"/>
              </a:rPr>
              <a:t>What are the associated costs of the interventions?</a:t>
            </a:r>
          </a:p>
          <a:p>
            <a:pPr marL="630238" lvl="1">
              <a:spcBef>
                <a:spcPts val="0"/>
              </a:spcBef>
              <a:defRPr/>
            </a:pPr>
            <a:endParaRPr lang="en-US" altLang="en-US" sz="1200" dirty="0">
              <a:latin typeface="+mj-lt"/>
            </a:endParaRPr>
          </a:p>
          <a:p>
            <a:pPr marL="285750">
              <a:spcBef>
                <a:spcPts val="0"/>
              </a:spcBef>
              <a:defRPr/>
            </a:pPr>
            <a:r>
              <a:rPr lang="en-US" sz="1600" dirty="0">
                <a:latin typeface="+mj-lt"/>
              </a:rPr>
              <a:t>Conducting multiple what-if analysis to identify best strategy</a:t>
            </a:r>
          </a:p>
          <a:p>
            <a:pPr marL="630238" lvl="1">
              <a:spcBef>
                <a:spcPts val="0"/>
              </a:spcBef>
              <a:defRPr/>
            </a:pPr>
            <a:r>
              <a:rPr lang="en-US" altLang="en-US" sz="1200" dirty="0">
                <a:latin typeface="+mj-lt"/>
              </a:rPr>
              <a:t>Inform decisions at the national level</a:t>
            </a:r>
          </a:p>
          <a:p>
            <a:pPr marL="1587" indent="0">
              <a:buNone/>
            </a:pPr>
            <a:endParaRPr lang="en-US" sz="16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96F8323-BC84-47F1-A956-4471BA0989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740AEA5-A348-2949-9B8B-EA763C54C64D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42858F3-E755-4859-8FB1-469CEC904212}"/>
              </a:ext>
            </a:extLst>
          </p:cNvPr>
          <p:cNvSpPr/>
          <p:nvPr/>
        </p:nvSpPr>
        <p:spPr>
          <a:xfrm>
            <a:off x="-33670" y="4702995"/>
            <a:ext cx="87966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[1] </a:t>
            </a:r>
            <a:r>
              <a:rPr lang="en-US" sz="1000" dirty="0" err="1"/>
              <a:t>Gopalappa</a:t>
            </a:r>
            <a:r>
              <a:rPr lang="en-US" sz="1000" dirty="0"/>
              <a:t>, C., </a:t>
            </a:r>
            <a:r>
              <a:rPr lang="en-US" sz="1000" dirty="0" err="1"/>
              <a:t>Farnham</a:t>
            </a:r>
            <a:r>
              <a:rPr lang="en-US" sz="1000" dirty="0"/>
              <a:t>, P.G., Chen, Y-H., and Sansom, S.L. Progression and Transmission of HIV/AIDS (PATH 2.0): A New Agent-Based Model to Estimate HIV Transmissions in the United States, Med </a:t>
            </a:r>
            <a:r>
              <a:rPr lang="en-US" sz="1000" dirty="0" err="1"/>
              <a:t>Decis</a:t>
            </a:r>
            <a:r>
              <a:rPr lang="en-US" sz="1000" dirty="0"/>
              <a:t> Making 2017 Feb;37(2):224-233</a:t>
            </a:r>
          </a:p>
        </p:txBody>
      </p:sp>
    </p:spTree>
    <p:extLst>
      <p:ext uri="{BB962C8B-B14F-4D97-AF65-F5344CB8AC3E}">
        <p14:creationId xmlns:p14="http://schemas.microsoft.com/office/powerpoint/2010/main" val="2814320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17830"/>
            <a:ext cx="7316928" cy="857250"/>
          </a:xfrm>
        </p:spPr>
        <p:txBody>
          <a:bodyPr/>
          <a:lstStyle/>
          <a:p>
            <a:r>
              <a:rPr lang="en-US" dirty="0"/>
              <a:t>How to reach zero new HIV infections?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81" y="539419"/>
            <a:ext cx="6471280" cy="4148955"/>
          </a:xfrm>
        </p:spPr>
        <p:txBody>
          <a:bodyPr/>
          <a:lstStyle/>
          <a:p>
            <a:r>
              <a:rPr lang="en-US" sz="1800" b="1" dirty="0"/>
              <a:t>Dynamic nature of disease</a:t>
            </a:r>
          </a:p>
          <a:p>
            <a:pPr lvl="1"/>
            <a:r>
              <a:rPr lang="en-US" dirty="0"/>
              <a:t>New infections grow exponentially over time</a:t>
            </a:r>
          </a:p>
          <a:p>
            <a:pPr lvl="1"/>
            <a:r>
              <a:rPr lang="en-US" dirty="0"/>
              <a:t>Less money spent on HIV intervention now will lead to higher burden in future </a:t>
            </a:r>
          </a:p>
          <a:p>
            <a:pPr marL="287338" lvl="1" indent="0">
              <a:buNone/>
            </a:pPr>
            <a:endParaRPr lang="en-US" dirty="0"/>
          </a:p>
          <a:p>
            <a:r>
              <a:rPr lang="en-US" sz="1800" b="1" dirty="0"/>
              <a:t>As epidemic changes, interventions should also change</a:t>
            </a:r>
          </a:p>
          <a:p>
            <a:pPr marL="1587" indent="0">
              <a:buNone/>
            </a:pPr>
            <a:endParaRPr lang="en-US" dirty="0"/>
          </a:p>
          <a:p>
            <a:r>
              <a:rPr lang="en-US" sz="1800" b="1" dirty="0"/>
              <a:t>National strategic decisions are made every 5 years</a:t>
            </a:r>
          </a:p>
          <a:p>
            <a:pPr lvl="1"/>
            <a:r>
              <a:rPr lang="en-US" dirty="0"/>
              <a:t>In 2015, implementation strategy for 2020 was developed</a:t>
            </a:r>
          </a:p>
          <a:p>
            <a:pPr lvl="1"/>
            <a:r>
              <a:rPr lang="en-US" dirty="0"/>
              <a:t>Determine what interventions to implement every 5 –years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740AEA5-A348-2949-9B8B-EA763C54C64D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6716" y="1184290"/>
            <a:ext cx="2547284" cy="213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7466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E42171-6AB0-4EBA-9F1A-B79C181D8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676" y="58919"/>
            <a:ext cx="7147505" cy="342263"/>
          </a:xfrm>
        </p:spPr>
        <p:txBody>
          <a:bodyPr/>
          <a:lstStyle/>
          <a:p>
            <a:r>
              <a:rPr lang="en-US" dirty="0"/>
              <a:t>Study Problem as Decision Tree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59EFD5C-E1FF-40AE-86E3-4533E0680A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34200" y="4679317"/>
            <a:ext cx="2133600" cy="274637"/>
          </a:xfrm>
        </p:spPr>
        <p:txBody>
          <a:bodyPr/>
          <a:lstStyle/>
          <a:p>
            <a:fld id="{4740AEA5-A348-2949-9B8B-EA763C54C64D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78109D2E-1F9F-49D9-8024-BB00070BF70F}"/>
              </a:ext>
            </a:extLst>
          </p:cNvPr>
          <p:cNvSpPr/>
          <p:nvPr/>
        </p:nvSpPr>
        <p:spPr>
          <a:xfrm>
            <a:off x="480802" y="2415784"/>
            <a:ext cx="1048039" cy="749557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HIV cases in 2015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xmlns="" id="{9E45020E-F852-41D3-B236-81924C9CB67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675419" y="543096"/>
            <a:ext cx="1200634" cy="250816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xmlns="" id="{B9BE01B5-4D27-4B56-94EB-56A9393B8ABD}"/>
              </a:ext>
            </a:extLst>
          </p:cNvPr>
          <p:cNvCxnSpPr>
            <a:cxnSpLocks/>
            <a:stCxn id="5" idx="4"/>
          </p:cNvCxnSpPr>
          <p:nvPr/>
        </p:nvCxnSpPr>
        <p:spPr>
          <a:xfrm rot="16200000" flipH="1">
            <a:off x="1707596" y="2462566"/>
            <a:ext cx="1092107" cy="2497655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xmlns="" id="{D462E54F-82F1-42C3-B0E8-DB84EAB39381}"/>
                  </a:ext>
                </a:extLst>
              </p:cNvPr>
              <p:cNvSpPr/>
              <p:nvPr/>
            </p:nvSpPr>
            <p:spPr>
              <a:xfrm>
                <a:off x="3529818" y="1028997"/>
                <a:ext cx="1005443" cy="323472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𝟐𝟎𝟐𝟎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D462E54F-82F1-42C3-B0E8-DB84EAB393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9818" y="1028997"/>
                <a:ext cx="1005443" cy="323472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xmlns="" id="{ABE7C258-2CDA-4C5B-843B-2D776D7983FE}"/>
                  </a:ext>
                </a:extLst>
              </p:cNvPr>
              <p:cNvSpPr/>
              <p:nvPr/>
            </p:nvSpPr>
            <p:spPr>
              <a:xfrm>
                <a:off x="3515968" y="2622161"/>
                <a:ext cx="1012221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𝟐𝟎𝟐𝟎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ABE7C258-2CDA-4C5B-843B-2D776D7983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968" y="2622161"/>
                <a:ext cx="1012221" cy="359935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xmlns="" id="{72718639-7836-4075-B6BF-3631A112AA80}"/>
                  </a:ext>
                </a:extLst>
              </p:cNvPr>
              <p:cNvSpPr/>
              <p:nvPr/>
            </p:nvSpPr>
            <p:spPr>
              <a:xfrm>
                <a:off x="3510077" y="4074689"/>
                <a:ext cx="1012318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𝟐𝟎𝟐𝟎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72718639-7836-4075-B6BF-3631A112AA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077" y="4074689"/>
                <a:ext cx="1012318" cy="359935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xmlns="" id="{AA027828-563E-4360-A984-B2410EF56AFA}"/>
                  </a:ext>
                </a:extLst>
              </p:cNvPr>
              <p:cNvSpPr txBox="1"/>
              <p:nvPr/>
            </p:nvSpPr>
            <p:spPr>
              <a:xfrm>
                <a:off x="1986279" y="852350"/>
                <a:ext cx="3798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AA027828-563E-4360-A984-B2410EF56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279" y="852350"/>
                <a:ext cx="379858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xmlns="" id="{AD6D22E8-D072-4E41-B715-5585B3BC7FAF}"/>
                  </a:ext>
                </a:extLst>
              </p:cNvPr>
              <p:cNvSpPr/>
              <p:nvPr/>
            </p:nvSpPr>
            <p:spPr>
              <a:xfrm>
                <a:off x="1966208" y="2435230"/>
                <a:ext cx="419999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AD6D22E8-D072-4E41-B715-5585B3BC7F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6208" y="2435230"/>
                <a:ext cx="419999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xmlns="" id="{F3634A25-A7D6-4BF5-A9FF-A461A5DD14A0}"/>
                  </a:ext>
                </a:extLst>
              </p:cNvPr>
              <p:cNvSpPr/>
              <p:nvPr/>
            </p:nvSpPr>
            <p:spPr>
              <a:xfrm>
                <a:off x="2066502" y="3955989"/>
                <a:ext cx="419999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F3634A25-A7D6-4BF5-A9FF-A461A5DD14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6502" y="3955989"/>
                <a:ext cx="419999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CE3AC0B2-1746-414A-8141-8680DF400F2C}"/>
              </a:ext>
            </a:extLst>
          </p:cNvPr>
          <p:cNvSpPr txBox="1"/>
          <p:nvPr/>
        </p:nvSpPr>
        <p:spPr>
          <a:xfrm rot="5400000">
            <a:off x="6729744" y="308604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xmlns="" id="{A2485FC7-BE9D-434B-ACC4-5C0F3AC5977C}"/>
                  </a:ext>
                </a:extLst>
              </p:cNvPr>
              <p:cNvSpPr txBox="1"/>
              <p:nvPr/>
            </p:nvSpPr>
            <p:spPr>
              <a:xfrm>
                <a:off x="3450460" y="4775298"/>
                <a:ext cx="10785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>
                              <a:solidFill>
                                <a:srgbClr val="0116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rgbClr val="0116A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rgbClr val="0116A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400" b="1" i="1">
                          <a:solidFill>
                            <a:srgbClr val="0116A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rgbClr val="0116AF"/>
                          </a:solidFill>
                          <a:latin typeface="Cambria Math" panose="02040503050406030204" pitchFamily="18" charset="0"/>
                        </a:rPr>
                        <m:t>𝟐𝟎𝟐𝟎</m:t>
                      </m:r>
                    </m:oMath>
                  </m:oMathPara>
                </a14:m>
                <a:endParaRPr lang="en-US" sz="1400" b="1" i="1" dirty="0">
                  <a:solidFill>
                    <a:srgbClr val="0116AF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A2485FC7-BE9D-434B-ACC4-5C0F3AC597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0460" y="4775298"/>
                <a:ext cx="1078588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xmlns="" id="{DBC8423C-C230-4F89-B672-6C36DC5E99DD}"/>
                  </a:ext>
                </a:extLst>
              </p:cNvPr>
              <p:cNvSpPr txBox="1"/>
              <p:nvPr/>
            </p:nvSpPr>
            <p:spPr>
              <a:xfrm>
                <a:off x="4867883" y="4759209"/>
                <a:ext cx="11278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116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116A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116A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116A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rgbClr val="0116AF"/>
                          </a:solidFill>
                          <a:latin typeface="Cambria Math" panose="02040503050406030204" pitchFamily="18" charset="0"/>
                        </a:rPr>
                        <m:t>𝟐𝟎𝟐𝟓</m:t>
                      </m:r>
                    </m:oMath>
                  </m:oMathPara>
                </a14:m>
                <a:endParaRPr lang="en-US" sz="1400" dirty="0">
                  <a:solidFill>
                    <a:srgbClr val="0116AF"/>
                  </a:solidFill>
                </a:endParaRPr>
              </a:p>
            </p:txBody>
          </p:sp>
        </mc:Choice>
        <mc:Fallback xmlns=""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DBC8423C-C230-4F89-B672-6C36DC5E99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7883" y="4759209"/>
                <a:ext cx="1127853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xmlns="" id="{730E96EC-B416-4A41-96C7-D34129C03207}"/>
                  </a:ext>
                </a:extLst>
              </p:cNvPr>
              <p:cNvSpPr txBox="1"/>
              <p:nvPr/>
            </p:nvSpPr>
            <p:spPr>
              <a:xfrm>
                <a:off x="7435742" y="4816635"/>
                <a:ext cx="10175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>
                          <a:solidFill>
                            <a:srgbClr val="0116AF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sz="1400" b="1" i="1">
                          <a:solidFill>
                            <a:srgbClr val="0116A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rgbClr val="0116AF"/>
                          </a:solidFill>
                          <a:latin typeface="Cambria Math" panose="02040503050406030204" pitchFamily="18" charset="0"/>
                        </a:rPr>
                        <m:t>𝟐𝟎𝟕𝟎</m:t>
                      </m:r>
                    </m:oMath>
                  </m:oMathPara>
                </a14:m>
                <a:endParaRPr lang="en-US" sz="1400" b="1" i="1" dirty="0">
                  <a:solidFill>
                    <a:srgbClr val="0116AF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30E96EC-B416-4A41-96C7-D34129C03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5742" y="4816635"/>
                <a:ext cx="1017572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xmlns="" id="{3F433687-F217-4822-A9D6-26EE9E829FFA}"/>
                  </a:ext>
                </a:extLst>
              </p:cNvPr>
              <p:cNvSpPr/>
              <p:nvPr/>
            </p:nvSpPr>
            <p:spPr>
              <a:xfrm>
                <a:off x="497408" y="4716485"/>
                <a:ext cx="104849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116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rgbClr val="0116A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rgbClr val="0116A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116A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rgbClr val="0116AF"/>
                          </a:solidFill>
                          <a:latin typeface="Cambria Math" panose="02040503050406030204" pitchFamily="18" charset="0"/>
                        </a:rPr>
                        <m:t>𝟐𝟎𝟏𝟓</m:t>
                      </m:r>
                    </m:oMath>
                  </m:oMathPara>
                </a14:m>
                <a:endParaRPr lang="en-US" sz="1400" b="1" i="1" dirty="0">
                  <a:solidFill>
                    <a:srgbClr val="0116AF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3F433687-F217-4822-A9D6-26EE9E829F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08" y="4716485"/>
                <a:ext cx="1048492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4" name="Connector: Elbow 6">
            <a:extLst>
              <a:ext uri="{FF2B5EF4-FFF2-40B4-BE49-F238E27FC236}">
                <a16:creationId xmlns:a16="http://schemas.microsoft.com/office/drawing/2014/main" xmlns="" id="{9E45020E-F852-41D3-B236-81924C9CB672}"/>
              </a:ext>
            </a:extLst>
          </p:cNvPr>
          <p:cNvCxnSpPr>
            <a:cxnSpLocks/>
          </p:cNvCxnSpPr>
          <p:nvPr/>
        </p:nvCxnSpPr>
        <p:spPr>
          <a:xfrm flipV="1">
            <a:off x="4521052" y="840917"/>
            <a:ext cx="602850" cy="3616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xmlns="" id="{ABE7C258-2CDA-4C5B-843B-2D776D7983FE}"/>
                  </a:ext>
                </a:extLst>
              </p:cNvPr>
              <p:cNvSpPr/>
              <p:nvPr/>
            </p:nvSpPr>
            <p:spPr>
              <a:xfrm>
                <a:off x="5115169" y="658970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𝟐𝟎𝟐𝟓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ABE7C258-2CDA-4C5B-843B-2D776D7983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169" y="658970"/>
                <a:ext cx="707323" cy="359935"/>
              </a:xfrm>
              <a:prstGeom prst="ellipse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7" name="Connector: Elbow 6">
            <a:extLst>
              <a:ext uri="{FF2B5EF4-FFF2-40B4-BE49-F238E27FC236}">
                <a16:creationId xmlns:a16="http://schemas.microsoft.com/office/drawing/2014/main" xmlns="" id="{9E45020E-F852-41D3-B236-81924C9CB672}"/>
              </a:ext>
            </a:extLst>
          </p:cNvPr>
          <p:cNvCxnSpPr>
            <a:cxnSpLocks/>
          </p:cNvCxnSpPr>
          <p:nvPr/>
        </p:nvCxnSpPr>
        <p:spPr>
          <a:xfrm>
            <a:off x="4547518" y="1203110"/>
            <a:ext cx="556455" cy="3913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xmlns="" id="{ABE7C258-2CDA-4C5B-843B-2D776D7983FE}"/>
                  </a:ext>
                </a:extLst>
              </p:cNvPr>
              <p:cNvSpPr/>
              <p:nvPr/>
            </p:nvSpPr>
            <p:spPr>
              <a:xfrm>
                <a:off x="5125634" y="1006239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𝟐𝟎𝟐𝟓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ABE7C258-2CDA-4C5B-843B-2D776D7983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5634" y="1006239"/>
                <a:ext cx="707323" cy="359935"/>
              </a:xfrm>
              <a:prstGeom prst="ellipse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xmlns="" id="{ABE7C258-2CDA-4C5B-843B-2D776D7983FE}"/>
                  </a:ext>
                </a:extLst>
              </p:cNvPr>
              <p:cNvSpPr/>
              <p:nvPr/>
            </p:nvSpPr>
            <p:spPr>
              <a:xfrm>
                <a:off x="5120865" y="1397565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𝟐𝟎𝟐𝟓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ABE7C258-2CDA-4C5B-843B-2D776D7983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0865" y="1397565"/>
                <a:ext cx="707323" cy="359935"/>
              </a:xfrm>
              <a:prstGeom prst="ellipse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xmlns="" id="{ABE7C258-2CDA-4C5B-843B-2D776D7983FE}"/>
                  </a:ext>
                </a:extLst>
              </p:cNvPr>
              <p:cNvSpPr/>
              <p:nvPr/>
            </p:nvSpPr>
            <p:spPr>
              <a:xfrm>
                <a:off x="7543800" y="545777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𝟐𝟎𝟕𝟎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ABE7C258-2CDA-4C5B-843B-2D776D7983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3800" y="545777"/>
                <a:ext cx="707323" cy="359935"/>
              </a:xfrm>
              <a:prstGeom prst="ellipse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xmlns="" id="{ABE7C258-2CDA-4C5B-843B-2D776D7983FE}"/>
                  </a:ext>
                </a:extLst>
              </p:cNvPr>
              <p:cNvSpPr/>
              <p:nvPr/>
            </p:nvSpPr>
            <p:spPr>
              <a:xfrm>
                <a:off x="7559272" y="877937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𝟐𝟎𝟕𝟎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ABE7C258-2CDA-4C5B-843B-2D776D7983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272" y="877937"/>
                <a:ext cx="707323" cy="359935"/>
              </a:xfrm>
              <a:prstGeom prst="ellipse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xmlns="" id="{ABE7C258-2CDA-4C5B-843B-2D776D7983FE}"/>
                  </a:ext>
                </a:extLst>
              </p:cNvPr>
              <p:cNvSpPr/>
              <p:nvPr/>
            </p:nvSpPr>
            <p:spPr>
              <a:xfrm>
                <a:off x="7590867" y="1215631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𝟐𝟎𝟕𝟎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ABE7C258-2CDA-4C5B-843B-2D776D7983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867" y="1215631"/>
                <a:ext cx="707323" cy="359935"/>
              </a:xfrm>
              <a:prstGeom prst="ellipse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/>
          <p:cNvSpPr txBox="1"/>
          <p:nvPr/>
        </p:nvSpPr>
        <p:spPr>
          <a:xfrm>
            <a:off x="6303409" y="1170778"/>
            <a:ext cx="81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……..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6324447" y="1772767"/>
            <a:ext cx="81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……..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324447" y="2613468"/>
            <a:ext cx="81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……..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6321482" y="3694741"/>
            <a:ext cx="81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……..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366976" y="590740"/>
            <a:ext cx="7088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Cost= ?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8349634" y="906935"/>
            <a:ext cx="7088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Cost= ?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8365097" y="1241374"/>
            <a:ext cx="7088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Cost= ?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45A464AC-CB37-4A61-B6C4-217F55D3BB90}"/>
              </a:ext>
            </a:extLst>
          </p:cNvPr>
          <p:cNvCxnSpPr>
            <a:cxnSpLocks/>
          </p:cNvCxnSpPr>
          <p:nvPr/>
        </p:nvCxnSpPr>
        <p:spPr>
          <a:xfrm flipV="1">
            <a:off x="1514348" y="2790562"/>
            <a:ext cx="1980744" cy="115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E872B016-E282-48D0-96B6-C78386211C6C}"/>
              </a:ext>
            </a:extLst>
          </p:cNvPr>
          <p:cNvCxnSpPr>
            <a:cxnSpLocks/>
          </p:cNvCxnSpPr>
          <p:nvPr/>
        </p:nvCxnSpPr>
        <p:spPr>
          <a:xfrm flipV="1">
            <a:off x="4817647" y="1196893"/>
            <a:ext cx="303218" cy="56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Connector: Elbow 6">
            <a:extLst>
              <a:ext uri="{FF2B5EF4-FFF2-40B4-BE49-F238E27FC236}">
                <a16:creationId xmlns:a16="http://schemas.microsoft.com/office/drawing/2014/main" xmlns="" id="{C3783258-303C-4980-830A-57526CB58BF9}"/>
              </a:ext>
            </a:extLst>
          </p:cNvPr>
          <p:cNvCxnSpPr>
            <a:cxnSpLocks/>
          </p:cNvCxnSpPr>
          <p:nvPr/>
        </p:nvCxnSpPr>
        <p:spPr>
          <a:xfrm flipV="1">
            <a:off x="4540888" y="2428725"/>
            <a:ext cx="602850" cy="3616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xmlns="" id="{2F464B8D-39EB-4165-B2B1-87AD2A0D2F16}"/>
                  </a:ext>
                </a:extLst>
              </p:cNvPr>
              <p:cNvSpPr/>
              <p:nvPr/>
            </p:nvSpPr>
            <p:spPr>
              <a:xfrm>
                <a:off x="5135005" y="2246778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𝟐𝟎𝟐𝟓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2F464B8D-39EB-4165-B2B1-87AD2A0D2F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005" y="2246778"/>
                <a:ext cx="707323" cy="359935"/>
              </a:xfrm>
              <a:prstGeom prst="ellipse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Connector: Elbow 6">
            <a:extLst>
              <a:ext uri="{FF2B5EF4-FFF2-40B4-BE49-F238E27FC236}">
                <a16:creationId xmlns:a16="http://schemas.microsoft.com/office/drawing/2014/main" xmlns="" id="{BD15ACBB-7E37-4826-BA50-BF77B28E8065}"/>
              </a:ext>
            </a:extLst>
          </p:cNvPr>
          <p:cNvCxnSpPr>
            <a:cxnSpLocks/>
          </p:cNvCxnSpPr>
          <p:nvPr/>
        </p:nvCxnSpPr>
        <p:spPr>
          <a:xfrm>
            <a:off x="4567354" y="2790918"/>
            <a:ext cx="556455" cy="3913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xmlns="" id="{B4E5AF9F-BC80-46A7-8427-91F971E34114}"/>
                  </a:ext>
                </a:extLst>
              </p:cNvPr>
              <p:cNvSpPr/>
              <p:nvPr/>
            </p:nvSpPr>
            <p:spPr>
              <a:xfrm>
                <a:off x="5145470" y="2594047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𝟐𝟎𝟐𝟓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4E5AF9F-BC80-46A7-8427-91F971E341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470" y="2594047"/>
                <a:ext cx="707323" cy="359935"/>
              </a:xfrm>
              <a:prstGeom prst="ellipse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xmlns="" id="{CDE11E51-3BDA-4E0D-AE04-3C0436BD19C7}"/>
                  </a:ext>
                </a:extLst>
              </p:cNvPr>
              <p:cNvSpPr/>
              <p:nvPr/>
            </p:nvSpPr>
            <p:spPr>
              <a:xfrm>
                <a:off x="5140701" y="2985373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𝟐𝟎𝟐𝟓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CDE11E51-3BDA-4E0D-AE04-3C0436BD19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0701" y="2985373"/>
                <a:ext cx="707323" cy="359935"/>
              </a:xfrm>
              <a:prstGeom prst="ellipse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xmlns="" id="{C71E5DE9-BCEA-4B55-9EAF-74849DEB6F2A}"/>
              </a:ext>
            </a:extLst>
          </p:cNvPr>
          <p:cNvCxnSpPr>
            <a:cxnSpLocks/>
          </p:cNvCxnSpPr>
          <p:nvPr/>
        </p:nvCxnSpPr>
        <p:spPr>
          <a:xfrm flipV="1">
            <a:off x="4837483" y="2784701"/>
            <a:ext cx="303218" cy="56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onnector: Elbow 6">
            <a:extLst>
              <a:ext uri="{FF2B5EF4-FFF2-40B4-BE49-F238E27FC236}">
                <a16:creationId xmlns:a16="http://schemas.microsoft.com/office/drawing/2014/main" xmlns="" id="{5DBAAF56-2B83-4619-A23E-A60E45555F5E}"/>
              </a:ext>
            </a:extLst>
          </p:cNvPr>
          <p:cNvCxnSpPr>
            <a:cxnSpLocks/>
          </p:cNvCxnSpPr>
          <p:nvPr/>
        </p:nvCxnSpPr>
        <p:spPr>
          <a:xfrm flipV="1">
            <a:off x="4511887" y="3877976"/>
            <a:ext cx="602850" cy="3616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xmlns="" id="{6500A314-3BB9-4387-88F9-BA323E8CA4C8}"/>
                  </a:ext>
                </a:extLst>
              </p:cNvPr>
              <p:cNvSpPr/>
              <p:nvPr/>
            </p:nvSpPr>
            <p:spPr>
              <a:xfrm>
                <a:off x="5106004" y="3696029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𝟐𝟎𝟐𝟓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6500A314-3BB9-4387-88F9-BA323E8CA4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004" y="3696029"/>
                <a:ext cx="707323" cy="359935"/>
              </a:xfrm>
              <a:prstGeom prst="ellipse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2" name="Connector: Elbow 6">
            <a:extLst>
              <a:ext uri="{FF2B5EF4-FFF2-40B4-BE49-F238E27FC236}">
                <a16:creationId xmlns:a16="http://schemas.microsoft.com/office/drawing/2014/main" xmlns="" id="{9AFF56DD-00C2-49FD-9378-7C3524C46D5B}"/>
              </a:ext>
            </a:extLst>
          </p:cNvPr>
          <p:cNvCxnSpPr>
            <a:cxnSpLocks/>
          </p:cNvCxnSpPr>
          <p:nvPr/>
        </p:nvCxnSpPr>
        <p:spPr>
          <a:xfrm>
            <a:off x="4538353" y="4240169"/>
            <a:ext cx="556455" cy="3913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xmlns="" id="{342DD58B-3984-4AD4-BF70-3BB8D7CC5236}"/>
                  </a:ext>
                </a:extLst>
              </p:cNvPr>
              <p:cNvSpPr/>
              <p:nvPr/>
            </p:nvSpPr>
            <p:spPr>
              <a:xfrm>
                <a:off x="5103973" y="4064073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𝟐𝟎𝟐𝟓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342DD58B-3984-4AD4-BF70-3BB8D7CC52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3973" y="4064073"/>
                <a:ext cx="707323" cy="359935"/>
              </a:xfrm>
              <a:prstGeom prst="ellipse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xmlns="" id="{46FADB09-B623-4FC7-9D27-93212EEEB233}"/>
                  </a:ext>
                </a:extLst>
              </p:cNvPr>
              <p:cNvSpPr/>
              <p:nvPr/>
            </p:nvSpPr>
            <p:spPr>
              <a:xfrm>
                <a:off x="5111700" y="4434624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𝟐𝟎𝟐𝟓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46FADB09-B623-4FC7-9D27-93212EEEB2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700" y="4434624"/>
                <a:ext cx="707323" cy="359935"/>
              </a:xfrm>
              <a:prstGeom prst="ellipse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xmlns="" id="{ADDE59FF-CE10-4527-9591-261B75013747}"/>
              </a:ext>
            </a:extLst>
          </p:cNvPr>
          <p:cNvCxnSpPr>
            <a:cxnSpLocks/>
          </p:cNvCxnSpPr>
          <p:nvPr/>
        </p:nvCxnSpPr>
        <p:spPr>
          <a:xfrm flipV="1">
            <a:off x="4808482" y="4233952"/>
            <a:ext cx="303218" cy="56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xmlns="" id="{C596431F-B647-4268-8CA4-401C50CB5444}"/>
                  </a:ext>
                </a:extLst>
              </p:cNvPr>
              <p:cNvSpPr/>
              <p:nvPr/>
            </p:nvSpPr>
            <p:spPr>
              <a:xfrm>
                <a:off x="7629916" y="3575155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𝟐𝟎𝟕𝟎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C596431F-B647-4268-8CA4-401C50CB54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9916" y="3575155"/>
                <a:ext cx="707323" cy="359935"/>
              </a:xfrm>
              <a:prstGeom prst="ellipse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xmlns="" id="{A8F43858-DFBD-4C15-97D2-1035BB01575B}"/>
                  </a:ext>
                </a:extLst>
              </p:cNvPr>
              <p:cNvSpPr/>
              <p:nvPr/>
            </p:nvSpPr>
            <p:spPr>
              <a:xfrm>
                <a:off x="7645388" y="3907315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𝟐𝟎𝟕𝟎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A8F43858-DFBD-4C15-97D2-1035BB0157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5388" y="3907315"/>
                <a:ext cx="707323" cy="359935"/>
              </a:xfrm>
              <a:prstGeom prst="ellipse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xmlns="" id="{86A8E4B7-29AC-4934-8B53-9CD89281503E}"/>
                  </a:ext>
                </a:extLst>
              </p:cNvPr>
              <p:cNvSpPr/>
              <p:nvPr/>
            </p:nvSpPr>
            <p:spPr>
              <a:xfrm>
                <a:off x="7676983" y="4245009"/>
                <a:ext cx="707323" cy="359935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𝟐𝟎𝟕𝟎</m:t>
                          </m:r>
                        </m:sub>
                      </m:sSub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86A8E4B7-29AC-4934-8B53-9CD8928150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983" y="4245009"/>
                <a:ext cx="707323" cy="359935"/>
              </a:xfrm>
              <a:prstGeom prst="ellipse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xmlns="" id="{45A7E31E-0110-408F-9827-C29EBF5E1D81}"/>
                  </a:ext>
                </a:extLst>
              </p:cNvPr>
              <p:cNvSpPr txBox="1"/>
              <p:nvPr/>
            </p:nvSpPr>
            <p:spPr>
              <a:xfrm>
                <a:off x="4779327" y="531025"/>
                <a:ext cx="3798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45A7E31E-0110-408F-9827-C29EBF5E1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327" y="531025"/>
                <a:ext cx="379858" cy="246221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xmlns="" id="{80DF9B33-EDC1-4754-9E33-B7EAE7E5B4AE}"/>
                  </a:ext>
                </a:extLst>
              </p:cNvPr>
              <p:cNvSpPr txBox="1"/>
              <p:nvPr/>
            </p:nvSpPr>
            <p:spPr>
              <a:xfrm>
                <a:off x="4819773" y="2091530"/>
                <a:ext cx="3798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80DF9B33-EDC1-4754-9E33-B7EAE7E5B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773" y="2091530"/>
                <a:ext cx="379858" cy="246221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xmlns="" id="{B487657A-8B15-4C6D-98B5-5D920B51F6F1}"/>
                  </a:ext>
                </a:extLst>
              </p:cNvPr>
              <p:cNvSpPr txBox="1"/>
              <p:nvPr/>
            </p:nvSpPr>
            <p:spPr>
              <a:xfrm>
                <a:off x="4764916" y="3557398"/>
                <a:ext cx="3798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B487657A-8B15-4C6D-98B5-5D920B51F6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916" y="3557398"/>
                <a:ext cx="379858" cy="246221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xmlns="" id="{893268F4-C950-4DEB-85C2-DBBEB1CAF280}"/>
                  </a:ext>
                </a:extLst>
              </p:cNvPr>
              <p:cNvSpPr txBox="1"/>
              <p:nvPr/>
            </p:nvSpPr>
            <p:spPr>
              <a:xfrm>
                <a:off x="4826385" y="922324"/>
                <a:ext cx="3798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893268F4-C950-4DEB-85C2-DBBEB1CAF2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385" y="922324"/>
                <a:ext cx="379858" cy="246221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xmlns="" id="{80B1CA8C-D52F-47E4-ABB7-1DF2EB0F9B59}"/>
                  </a:ext>
                </a:extLst>
              </p:cNvPr>
              <p:cNvSpPr txBox="1"/>
              <p:nvPr/>
            </p:nvSpPr>
            <p:spPr>
              <a:xfrm>
                <a:off x="4846616" y="2507630"/>
                <a:ext cx="3798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80B1CA8C-D52F-47E4-ABB7-1DF2EB0F9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6616" y="2507630"/>
                <a:ext cx="379858" cy="246221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xmlns="" id="{252C5C10-3D96-4C72-A78E-98B8890A150F}"/>
                  </a:ext>
                </a:extLst>
              </p:cNvPr>
              <p:cNvSpPr txBox="1"/>
              <p:nvPr/>
            </p:nvSpPr>
            <p:spPr>
              <a:xfrm>
                <a:off x="4783712" y="3974955"/>
                <a:ext cx="3798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252C5C10-3D96-4C72-A78E-98B8890A1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712" y="3974955"/>
                <a:ext cx="379858" cy="246221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xmlns="" id="{289A046B-5341-4D14-9D73-6DF70EE5000B}"/>
                  </a:ext>
                </a:extLst>
              </p:cNvPr>
              <p:cNvSpPr txBox="1"/>
              <p:nvPr/>
            </p:nvSpPr>
            <p:spPr>
              <a:xfrm>
                <a:off x="4808482" y="4345387"/>
                <a:ext cx="3798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289A046B-5341-4D14-9D73-6DF70EE50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8482" y="4345387"/>
                <a:ext cx="379858" cy="246221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xmlns="" id="{96FE71F9-26DA-4B2A-9A92-833DA81FCF99}"/>
                  </a:ext>
                </a:extLst>
              </p:cNvPr>
              <p:cNvSpPr txBox="1"/>
              <p:nvPr/>
            </p:nvSpPr>
            <p:spPr>
              <a:xfrm>
                <a:off x="4845581" y="2858351"/>
                <a:ext cx="3798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96FE71F9-26DA-4B2A-9A92-833DA81FC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5581" y="2858351"/>
                <a:ext cx="379858" cy="246221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xmlns="" id="{EDB52E86-BCF1-4157-AEBD-6232D72EB696}"/>
                  </a:ext>
                </a:extLst>
              </p:cNvPr>
              <p:cNvSpPr txBox="1"/>
              <p:nvPr/>
            </p:nvSpPr>
            <p:spPr>
              <a:xfrm>
                <a:off x="4825734" y="1348261"/>
                <a:ext cx="3798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EDB52E86-BCF1-4157-AEBD-6232D72EB6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5734" y="1348261"/>
                <a:ext cx="379858" cy="246221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84831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8" grpId="0" animBg="1"/>
      <p:bldP spid="40" grpId="0" animBg="1"/>
      <p:bldP spid="41" grpId="0" animBg="1"/>
      <p:bldP spid="118" grpId="0"/>
      <p:bldP spid="119" grpId="0"/>
      <p:bldP spid="120" grpId="0"/>
      <p:bldP spid="130" grpId="0"/>
      <p:bldP spid="132" grpId="0"/>
      <p:bldP spid="133" grpId="0"/>
      <p:bldP spid="134" grpId="0"/>
      <p:bldP spid="135" grpId="0"/>
      <p:bldP spid="125" grpId="0" animBg="1"/>
      <p:bldP spid="128" grpId="0" animBg="1"/>
      <p:bldP spid="131" grpId="0" animBg="1"/>
      <p:bldP spid="148" grpId="0" animBg="1"/>
      <p:bldP spid="149" grpId="0" animBg="1"/>
      <p:bldP spid="150" grpId="0" animBg="1"/>
      <p:bldP spid="60" grpId="0"/>
      <p:bldP spid="157" grpId="0"/>
      <p:bldP spid="158" grpId="0"/>
      <p:bldP spid="159" grpId="0"/>
      <p:bldP spid="62" grpId="0"/>
      <p:bldP spid="160" grpId="0"/>
      <p:bldP spid="161" grpId="0"/>
      <p:bldP spid="111" grpId="0" animBg="1"/>
      <p:bldP spid="113" grpId="0" animBg="1"/>
      <p:bldP spid="114" grpId="0" animBg="1"/>
      <p:bldP spid="121" grpId="0" animBg="1"/>
      <p:bldP spid="123" grpId="0" animBg="1"/>
      <p:bldP spid="129" grpId="0" animBg="1"/>
      <p:bldP spid="163" grpId="0" animBg="1"/>
      <p:bldP spid="164" grpId="0" animBg="1"/>
      <p:bldP spid="165" grpId="0" animBg="1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9202A9-C028-4996-977C-D09E597AC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20" y="34302"/>
            <a:ext cx="7316928" cy="529562"/>
          </a:xfrm>
        </p:spPr>
        <p:txBody>
          <a:bodyPr/>
          <a:lstStyle/>
          <a:p>
            <a:r>
              <a:rPr lang="en-US" dirty="0"/>
              <a:t>Optimization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xmlns="" id="{BC36F780-D593-42EC-9AEC-0B1DE97D55E2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236338" y="1277443"/>
                <a:ext cx="5097661" cy="3815996"/>
              </a:xfrm>
            </p:spPr>
            <p:txBody>
              <a:bodyPr/>
              <a:lstStyle/>
              <a:p>
                <a:pPr marL="1587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1" i="1"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</m:ctrlPr>
                            </m:limLowPr>
                            <m:e>
                              <m:r>
                                <a:rPr lang="en-US" b="1"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𝐦𝐚𝐱</m:t>
                              </m:r>
                            </m:e>
                            <m:lim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cs typeface="Helvetica" panose="020B0604020202020204" pitchFamily="34" charset="0"/>
                                </a:rPr>
                                <m:t>𝒊𝒏𝒕𝒆𝒓𝒗𝒆𝒏𝒕𝒊𝒐𝒏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𝟐𝟎𝟏𝟓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𝟐𝟎𝟕𝟎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sSub>
                                        <m:sSub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𝒍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𝑳</m:t>
                                          </m:r>
                                        </m:e>
                                        <m:sub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𝒕</m:t>
                                          </m:r>
                                        </m:sub>
                                      </m:sSub>
                                      <m:r>
                                        <a:rPr lang="en-US" b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𝑪</m:t>
                                          </m:r>
                                        </m:e>
                                        <m:sub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𝒕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nary>
                            </m:e>
                          </m:d>
                          <m:r>
                            <m:rPr>
                              <m:nor/>
                            </m:rPr>
                            <a:rPr lang="en-US" b="1" dirty="0"/>
                            <m:t> 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  <a:p>
                <a:pPr marL="1587" indent="0">
                  <a:buNone/>
                </a:pPr>
                <a:endParaRPr lang="en-US" sz="1300" i="1" dirty="0">
                  <a:latin typeface="Cambria Math" panose="02040503050406030204" pitchFamily="18" charset="0"/>
                  <a:ea typeface="DengXian" panose="02010600030101010101" pitchFamily="2" charset="-122"/>
                </a:endParaRPr>
              </a:p>
              <a:p>
                <a:pPr marL="1587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>
                            <a:latin typeface="Cambria Math" panose="02040503050406030204" pitchFamily="18" charset="0"/>
                            <a:ea typeface="DengXian" panose="02010600030101010101" pitchFamily="2" charset="-122"/>
                          </a:rPr>
                        </m:ctrlPr>
                      </m:sSubPr>
                      <m:e>
                        <m:r>
                          <a:rPr lang="en-US" sz="13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𝑐</m:t>
                        </m:r>
                      </m:e>
                      <m:sub>
                        <m:r>
                          <a:rPr lang="en-US" sz="13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𝑙</m:t>
                        </m:r>
                      </m:sub>
                    </m:sSub>
                    <m:r>
                      <a:rPr lang="en-US" sz="13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300" dirty="0">
                    <a:ea typeface="DengXian" panose="02010600030101010101" pitchFamily="2" charset="-122"/>
                  </a:rPr>
                  <a:t>= willingness to pay per quality adjusted life-years (QALY) lived </a:t>
                </a:r>
              </a:p>
              <a:p>
                <a:pPr marL="1587" indent="0">
                  <a:buNone/>
                </a:pPr>
                <a:r>
                  <a:rPr lang="en-US" sz="1300" dirty="0">
                    <a:ea typeface="DengXian" panose="02010600030101010101" pitchFamily="2" charset="-122"/>
                  </a:rPr>
                  <a:t>(= </a:t>
                </a:r>
                <a:r>
                  <a:rPr lang="en-US" sz="1200" dirty="0"/>
                  <a:t>gross domestic product (GDP) per capita in the US )</a:t>
                </a:r>
                <a:endParaRPr lang="en-US" sz="13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>
                            <a:latin typeface="Cambria Math" panose="02040503050406030204" pitchFamily="18" charset="0"/>
                            <a:ea typeface="DengXian" panose="02010600030101010101" pitchFamily="2" charset="-122"/>
                          </a:rPr>
                        </m:ctrlPr>
                      </m:sSubPr>
                      <m:e>
                        <m:r>
                          <a:rPr lang="en-US" sz="13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𝐿</m:t>
                        </m:r>
                      </m:e>
                      <m:sub>
                        <m:r>
                          <a:rPr lang="en-US" sz="13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300" dirty="0">
                    <a:ea typeface="DengXian" panose="02010600030101010101" pitchFamily="2" charset="-122"/>
                  </a:rPr>
                  <a:t> = the sum of QALYs of all people in the population in year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rPr>
                      <m:t> </m:t>
                    </m:r>
                    <m:r>
                      <a:rPr lang="en-US" sz="13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rPr>
                      <m:t>𝑡</m:t>
                    </m:r>
                  </m:oMath>
                </a14:m>
                <a:endParaRPr lang="en-US" sz="1300" dirty="0"/>
              </a:p>
              <a:p>
                <a:pPr marL="1587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3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en-US" sz="1300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300" dirty="0">
                    <a:ea typeface="DengXian" panose="02010600030101010101" pitchFamily="2" charset="-122"/>
                    <a:cs typeface="Arial" panose="020B0604020202020204" pitchFamily="34" charset="0"/>
                  </a:rPr>
                  <a:t>  = the sum of HIV-related costs in year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rPr>
                      <m:t> </m:t>
                    </m:r>
                    <m:r>
                      <a:rPr lang="en-US" sz="1300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rPr>
                      <m:t>𝑡</m:t>
                    </m:r>
                  </m:oMath>
                </a14:m>
                <a:endParaRPr lang="en-US" sz="13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587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C36F780-D593-42EC-9AEC-0B1DE97D55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236338" y="1277443"/>
                <a:ext cx="5097661" cy="3815996"/>
              </a:xfrm>
              <a:blipFill>
                <a:blip r:embed="rId3"/>
                <a:stretch>
                  <a:fillRect l="-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A73BEAF-BE2B-4CC9-9F57-28A73EC8DD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740AEA5-A348-2949-9B8B-EA763C54C64D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xmlns="" id="{A44002AD-EE4B-47BF-95AE-43E9CF0A8533}"/>
                  </a:ext>
                </a:extLst>
              </p:cNvPr>
              <p:cNvSpPr/>
              <p:nvPr/>
            </p:nvSpPr>
            <p:spPr>
              <a:xfrm>
                <a:off x="5562599" y="1047750"/>
                <a:ext cx="3429001" cy="2362200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1587" indent="0" algn="ctr">
                  <a:buNone/>
                </a:pPr>
                <a:r>
                  <a:rPr lang="en-US" dirty="0"/>
                  <a:t>Identify an intervention strategy </a:t>
                </a:r>
                <a:r>
                  <a:rPr lang="en-US" b="1" dirty="0">
                    <a:solidFill>
                      <a:srgbClr val="661023"/>
                    </a:solidFill>
                  </a:rPr>
                  <a:t>that maximizes the expected total reward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66102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solidFill>
                              <a:srgbClr val="661023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1">
                            <a:solidFill>
                              <a:srgbClr val="661023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661023"/>
                    </a:solidFill>
                  </a:rPr>
                  <a:t>)</a:t>
                </a:r>
                <a:r>
                  <a:rPr lang="en-US" dirty="0"/>
                  <a:t>.</a:t>
                </a:r>
                <a:endParaRPr lang="en-US" dirty="0">
                  <a:latin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A44002AD-EE4B-47BF-95AE-43E9CF0A85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99" y="1047750"/>
                <a:ext cx="3429001" cy="236220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8127561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78EE9C-2795-41C1-A87D-08D740A3E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35" y="11275"/>
            <a:ext cx="7316928" cy="501252"/>
          </a:xfrm>
        </p:spPr>
        <p:txBody>
          <a:bodyPr/>
          <a:lstStyle/>
          <a:p>
            <a:r>
              <a:rPr lang="en-US" sz="2400" dirty="0"/>
              <a:t>Results - Impact of Optimal Policy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51F9F20-EF77-4E76-8930-0EE2E646FA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5521" y="3562350"/>
            <a:ext cx="3958143" cy="683403"/>
          </a:xfrm>
        </p:spPr>
        <p:txBody>
          <a:bodyPr/>
          <a:lstStyle/>
          <a:p>
            <a:r>
              <a:rPr lang="en-US" sz="1600" dirty="0"/>
              <a:t>65% reduction in number of people living with HIV by 2070.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3DDFA3C-B978-4CF4-9CC0-CC370B169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74061" y="4688375"/>
            <a:ext cx="2133600" cy="274637"/>
          </a:xfrm>
        </p:spPr>
        <p:txBody>
          <a:bodyPr/>
          <a:lstStyle/>
          <a:p>
            <a:fld id="{4740AEA5-A348-2949-9B8B-EA763C54C64D}" type="slidenum">
              <a:rPr lang="en-US" smtClean="0"/>
              <a:t>8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AEC476FB-120E-4768-A388-B38AF65085A4}"/>
              </a:ext>
            </a:extLst>
          </p:cNvPr>
          <p:cNvSpPr txBox="1">
            <a:spLocks/>
          </p:cNvSpPr>
          <p:nvPr/>
        </p:nvSpPr>
        <p:spPr>
          <a:xfrm>
            <a:off x="664590" y="3809030"/>
            <a:ext cx="2971800" cy="1150643"/>
          </a:xfrm>
          <a:prstGeom prst="rect">
            <a:avLst/>
          </a:prstGeom>
        </p:spPr>
        <p:txBody>
          <a:bodyPr vert="horz"/>
          <a:lstStyle>
            <a:lvl1pPr marL="228600" indent="-227013" algn="l" defTabSz="457200" rtl="0" eaLnBrk="1" latinLnBrk="0" hangingPunct="1">
              <a:spcBef>
                <a:spcPts val="9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73088" indent="-285750" algn="l" defTabSz="455613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–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862013" indent="-228600" algn="l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139825" indent="-228600" algn="l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–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427163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1EF52BA9-3101-46B1-9F20-D5D2081D109A}"/>
              </a:ext>
            </a:extLst>
          </p:cNvPr>
          <p:cNvSpPr txBox="1">
            <a:spLocks/>
          </p:cNvSpPr>
          <p:nvPr/>
        </p:nvSpPr>
        <p:spPr>
          <a:xfrm>
            <a:off x="4929728" y="3562351"/>
            <a:ext cx="3958143" cy="609600"/>
          </a:xfrm>
          <a:prstGeom prst="rect">
            <a:avLst/>
          </a:prstGeom>
        </p:spPr>
        <p:txBody>
          <a:bodyPr vert="horz"/>
          <a:lstStyle>
            <a:lvl1pPr marL="228600" indent="-227013" algn="l" defTabSz="457200" rtl="0" eaLnBrk="1" latinLnBrk="0" hangingPunct="1">
              <a:spcBef>
                <a:spcPts val="9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73088" indent="-285750" algn="l" defTabSz="455613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–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862013" indent="-228600" algn="l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139825" indent="-228600" algn="l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–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427163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80% reduction in number of new infections by 2070.</a:t>
            </a:r>
          </a:p>
          <a:p>
            <a:r>
              <a:rPr lang="en-US" sz="1600" dirty="0"/>
              <a:t>38% reduction in number of new infections by 2020.</a:t>
            </a:r>
          </a:p>
          <a:p>
            <a:endParaRPr lang="en-US" sz="1800" dirty="0"/>
          </a:p>
        </p:txBody>
      </p:sp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932C6963-A278-4E6A-974F-9CD44BB393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764313"/>
            <a:ext cx="3829128" cy="27107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F2825AAF-BD2C-414D-89D8-7E17F37EECF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18" y="769223"/>
            <a:ext cx="3958143" cy="27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15015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4308</TotalTime>
  <Words>704</Words>
  <Application>Microsoft Office PowerPoint</Application>
  <PresentationFormat>On-screen Show (16:9)</PresentationFormat>
  <Paragraphs>160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DengXian</vt:lpstr>
      <vt:lpstr>Helvetica</vt:lpstr>
      <vt:lpstr>Office Theme</vt:lpstr>
      <vt:lpstr>PowerPoint Presentation</vt:lpstr>
      <vt:lpstr>Statistics of HIV in the US</vt:lpstr>
      <vt:lpstr>Statistics of HIV in the US</vt:lpstr>
      <vt:lpstr>Research Question </vt:lpstr>
      <vt:lpstr>Simulation model – HIV prediction</vt:lpstr>
      <vt:lpstr>How to reach zero new HIV infections?</vt:lpstr>
      <vt:lpstr>Study Problem as Decision Tree</vt:lpstr>
      <vt:lpstr>Optimization</vt:lpstr>
      <vt:lpstr>Results - Impact of Optimal Policy </vt:lpstr>
      <vt:lpstr>Conclusions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Nazanin Khatami</dc:creator>
  <cp:lastModifiedBy>mmsternheim@gmail.com</cp:lastModifiedBy>
  <cp:revision>54</cp:revision>
  <dcterms:created xsi:type="dcterms:W3CDTF">2019-01-07T04:08:28Z</dcterms:created>
  <dcterms:modified xsi:type="dcterms:W3CDTF">2019-01-29T20:31:14Z</dcterms:modified>
</cp:coreProperties>
</file>