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58" r:id="rId5"/>
    <p:sldId id="259" r:id="rId6"/>
    <p:sldId id="260" r:id="rId7"/>
    <p:sldId id="261" r:id="rId8"/>
    <p:sldId id="262" r:id="rId9"/>
    <p:sldId id="265" r:id="rId10"/>
    <p:sldId id="266" r:id="rId11"/>
    <p:sldId id="267" r:id="rId12"/>
    <p:sldId id="279" r:id="rId13"/>
    <p:sldId id="280" r:id="rId14"/>
    <p:sldId id="271" r:id="rId15"/>
    <p:sldId id="270" r:id="rId16"/>
    <p:sldId id="269" r:id="rId17"/>
    <p:sldId id="273" r:id="rId18"/>
    <p:sldId id="275" r:id="rId19"/>
    <p:sldId id="277" r:id="rId20"/>
    <p:sldId id="278" r:id="rId21"/>
    <p:sldId id="28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8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005D5BA-6203-4A18-896C-FD140EC4CC6C}" type="datetimeFigureOut">
              <a:rPr lang="en-US" smtClean="0"/>
              <a:pPr/>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869E66-B1BE-4330-B59F-A26431254D2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05D5BA-6203-4A18-896C-FD140EC4CC6C}" type="datetimeFigureOut">
              <a:rPr lang="en-US" smtClean="0"/>
              <a:pPr/>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869E66-B1BE-4330-B59F-A26431254D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05D5BA-6203-4A18-896C-FD140EC4CC6C}" type="datetimeFigureOut">
              <a:rPr lang="en-US" smtClean="0"/>
              <a:pPr/>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869E66-B1BE-4330-B59F-A26431254D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05D5BA-6203-4A18-896C-FD140EC4CC6C}" type="datetimeFigureOut">
              <a:rPr lang="en-US" smtClean="0"/>
              <a:pPr/>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869E66-B1BE-4330-B59F-A26431254D2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05D5BA-6203-4A18-896C-FD140EC4CC6C}" type="datetimeFigureOut">
              <a:rPr lang="en-US" smtClean="0"/>
              <a:pPr/>
              <a:t>4/7/2013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869E66-B1BE-4330-B59F-A26431254D2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005D5BA-6203-4A18-896C-FD140EC4CC6C}" type="datetimeFigureOut">
              <a:rPr lang="en-US" smtClean="0"/>
              <a:pPr/>
              <a:t>4/7/2013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869E66-B1BE-4330-B59F-A26431254D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005D5BA-6203-4A18-896C-FD140EC4CC6C}" type="datetimeFigureOut">
              <a:rPr lang="en-US" smtClean="0"/>
              <a:pPr/>
              <a:t>4/7/2013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869E66-B1BE-4330-B59F-A26431254D2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05D5BA-6203-4A18-896C-FD140EC4CC6C}" type="datetimeFigureOut">
              <a:rPr lang="en-US" smtClean="0"/>
              <a:pPr/>
              <a:t>4/7/2013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869E66-B1BE-4330-B59F-A26431254D2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05D5BA-6203-4A18-896C-FD140EC4CC6C}" type="datetimeFigureOut">
              <a:rPr lang="en-US" smtClean="0"/>
              <a:pPr/>
              <a:t>4/7/2013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869E66-B1BE-4330-B59F-A26431254D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05D5BA-6203-4A18-896C-FD140EC4CC6C}" type="datetimeFigureOut">
              <a:rPr lang="en-US" smtClean="0"/>
              <a:pPr/>
              <a:t>4/7/2013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869E66-B1BE-4330-B59F-A26431254D2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05D5BA-6203-4A18-896C-FD140EC4CC6C}" type="datetimeFigureOut">
              <a:rPr lang="en-US" smtClean="0"/>
              <a:pPr/>
              <a:t>4/7/2013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869E66-B1BE-4330-B59F-A26431254D2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05D5BA-6203-4A18-896C-FD140EC4CC6C}" type="datetimeFigureOut">
              <a:rPr lang="en-US" smtClean="0"/>
              <a:pPr/>
              <a:t>4/7/2013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869E66-B1BE-4330-B59F-A26431254D2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a:t>Growing Up in Open Adoption: Adoptive Families Look Back</a:t>
            </a:r>
            <a:r>
              <a:rPr lang="en-US" dirty="0"/>
              <a:t> </a:t>
            </a:r>
          </a:p>
        </p:txBody>
      </p:sp>
      <p:sp>
        <p:nvSpPr>
          <p:cNvPr id="3" name="Subtitle 2"/>
          <p:cNvSpPr>
            <a:spLocks noGrp="1"/>
          </p:cNvSpPr>
          <p:nvPr>
            <p:ph type="subTitle" idx="1"/>
          </p:nvPr>
        </p:nvSpPr>
        <p:spPr/>
        <p:txBody>
          <a:bodyPr>
            <a:normAutofit/>
          </a:bodyPr>
          <a:lstStyle/>
          <a:p>
            <a:r>
              <a:rPr lang="en-US" sz="2000" dirty="0" smtClean="0"/>
              <a:t>Deborah H. Siegel, Ph.D., LICSW, DCSW, ACSW</a:t>
            </a:r>
          </a:p>
          <a:p>
            <a:r>
              <a:rPr lang="en-US" sz="2000" dirty="0" smtClean="0"/>
              <a:t>Professor</a:t>
            </a:r>
          </a:p>
          <a:p>
            <a:r>
              <a:rPr lang="en-US" sz="2000" dirty="0" smtClean="0"/>
              <a:t>School of Social Work, Rhode Island College, Providence, RI</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Predictable Challenges</a:t>
            </a:r>
          </a:p>
        </p:txBody>
      </p:sp>
      <p:sp>
        <p:nvSpPr>
          <p:cNvPr id="19459" name="Content Placeholder 2"/>
          <p:cNvSpPr>
            <a:spLocks noGrp="1"/>
          </p:cNvSpPr>
          <p:nvPr>
            <p:ph idx="1"/>
          </p:nvPr>
        </p:nvSpPr>
        <p:spPr/>
        <p:txBody>
          <a:bodyPr/>
          <a:lstStyle/>
          <a:p>
            <a:r>
              <a:rPr lang="en-US" sz="2400" smtClean="0"/>
              <a:t>Adoptive parents mislead, deceive, break promises</a:t>
            </a:r>
          </a:p>
          <a:p>
            <a:r>
              <a:rPr lang="en-US" sz="2400" smtClean="0"/>
              <a:t>Birth parents fall out of contact, disappear</a:t>
            </a:r>
          </a:p>
          <a:p>
            <a:r>
              <a:rPr lang="en-US" sz="2400" smtClean="0"/>
              <a:t>Adoptive siblings have different levels of contact; rivalry, sadness, anger, confusion</a:t>
            </a:r>
          </a:p>
          <a:p>
            <a:r>
              <a:rPr lang="en-US" sz="2400" smtClean="0"/>
              <a:t>Child does not want contact with birth parents</a:t>
            </a:r>
          </a:p>
          <a:p>
            <a:r>
              <a:rPr lang="en-US" sz="2400" smtClean="0"/>
              <a:t>Birth parent says things that upset the child or adoptive parent</a:t>
            </a:r>
          </a:p>
          <a:p>
            <a:r>
              <a:rPr lang="en-US" sz="2400" smtClean="0"/>
              <a:t>The internet has opened up a new world of issues</a:t>
            </a:r>
          </a:p>
          <a:p>
            <a:r>
              <a:rPr lang="en-US" sz="2400" smtClean="0"/>
              <a:t>More…</a:t>
            </a:r>
          </a:p>
          <a:p>
            <a:endParaRPr 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  </a:t>
            </a:r>
            <a:r>
              <a:rPr lang="en-US" sz="3200" smtClean="0"/>
              <a:t>Guidelines for Successful Open Adoption</a:t>
            </a:r>
            <a:endParaRPr lang="en-US" sz="2000" smtClean="0"/>
          </a:p>
        </p:txBody>
      </p:sp>
      <p:sp>
        <p:nvSpPr>
          <p:cNvPr id="20483" name="Rectangle 3"/>
          <p:cNvSpPr>
            <a:spLocks noGrp="1" noChangeArrowheads="1"/>
          </p:cNvSpPr>
          <p:nvPr>
            <p:ph idx="1"/>
          </p:nvPr>
        </p:nvSpPr>
        <p:spPr/>
        <p:txBody>
          <a:bodyPr/>
          <a:lstStyle/>
          <a:p>
            <a:pPr algn="ctr">
              <a:buFont typeface="Wingdings" pitchFamily="2" charset="2"/>
              <a:buNone/>
            </a:pPr>
            <a:r>
              <a:rPr lang="en-US" sz="2400" b="1" smtClean="0"/>
              <a:t>Birth/foster/adoptive parent relationships work well  </a:t>
            </a:r>
          </a:p>
          <a:p>
            <a:pPr algn="ctr">
              <a:buFont typeface="Wingdings" pitchFamily="2" charset="2"/>
              <a:buNone/>
            </a:pPr>
            <a:r>
              <a:rPr lang="en-US" sz="2400" b="1" smtClean="0"/>
              <a:t>when they are based on:</a:t>
            </a:r>
          </a:p>
          <a:p>
            <a:pPr algn="ctr">
              <a:buFont typeface="Arial" charset="0"/>
              <a:buNone/>
            </a:pPr>
            <a:r>
              <a:rPr lang="en-US" sz="2400" smtClean="0"/>
              <a:t>&gt;A Shared focus on putting the </a:t>
            </a:r>
            <a:r>
              <a:rPr lang="en-US" sz="2400" i="1" smtClean="0"/>
              <a:t>child’s</a:t>
            </a:r>
            <a:r>
              <a:rPr lang="en-US" sz="2400" smtClean="0"/>
              <a:t> needs first</a:t>
            </a:r>
          </a:p>
          <a:p>
            <a:pPr algn="ctr">
              <a:buFont typeface="Wingdings" pitchFamily="2" charset="2"/>
              <a:buNone/>
            </a:pPr>
            <a:r>
              <a:rPr lang="en-US" sz="2400" smtClean="0"/>
              <a:t>&gt;Honesty</a:t>
            </a:r>
          </a:p>
          <a:p>
            <a:pPr algn="ctr">
              <a:buFont typeface="Arial" charset="0"/>
              <a:buNone/>
            </a:pPr>
            <a:r>
              <a:rPr lang="en-US" sz="2400" smtClean="0"/>
              <a:t>&gt;Trust</a:t>
            </a:r>
          </a:p>
          <a:p>
            <a:pPr algn="ctr">
              <a:buFont typeface="Arial" charset="0"/>
              <a:buNone/>
            </a:pPr>
            <a:r>
              <a:rPr lang="en-US" sz="2400" smtClean="0"/>
              <a:t>&gt;Respect</a:t>
            </a:r>
          </a:p>
          <a:p>
            <a:pPr algn="ctr">
              <a:buFont typeface="Arial" charset="0"/>
              <a:buNone/>
            </a:pPr>
            <a:r>
              <a:rPr lang="en-US" sz="2400" smtClean="0"/>
              <a:t>&gt;Compassion and empathy for one another</a:t>
            </a:r>
          </a:p>
          <a:p>
            <a:pPr algn="ctr">
              <a:buFont typeface="Arial" charset="0"/>
              <a:buNone/>
            </a:pPr>
            <a:r>
              <a:rPr lang="en-US" sz="2400" smtClean="0"/>
              <a:t>&gt;Communication of feelings, needs, fears</a:t>
            </a:r>
          </a:p>
          <a:p>
            <a:pPr algn="ctr">
              <a:buFont typeface="Arial" charset="0"/>
              <a:buNone/>
            </a:pPr>
            <a:r>
              <a:rPr lang="en-US" sz="2400" smtClean="0"/>
              <a:t>&gt;Flexibility to change the plan as needed</a:t>
            </a:r>
          </a:p>
          <a:p>
            <a:pPr algn="ctr">
              <a:buFont typeface="Arial" charset="0"/>
              <a:buNone/>
            </a:pPr>
            <a:r>
              <a:rPr lang="en-US" sz="2400" b="1" smtClean="0"/>
              <a:t>These human qualities and principles are what make it work</a:t>
            </a:r>
          </a:p>
          <a:p>
            <a:endParaRPr lang="en-US" sz="28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algn="ctr" fontAlgn="auto">
              <a:spcAft>
                <a:spcPts val="0"/>
              </a:spcAft>
              <a:defRPr/>
            </a:pPr>
            <a:r>
              <a:rPr lang="en-US" dirty="0" smtClean="0"/>
              <a:t>Situations that may upset a child</a:t>
            </a:r>
            <a:endParaRPr lang="en-US" dirty="0"/>
          </a:p>
        </p:txBody>
      </p:sp>
      <p:sp>
        <p:nvSpPr>
          <p:cNvPr id="3" name="Content Placeholder 2"/>
          <p:cNvSpPr>
            <a:spLocks noGrp="1"/>
          </p:cNvSpPr>
          <p:nvPr>
            <p:ph idx="1"/>
          </p:nvPr>
        </p:nvSpPr>
        <p:spPr/>
        <p:txBody>
          <a:bodyPr>
            <a:normAutofit fontScale="85000" lnSpcReduction="20000"/>
          </a:bodyPr>
          <a:lstStyle/>
          <a:p>
            <a:pPr marL="274320" indent="-274320" fontAlgn="auto">
              <a:spcAft>
                <a:spcPts val="0"/>
              </a:spcAft>
              <a:buFont typeface="Wingdings 2"/>
              <a:buChar char=""/>
              <a:defRPr/>
            </a:pPr>
            <a:r>
              <a:rPr lang="en-US" dirty="0" smtClean="0"/>
              <a:t>The birthparent gives birth to a younger sibling and chooses to parent that child</a:t>
            </a:r>
          </a:p>
          <a:p>
            <a:pPr marL="274320" indent="-274320" fontAlgn="auto">
              <a:spcAft>
                <a:spcPts val="0"/>
              </a:spcAft>
              <a:buFont typeface="Wingdings 2"/>
              <a:buChar char=""/>
              <a:defRPr/>
            </a:pPr>
            <a:r>
              <a:rPr lang="en-US" dirty="0" smtClean="0"/>
              <a:t>The birthparent doesn’t respond to the child’s letters, </a:t>
            </a:r>
            <a:r>
              <a:rPr lang="en-US" dirty="0" err="1" smtClean="0"/>
              <a:t>facebook</a:t>
            </a:r>
            <a:r>
              <a:rPr lang="en-US" dirty="0" smtClean="0"/>
              <a:t> messages, phone calls</a:t>
            </a:r>
          </a:p>
          <a:p>
            <a:pPr marL="274320" indent="-274320" fontAlgn="auto">
              <a:spcAft>
                <a:spcPts val="0"/>
              </a:spcAft>
              <a:buFont typeface="Wingdings 2"/>
              <a:buChar char=""/>
              <a:defRPr/>
            </a:pPr>
            <a:r>
              <a:rPr lang="en-US" dirty="0" smtClean="0"/>
              <a:t>The birthparent marries</a:t>
            </a:r>
          </a:p>
          <a:p>
            <a:pPr marL="274320" indent="-274320" fontAlgn="auto">
              <a:spcAft>
                <a:spcPts val="0"/>
              </a:spcAft>
              <a:buFont typeface="Wingdings 2"/>
              <a:buChar char=""/>
              <a:defRPr/>
            </a:pPr>
            <a:r>
              <a:rPr lang="en-US" dirty="0" smtClean="0"/>
              <a:t>The birthparent stops sending a birthday card or holiday greeting</a:t>
            </a:r>
          </a:p>
          <a:p>
            <a:pPr marL="274320" indent="-274320" fontAlgn="auto">
              <a:spcAft>
                <a:spcPts val="0"/>
              </a:spcAft>
              <a:buFont typeface="Wingdings 2"/>
              <a:buChar char=""/>
              <a:defRPr/>
            </a:pPr>
            <a:r>
              <a:rPr lang="en-US" dirty="0" smtClean="0"/>
              <a:t>One adopted child in the family has more contact with his/her birthparent than another child adopted into the family has</a:t>
            </a:r>
          </a:p>
          <a:p>
            <a:pPr marL="274320" indent="-274320" fontAlgn="auto">
              <a:spcAft>
                <a:spcPts val="0"/>
              </a:spcAft>
              <a:buFont typeface="Wingdings 2"/>
              <a:buChar char=""/>
              <a:defRPr/>
            </a:pPr>
            <a:r>
              <a:rPr lang="en-US" dirty="0" smtClean="0"/>
              <a:t>The birthparent moves into the neighborhood</a:t>
            </a:r>
            <a:endParaRPr lang="en-US" dirty="0"/>
          </a:p>
        </p:txBody>
      </p:sp>
    </p:spTree>
    <p:extLst>
      <p:ext uri="{BB962C8B-B14F-4D97-AF65-F5344CB8AC3E}">
        <p14:creationId xmlns:p14="http://schemas.microsoft.com/office/powerpoint/2010/main" xmlns="" val="2073402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fontAlgn="auto">
              <a:spcAft>
                <a:spcPts val="0"/>
              </a:spcAft>
              <a:defRPr/>
            </a:pPr>
            <a:r>
              <a:rPr lang="en-US" dirty="0" smtClean="0"/>
              <a:t>How to rethink the plan once you’re living with it</a:t>
            </a:r>
            <a:endParaRPr lang="en-US" dirty="0"/>
          </a:p>
        </p:txBody>
      </p:sp>
      <p:sp>
        <p:nvSpPr>
          <p:cNvPr id="38915" name="Content Placeholder 2"/>
          <p:cNvSpPr>
            <a:spLocks noGrp="1"/>
          </p:cNvSpPr>
          <p:nvPr>
            <p:ph idx="1"/>
          </p:nvPr>
        </p:nvSpPr>
        <p:spPr/>
        <p:txBody>
          <a:bodyPr/>
          <a:lstStyle/>
          <a:p>
            <a:r>
              <a:rPr lang="en-US" dirty="0" smtClean="0"/>
              <a:t>Talk to each other.  Share your needs.  Suggest some alternatives.  Seek the other’s input.  Find an option both can live with</a:t>
            </a:r>
          </a:p>
          <a:p>
            <a:r>
              <a:rPr lang="en-US" dirty="0" smtClean="0"/>
              <a:t>Employ a trained and experienced open adoption mediator who can facilitate difficult conversations and do “shuttle diplomacy”.  </a:t>
            </a:r>
          </a:p>
        </p:txBody>
      </p:sp>
    </p:spTree>
    <p:extLst>
      <p:ext uri="{BB962C8B-B14F-4D97-AF65-F5344CB8AC3E}">
        <p14:creationId xmlns:p14="http://schemas.microsoft.com/office/powerpoint/2010/main" xmlns="" val="2966003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algn="ctr" fontAlgn="auto">
              <a:spcAft>
                <a:spcPts val="0"/>
              </a:spcAft>
              <a:defRPr/>
            </a:pPr>
            <a:r>
              <a:rPr lang="en-US" dirty="0" smtClean="0"/>
              <a:t>Examples of situations that might require a change of plan</a:t>
            </a:r>
            <a:endParaRPr lang="en-US" dirty="0"/>
          </a:p>
        </p:txBody>
      </p:sp>
      <p:sp>
        <p:nvSpPr>
          <p:cNvPr id="36867" name="Content Placeholder 2"/>
          <p:cNvSpPr>
            <a:spLocks noGrp="1"/>
          </p:cNvSpPr>
          <p:nvPr>
            <p:ph idx="1"/>
          </p:nvPr>
        </p:nvSpPr>
        <p:spPr/>
        <p:txBody>
          <a:bodyPr/>
          <a:lstStyle/>
          <a:p>
            <a:r>
              <a:rPr lang="en-US" dirty="0" smtClean="0"/>
              <a:t>The child does not want to see or speak with the birth parent</a:t>
            </a:r>
          </a:p>
          <a:p>
            <a:r>
              <a:rPr lang="en-US" dirty="0" smtClean="0"/>
              <a:t>The birth/adoptive parent’s life is too stressful right now to handle a planned visit</a:t>
            </a:r>
          </a:p>
          <a:p>
            <a:r>
              <a:rPr lang="en-US" dirty="0" smtClean="0"/>
              <a:t>The adoptive parent is uncomfortable with the birth parent’s behavior during a visit</a:t>
            </a:r>
          </a:p>
          <a:p>
            <a:r>
              <a:rPr lang="en-US" dirty="0" smtClean="0"/>
              <a:t>The adoptive parent is uncomfortable with the contents of a letter, e-mail, conversation </a:t>
            </a:r>
          </a:p>
        </p:txBody>
      </p:sp>
    </p:spTree>
    <p:extLst>
      <p:ext uri="{BB962C8B-B14F-4D97-AF65-F5344CB8AC3E}">
        <p14:creationId xmlns:p14="http://schemas.microsoft.com/office/powerpoint/2010/main" xmlns="" val="2142038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a:bodyPr>
          <a:lstStyle/>
          <a:p>
            <a:pPr fontAlgn="auto">
              <a:spcAft>
                <a:spcPts val="0"/>
              </a:spcAft>
              <a:defRPr/>
            </a:pPr>
            <a:r>
              <a:rPr lang="en-US" dirty="0" smtClean="0"/>
              <a:t>Expect that needs may change</a:t>
            </a:r>
            <a:endParaRPr lang="en-US" dirty="0"/>
          </a:p>
        </p:txBody>
      </p:sp>
      <p:sp>
        <p:nvSpPr>
          <p:cNvPr id="35843" name="Content Placeholder 2"/>
          <p:cNvSpPr>
            <a:spLocks noGrp="1"/>
          </p:cNvSpPr>
          <p:nvPr>
            <p:ph idx="1"/>
          </p:nvPr>
        </p:nvSpPr>
        <p:spPr/>
        <p:txBody>
          <a:bodyPr/>
          <a:lstStyle/>
          <a:p>
            <a:r>
              <a:rPr lang="en-US" dirty="0" smtClean="0"/>
              <a:t>Every open adoption agreement should explicitly include a way for the participants to renegotiate the agreement over time.  It can be unrealistic to expect that the contact agreement that makes sense in infancy will also make sense in adolescence.  Everyone’s lives change over time.</a:t>
            </a:r>
          </a:p>
        </p:txBody>
      </p:sp>
    </p:spTree>
    <p:extLst>
      <p:ext uri="{BB962C8B-B14F-4D97-AF65-F5344CB8AC3E}">
        <p14:creationId xmlns:p14="http://schemas.microsoft.com/office/powerpoint/2010/main" xmlns="" val="4116609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320040"/>
            <a:ext cx="7239000" cy="1143000"/>
          </a:xfrm>
        </p:spPr>
        <p:txBody>
          <a:bodyPr/>
          <a:lstStyle/>
          <a:p>
            <a:pPr fontAlgn="auto">
              <a:spcAft>
                <a:spcPts val="0"/>
              </a:spcAft>
              <a:defRPr/>
            </a:pPr>
            <a:r>
              <a:rPr lang="en-US" dirty="0" smtClean="0"/>
              <a:t>Guidelines</a:t>
            </a:r>
            <a:endParaRPr lang="en-US" sz="2000" dirty="0"/>
          </a:p>
        </p:txBody>
      </p:sp>
      <p:sp>
        <p:nvSpPr>
          <p:cNvPr id="39939" name="Rectangle 3"/>
          <p:cNvSpPr>
            <a:spLocks noGrp="1" noChangeArrowheads="1"/>
          </p:cNvSpPr>
          <p:nvPr>
            <p:ph idx="1"/>
          </p:nvPr>
        </p:nvSpPr>
        <p:spPr/>
        <p:txBody>
          <a:bodyPr>
            <a:normAutofit fontScale="92500" lnSpcReduction="20000"/>
          </a:bodyPr>
          <a:lstStyle/>
          <a:p>
            <a:r>
              <a:rPr lang="en-US" dirty="0" smtClean="0"/>
              <a:t>Plan for as much contact as </a:t>
            </a:r>
            <a:r>
              <a:rPr lang="en-US" i="1" dirty="0" smtClean="0"/>
              <a:t>both </a:t>
            </a:r>
            <a:r>
              <a:rPr lang="en-US" dirty="0" smtClean="0"/>
              <a:t>sets of parents are comfortable with</a:t>
            </a:r>
          </a:p>
          <a:p>
            <a:r>
              <a:rPr lang="en-US" dirty="0" smtClean="0"/>
              <a:t>Only make promises you can keep</a:t>
            </a:r>
          </a:p>
          <a:p>
            <a:r>
              <a:rPr lang="en-US" dirty="0" smtClean="0"/>
              <a:t>Nudging a door more open later is less hurtful than moving it less open</a:t>
            </a:r>
          </a:p>
          <a:p>
            <a:r>
              <a:rPr lang="en-US" dirty="0" smtClean="0"/>
              <a:t>Keep the door ajar.  Instead of cutting people out completely, find a safer, more comfortable way to sustain connection.</a:t>
            </a:r>
          </a:p>
          <a:p>
            <a:r>
              <a:rPr lang="en-US" dirty="0" smtClean="0"/>
              <a:t>Keep the trail warm.  Don’t lose touch completely.  That way, the child knows that access is possible.</a:t>
            </a:r>
          </a:p>
        </p:txBody>
      </p:sp>
    </p:spTree>
    <p:extLst>
      <p:ext uri="{BB962C8B-B14F-4D97-AF65-F5344CB8AC3E}">
        <p14:creationId xmlns:p14="http://schemas.microsoft.com/office/powerpoint/2010/main" xmlns="" val="28891399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320040"/>
            <a:ext cx="7239000" cy="1143000"/>
          </a:xfrm>
        </p:spPr>
        <p:txBody>
          <a:bodyPr/>
          <a:lstStyle/>
          <a:p>
            <a:pPr fontAlgn="auto">
              <a:spcAft>
                <a:spcPts val="0"/>
              </a:spcAft>
              <a:defRPr/>
            </a:pPr>
            <a:r>
              <a:rPr lang="en-US" dirty="0" smtClean="0"/>
              <a:t> </a:t>
            </a:r>
            <a:r>
              <a:rPr lang="en-US" dirty="0"/>
              <a:t>Guidelines, </a:t>
            </a:r>
            <a:r>
              <a:rPr lang="en-US" sz="2000" dirty="0" smtClean="0"/>
              <a:t>CONTINUED</a:t>
            </a:r>
            <a:endParaRPr lang="en-US" sz="2000" dirty="0"/>
          </a:p>
        </p:txBody>
      </p:sp>
      <p:sp>
        <p:nvSpPr>
          <p:cNvPr id="40963" name="Rectangle 3"/>
          <p:cNvSpPr>
            <a:spLocks noGrp="1" noChangeArrowheads="1"/>
          </p:cNvSpPr>
          <p:nvPr>
            <p:ph idx="1"/>
          </p:nvPr>
        </p:nvSpPr>
        <p:spPr/>
        <p:txBody>
          <a:bodyPr>
            <a:normAutofit fontScale="92500" lnSpcReduction="10000"/>
          </a:bodyPr>
          <a:lstStyle/>
          <a:p>
            <a:r>
              <a:rPr lang="en-US" dirty="0" smtClean="0"/>
              <a:t>Connect with other bio/adoptive parents living with open adoption, for support and ideas about how to cope with discomforts that may arise</a:t>
            </a:r>
          </a:p>
          <a:p>
            <a:r>
              <a:rPr lang="en-US" dirty="0" smtClean="0"/>
              <a:t>Adoptive parents:  understand that birth parents may fear being scorned, judged, mistrusted, rejected</a:t>
            </a:r>
          </a:p>
          <a:p>
            <a:r>
              <a:rPr lang="en-US" dirty="0" smtClean="0"/>
              <a:t>Birth parents: understand that adoptive parents may fear the same things, in addition to your intruding in unwelcome ways, or doing something that hurts the child</a:t>
            </a:r>
          </a:p>
          <a:p>
            <a:endParaRPr lang="en-US" dirty="0" smtClean="0"/>
          </a:p>
          <a:p>
            <a:endParaRPr lang="en-US" dirty="0" smtClean="0"/>
          </a:p>
        </p:txBody>
      </p:sp>
    </p:spTree>
    <p:extLst>
      <p:ext uri="{BB962C8B-B14F-4D97-AF65-F5344CB8AC3E}">
        <p14:creationId xmlns:p14="http://schemas.microsoft.com/office/powerpoint/2010/main" xmlns="" val="20119192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320040"/>
            <a:ext cx="7239000" cy="1143000"/>
          </a:xfrm>
        </p:spPr>
        <p:txBody>
          <a:bodyPr/>
          <a:lstStyle/>
          <a:p>
            <a:pPr fontAlgn="auto">
              <a:spcAft>
                <a:spcPts val="0"/>
              </a:spcAft>
              <a:defRPr/>
            </a:pPr>
            <a:r>
              <a:rPr lang="en-US" dirty="0" smtClean="0"/>
              <a:t> </a:t>
            </a:r>
            <a:r>
              <a:rPr lang="en-US" dirty="0"/>
              <a:t>Guidelines, </a:t>
            </a:r>
            <a:r>
              <a:rPr lang="en-US" sz="2000" dirty="0" smtClean="0"/>
              <a:t>continued</a:t>
            </a:r>
            <a:endParaRPr lang="en-US" dirty="0"/>
          </a:p>
        </p:txBody>
      </p:sp>
      <p:sp>
        <p:nvSpPr>
          <p:cNvPr id="44035" name="Rectangle 3"/>
          <p:cNvSpPr>
            <a:spLocks noGrp="1" noChangeArrowheads="1"/>
          </p:cNvSpPr>
          <p:nvPr>
            <p:ph idx="1"/>
          </p:nvPr>
        </p:nvSpPr>
        <p:spPr/>
        <p:txBody>
          <a:bodyPr/>
          <a:lstStyle/>
          <a:p>
            <a:pPr>
              <a:buFont typeface="Wingdings 2" pitchFamily="18" charset="2"/>
              <a:buNone/>
            </a:pPr>
            <a:r>
              <a:rPr lang="en-US" dirty="0" smtClean="0"/>
              <a:t>   If there are face-to-face visits, use them as an opportunity to show the child that there is no competition between families.  Birth and adoptive family members should use visits to do fun things </a:t>
            </a:r>
            <a:r>
              <a:rPr lang="en-US" i="1" dirty="0" smtClean="0"/>
              <a:t>together</a:t>
            </a:r>
            <a:r>
              <a:rPr lang="en-US" dirty="0" smtClean="0"/>
              <a:t>.  Joint outings help the child feel safely enveloped in love by two sets of parents who are not competing for the child’s loyalty.  </a:t>
            </a:r>
          </a:p>
        </p:txBody>
      </p:sp>
    </p:spTree>
    <p:extLst>
      <p:ext uri="{BB962C8B-B14F-4D97-AF65-F5344CB8AC3E}">
        <p14:creationId xmlns:p14="http://schemas.microsoft.com/office/powerpoint/2010/main" xmlns="" val="15810838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What I sought to find out</a:t>
            </a:r>
            <a:endParaRPr lang="en-US" sz="3600" dirty="0"/>
          </a:p>
        </p:txBody>
      </p:sp>
      <p:sp>
        <p:nvSpPr>
          <p:cNvPr id="3" name="Content Placeholder 2"/>
          <p:cNvSpPr>
            <a:spLocks noGrp="1"/>
          </p:cNvSpPr>
          <p:nvPr>
            <p:ph idx="1"/>
          </p:nvPr>
        </p:nvSpPr>
        <p:spPr/>
        <p:txBody>
          <a:bodyPr>
            <a:normAutofit/>
          </a:bodyPr>
          <a:lstStyle/>
          <a:p>
            <a:r>
              <a:rPr lang="en-US" dirty="0" smtClean="0"/>
              <a:t>The  initial research questions (in 1989):</a:t>
            </a:r>
          </a:p>
          <a:p>
            <a:r>
              <a:rPr lang="en-US" sz="2000" dirty="0" smtClean="0"/>
              <a:t>What is open in your adoption</a:t>
            </a:r>
          </a:p>
          <a:p>
            <a:r>
              <a:rPr lang="en-US" sz="2000" dirty="0" smtClean="0"/>
              <a:t>How did you decide on open adoption</a:t>
            </a:r>
          </a:p>
          <a:p>
            <a:r>
              <a:rPr lang="en-US" sz="2000" dirty="0" smtClean="0"/>
              <a:t>How did you decide how open to be</a:t>
            </a:r>
          </a:p>
          <a:p>
            <a:r>
              <a:rPr lang="en-US" sz="2000" dirty="0" smtClean="0"/>
              <a:t>What do you now see as the advantages and disadvantages of open adoption</a:t>
            </a:r>
          </a:p>
          <a:p>
            <a:r>
              <a:rPr lang="en-US" sz="2000" dirty="0" smtClean="0"/>
              <a:t>What are your unanswered questions, anxieties, concerns</a:t>
            </a:r>
          </a:p>
          <a:p>
            <a:r>
              <a:rPr lang="en-US" sz="2000" dirty="0" smtClean="0"/>
              <a:t>What is your advice for adoption professionals and other parents</a:t>
            </a:r>
          </a:p>
          <a:p>
            <a:endParaRPr lang="en-US" dirty="0" smtClean="0"/>
          </a:p>
          <a:p>
            <a:endParaRPr lang="en-US" dirty="0" smtClean="0"/>
          </a:p>
          <a:p>
            <a:pPr>
              <a:buNone/>
            </a:pP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Advice for Professionals</a:t>
            </a:r>
            <a:endParaRPr lang="en-US" dirty="0"/>
          </a:p>
        </p:txBody>
      </p:sp>
      <p:sp>
        <p:nvSpPr>
          <p:cNvPr id="3" name="Content Placeholder 2"/>
          <p:cNvSpPr>
            <a:spLocks noGrp="1"/>
          </p:cNvSpPr>
          <p:nvPr>
            <p:ph idx="1"/>
          </p:nvPr>
        </p:nvSpPr>
        <p:spPr/>
        <p:txBody>
          <a:bodyPr/>
          <a:lstStyle/>
          <a:p>
            <a:r>
              <a:rPr lang="en-US" dirty="0" smtClean="0"/>
              <a:t>Give us voice and choice</a:t>
            </a:r>
          </a:p>
          <a:p>
            <a:r>
              <a:rPr lang="en-US" dirty="0" smtClean="0"/>
              <a:t>Give us information; what to expect</a:t>
            </a:r>
          </a:p>
          <a:p>
            <a:r>
              <a:rPr lang="en-US" dirty="0" smtClean="0"/>
              <a:t>Do not tell us how to live our lives; do not try to control us</a:t>
            </a:r>
          </a:p>
          <a:p>
            <a:r>
              <a:rPr lang="en-US" dirty="0" smtClean="0"/>
              <a:t>Recognize that one size does not fit all</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lnSpcReduction="20000"/>
          </a:bodyPr>
          <a:lstStyle/>
          <a:p>
            <a:r>
              <a:rPr lang="en-US" sz="2000" dirty="0" smtClean="0"/>
              <a:t>Siegel, D. H.  (1993).  “Open adoption of infants:  Adoptive parents’ perceptions of advantages and disadvantages.”  </a:t>
            </a:r>
            <a:r>
              <a:rPr lang="en-US" sz="2000" i="1" dirty="0" smtClean="0"/>
              <a:t>Social Work</a:t>
            </a:r>
            <a:r>
              <a:rPr lang="en-US" sz="2000" dirty="0" smtClean="0"/>
              <a:t>, Vol. 38, No. 1:  15-25.</a:t>
            </a:r>
          </a:p>
          <a:p>
            <a:r>
              <a:rPr lang="en-US" sz="2000" dirty="0" smtClean="0"/>
              <a:t>Siegel, D. H. (2003).  “Open adoption of infants:  Adoptive parents’ feelings seven years later.” </a:t>
            </a:r>
            <a:r>
              <a:rPr lang="en-US" sz="2000" i="1" dirty="0" smtClean="0"/>
              <a:t>Social Work</a:t>
            </a:r>
            <a:r>
              <a:rPr lang="en-US" sz="2000" dirty="0" smtClean="0"/>
              <a:t>.  Vol. 48, No. 3:  409-419. (Table 1 reprinted correctly in October 2003 issue, Vol. 48, No. 4:  503).</a:t>
            </a:r>
          </a:p>
          <a:p>
            <a:r>
              <a:rPr lang="en-US" sz="2000" dirty="0" smtClean="0"/>
              <a:t>Reamer, Frederic G. &amp; Siegel, Deborah H.  (2007).  “Ethical issues in open adoption:  Implications for practice.”  </a:t>
            </a:r>
            <a:r>
              <a:rPr lang="en-US" sz="2000" i="1" dirty="0" smtClean="0"/>
              <a:t>Families in Society</a:t>
            </a:r>
            <a:r>
              <a:rPr lang="en-US" sz="2000" dirty="0" smtClean="0"/>
              <a:t>.  Vol. 88, No. 1:  11-18</a:t>
            </a:r>
          </a:p>
          <a:p>
            <a:r>
              <a:rPr lang="en-US" sz="2000" dirty="0" smtClean="0"/>
              <a:t>Siegel, D. H. (2008).  “Open adoption and adolescence.”  </a:t>
            </a:r>
            <a:r>
              <a:rPr lang="en-US" sz="2000" i="1" dirty="0" smtClean="0"/>
              <a:t>Families in Society</a:t>
            </a:r>
            <a:r>
              <a:rPr lang="en-US" sz="2000" dirty="0" smtClean="0"/>
              <a:t>.  Vol. 89, No. 3:  366-74.</a:t>
            </a:r>
          </a:p>
          <a:p>
            <a:r>
              <a:rPr lang="en-US" sz="2000" dirty="0"/>
              <a:t>Siegel, Deborah H.  (</a:t>
            </a:r>
            <a:r>
              <a:rPr lang="en-US" sz="2000" dirty="0" smtClean="0"/>
              <a:t>2009).  </a:t>
            </a:r>
            <a:r>
              <a:rPr lang="en-US" sz="2000" dirty="0"/>
              <a:t>“Adoption.”  In </a:t>
            </a:r>
            <a:r>
              <a:rPr lang="en-US" sz="2000" i="1" dirty="0"/>
              <a:t>Encyclopedia of Applied Ethics,” </a:t>
            </a:r>
            <a:r>
              <a:rPr lang="en-US" sz="2000" dirty="0"/>
              <a:t>2</a:t>
            </a:r>
            <a:r>
              <a:rPr lang="en-US" sz="2000" baseline="30000" dirty="0"/>
              <a:t>nd</a:t>
            </a:r>
            <a:r>
              <a:rPr lang="en-US" sz="2000" dirty="0"/>
              <a:t> ed</a:t>
            </a:r>
            <a:r>
              <a:rPr lang="en-US" sz="2000" i="1" dirty="0"/>
              <a:t>.  </a:t>
            </a:r>
            <a:r>
              <a:rPr lang="en-US" sz="2000" dirty="0"/>
              <a:t>Oxford:  </a:t>
            </a:r>
            <a:r>
              <a:rPr lang="en-US" sz="2000"/>
              <a:t>Elsevier</a:t>
            </a:r>
            <a:r>
              <a:rPr lang="en-US" sz="2000" smtClean="0"/>
              <a:t>.</a:t>
            </a:r>
            <a:endParaRPr lang="en-US" sz="2000" dirty="0" smtClean="0"/>
          </a:p>
          <a:p>
            <a:r>
              <a:rPr lang="en-US" sz="2000" dirty="0" smtClean="0"/>
              <a:t>Siegel, D. H. (2012).  “Growing up in open adoption:  Young adults’ perspectives.”  </a:t>
            </a:r>
            <a:r>
              <a:rPr lang="en-US" sz="2000" i="1" dirty="0" smtClean="0"/>
              <a:t>Families in Society</a:t>
            </a:r>
            <a:r>
              <a:rPr lang="en-US" sz="2000" dirty="0" smtClean="0"/>
              <a:t>.  Vol. 93, No. 2:  133-139.</a:t>
            </a:r>
          </a:p>
          <a:p>
            <a:r>
              <a:rPr lang="en-US" sz="2000" dirty="0" smtClean="0"/>
              <a:t>Siegel, D. H. (2013).  “Open adoption:  Adoptive Parents’ reactions two decades later.  Social Work, Vol. 58, No. 1:  43-52. </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Design</a:t>
            </a:r>
            <a:endParaRPr lang="en-US" dirty="0"/>
          </a:p>
        </p:txBody>
      </p:sp>
      <p:sp>
        <p:nvSpPr>
          <p:cNvPr id="3" name="Content Placeholder 2"/>
          <p:cNvSpPr>
            <a:spLocks noGrp="1"/>
          </p:cNvSpPr>
          <p:nvPr>
            <p:ph idx="1"/>
          </p:nvPr>
        </p:nvSpPr>
        <p:spPr/>
        <p:txBody>
          <a:bodyPr>
            <a:normAutofit/>
          </a:bodyPr>
          <a:lstStyle/>
          <a:p>
            <a:r>
              <a:rPr lang="en-US" sz="2000" dirty="0" smtClean="0"/>
              <a:t>Snowball sampling method</a:t>
            </a:r>
          </a:p>
          <a:p>
            <a:r>
              <a:rPr lang="en-US" sz="2000" dirty="0" smtClean="0"/>
              <a:t>n=44 parents in 22 families</a:t>
            </a:r>
          </a:p>
          <a:p>
            <a:r>
              <a:rPr lang="en-US" sz="2000" dirty="0" smtClean="0"/>
              <a:t>Procedures to protect confidentiality and accuracy</a:t>
            </a:r>
          </a:p>
          <a:p>
            <a:r>
              <a:rPr lang="en-US" sz="2000" dirty="0"/>
              <a:t>F</a:t>
            </a:r>
            <a:r>
              <a:rPr lang="en-US" sz="2000" dirty="0" smtClean="0"/>
              <a:t>ollow up studies: </a:t>
            </a:r>
          </a:p>
          <a:p>
            <a:pPr lvl="1"/>
            <a:r>
              <a:rPr lang="en-US" sz="2000" dirty="0" smtClean="0"/>
              <a:t> When the adoptees were ages 7 to 9</a:t>
            </a:r>
          </a:p>
          <a:p>
            <a:pPr lvl="1"/>
            <a:r>
              <a:rPr lang="en-US" sz="2000" dirty="0" smtClean="0"/>
              <a:t> When the adoptees were ages 14 to 16</a:t>
            </a:r>
          </a:p>
          <a:p>
            <a:pPr lvl="1"/>
            <a:r>
              <a:rPr lang="en-US" sz="2000" dirty="0" smtClean="0"/>
              <a:t> Now that the adoptees are young adults (interviewed adoptees AND adoptive parents)</a:t>
            </a:r>
          </a:p>
          <a:p>
            <a:endParaRPr lang="en-US" dirty="0" smtClean="0"/>
          </a:p>
          <a:p>
            <a:endParaRPr lang="en-US" dirty="0"/>
          </a:p>
        </p:txBody>
      </p:sp>
      <p:pic>
        <p:nvPicPr>
          <p:cNvPr id="20482" name="Picture 2" descr="https://encrypted-tbn1.gstatic.com/images?q=tbn:ANd9GcQgD-s-uF8KhErWuizqRbUFhPfLAN9owKgOVV1qLjVOrIOXrfHH8g"/>
          <p:cNvPicPr>
            <a:picLocks noChangeAspect="1" noChangeArrowheads="1"/>
          </p:cNvPicPr>
          <p:nvPr/>
        </p:nvPicPr>
        <p:blipFill>
          <a:blip r:embed="rId2" cstate="print"/>
          <a:srcRect/>
          <a:stretch>
            <a:fillRect/>
          </a:stretch>
        </p:blipFill>
        <p:spPr bwMode="auto">
          <a:xfrm>
            <a:off x="4419600" y="4114800"/>
            <a:ext cx="3657600" cy="24384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Major Findings</a:t>
            </a:r>
            <a:br>
              <a:rPr lang="en-US" dirty="0" smtClean="0"/>
            </a:br>
            <a:r>
              <a:rPr lang="en-US" dirty="0" smtClean="0"/>
              <a:t>(Infancy to age two)</a:t>
            </a:r>
            <a:endParaRPr lang="en-US" dirty="0"/>
          </a:p>
        </p:txBody>
      </p:sp>
      <p:sp>
        <p:nvSpPr>
          <p:cNvPr id="3" name="Content Placeholder 2"/>
          <p:cNvSpPr>
            <a:spLocks noGrp="1"/>
          </p:cNvSpPr>
          <p:nvPr>
            <p:ph idx="1"/>
          </p:nvPr>
        </p:nvSpPr>
        <p:spPr/>
        <p:txBody>
          <a:bodyPr/>
          <a:lstStyle/>
          <a:p>
            <a:r>
              <a:rPr lang="en-US" dirty="0" smtClean="0"/>
              <a:t>Phase 1 (infancy to age 2) (n=22 families)</a:t>
            </a:r>
          </a:p>
          <a:p>
            <a:pPr lvl="1"/>
            <a:r>
              <a:rPr lang="en-US" dirty="0" smtClean="0"/>
              <a:t>Varying definitions of open adoption</a:t>
            </a:r>
          </a:p>
          <a:p>
            <a:pPr lvl="1"/>
            <a:r>
              <a:rPr lang="en-US" dirty="0" smtClean="0"/>
              <a:t>Wide array of open adoption types</a:t>
            </a:r>
          </a:p>
          <a:p>
            <a:pPr lvl="1"/>
            <a:r>
              <a:rPr lang="en-US" dirty="0" smtClean="0"/>
              <a:t>Different reasons for choosing open adoption</a:t>
            </a:r>
          </a:p>
          <a:p>
            <a:pPr lvl="1"/>
            <a:r>
              <a:rPr lang="en-US" dirty="0" smtClean="0"/>
              <a:t>Overwhelming satisfaction with choosing open adoption</a:t>
            </a:r>
          </a:p>
          <a:p>
            <a:pPr lvl="1"/>
            <a:endParaRPr lang="en-US" dirty="0"/>
          </a:p>
        </p:txBody>
      </p:sp>
      <p:sp>
        <p:nvSpPr>
          <p:cNvPr id="3076" name="AutoShape 4" descr="data:image/jpeg;base64,/9j/4AAQSkZJRgABAQAAAQABAAD/2wCEAAkGBhQSERUUEhQWFRUWFRQUFRQXFBUWGBoVFxgWFRUXHBQXHCYeGhsjGhgVHy8gJCcpLCwsFx4xNTAqNSYrLCkBCQoKDgwOGg8PGi8kHyQxLCosLC0sLCwsLDQsLC0tLCksLCwsLCwtLCwuLCwsKSksLCkpKSwsLCwpLCwsKSwsKf/AABEIAMcA8AMBIgACEQEDEQH/xAAcAAEAAgIDAQAAAAAAAAAAAAAABgcEBQEDCAL/xABDEAACAQIDBQYDBQYEBAcAAAABAgADEQQSIQUGMUFRBxMiYXGBkaGxIzJCcsEUUmKS0fAzY4KiCCRDgxU0U3OTsvH/xAAaAQEAAwEBAQAAAAAAAAAAAAAAAQIDBAUG/8QALhEAAgIBBAAEBAUFAAAAAAAAAAECEQMEEiExBUFRYRMycfAigbHR8RQjM0Kh/9oADAMBAAIRAxEAPwC8YiIAiIgCInBa0A5i8iO9fadg8A2Soxerr9nTAYi37xOi+8r7bP8AxAMQVpYYKDpdqhLa/lFvrALuDTqqYtF+86j1YD6zzbtvtNxuNXukbuaZ+8lIkEnhYv8Aet5fWYWG3YrNSJIuSQbk6+Uq5qPZpHHKXSPUauCLg3HUcPjPq88w7Pr4/Z7CpRaoqggkKWNM+TJexHtJoe12q2CeoXtXUgBFp2XNe6k8bpa4NyJKafRWUXHsuqJUe5nbT3jZMaFFyoVkFhrpqOQltq15JDVHMREECIiAIiIBxeaLH79YGi2SpiqQYcQGzEHoct7GQHtf32qLU/Y6LFFyg1mU2Y5tQgI4C1iet7St8HsbPa1/0lJTUezWGKU+j0lsreLDYkfYV6dTyVgT7rxHwmynm/D7sVFYMrZWBBDAlWUjmGEuLcDeSpXptSxBvXpWu1rZ0Oit630PtEckZOkTPBOCtkuiIlzEREQBERAEREAREQBIT2q42tSwmajca+NxwVTpY9Dcix8pNppd8NhHGYOrQUhWdbAm9gQbjh6QSjydiKxZixJLE3LEm5PW/WY7NeSnePcPE4N8lVDrfK4F1awucpnzsbc+pUo1a5U5EplzddLBlB19CT7SN1FtrbMbYSBSpaw9ZdOwadM0hwOl78pWW7uxmqWyOEYLoTTVzb0Y2lgbk0mb9oUtmAsqmwABtqbcLXnFkqTs9PCnGJt9r7MQ0TlAIAJ0sb+Wn0lEbXd6T1KWqq5BZeoUkpf0JvL33e2HWTWuaRIJ1pqyXHK4vlbSQDfvcsse+pq7ValYgKASAgvyt+Ug+dpOJ7JV6meeO6NryInumy98gfLa+pPDyB9Z6f2I18PS8OXwL4b3tYdTxlL7l9k2Id0euhpU9bhuOnLLe8vHD0Qiqo4KAo9BpOpd2cM+qO2IiXMxERAE4nMxdp5+5qd3/id2+T8+U5fnaAeb98s74+uWBLGvU0HIBiAPZQJvt16KkrpzsbyNLSrVzm7x89rsx1ctexuTxMkm5WFNSu5YtlA4X1uNCb+vKcOd2j1tOnEklepS4XytfgdB8eE2e46kY0jl3L3/AJlM0OCwGMWtUBNNqV/CGBuy89QNDJXulVVcUVt4jTKjX7tsrEH10sf4TM8PE1yaai3jlwTmIiekeKIiIAiIgCIiAIiIAiIgGNjcBTqjLURXHIEXmtx9DC4WhVaqFSiVIdSNMpFsoA436T62pvRSo+EXqPfKETr5twErzbdfFbSU5wq06dRsqLfVh4bkn71tfjIZKNVsfF4Z8RU/Yg6KtNwoqnXNYm/E6Hl6TI3RxlSkjscPWc/eGUrlIGujZrDnoZXgpVaGNcC4ZWKkeVgbH4y0d0KlHKLixHJiNDOSdRfJ6+CW6HJJthY9nS9VTRDVMqo5BYZrWXTQm5Pwkrw2BVQNAT1ld7ZxpNY1EJy4ZEcj/MerTI0692reYDecsWlU/rNcVVZx6mTujJET5Vrz6m5xiIiAIicGAczV7c3lw2DXNiayUgeGY6m37qjVvYSre1vtLr06xwuDc0+6satVSAxe18gJ4AAi/npy1qh6L117x6hd2ZixYszE8Tcn+sWi8YOXRKtq71Ua+KrthlFFGDd2vC54liORY3JHnN1uJhgblkQsRaxXMG6i44e4lW1aGRrA+IfEGWFurtGstJXZKWUa5y2Xlx4WnLmjtVrzPQ0uS3tfkTentd6VSqXVUQBCAXDeI34WHQDTrJfuclJ6IroSxe48S5SuuqZeWvx0MovF7wd9igzMSiNcENYF+AIA4KBcA6XJ46SXbl71nD1itPxUWVndBwBFtb8m087jQ2sDKwgsf45/wVzTlleyH0+pdMTT7u70UcapakSCLZlYWIB+6ehBseHSbidh5wiIgCIiAIiIAiIgCaDbO2PEUTUUxmq68yDkXz1GvtNrinvdQbaeI9L8JDagKVXWpcCrZGbp+4QfgYB8UKQGFwx/FVrIzdbh7t8pm7pqGpa9WPxN594vD3/ZlJ1pV7P+Uoxv8gfeYm5lHPUrFXbulJVFvpe5ufhb4yvmSjR717s0xjGqjwl8ra8CbAceR0nbhMUQzIiWcAFmI0W/D1PQTYb4G+QMCGAe6nxMKam+bTqOUg+8Gy8TTrftWHYkk3zLr4RbKpW1zpcEGYyxKUrZ1QzyjHaiaVdjFMHivF4qik3bjmsFBY9S1pNMDUAAQnxhFJHyv6XBkSo4uriMCVyd3XqUmGQ6rmt9Dp6X8pu6O0A9XDVBwrUT9Qbe2a00XHRhJ32b0GfdN+s6F4sPSfZM0MzvidVKpynbAOvEYhUVndgqqCzMTYADUknkJWO93bbRpg08ABWc6d6bikvmObn4Dzm57ZcYU2VVA41Gp0/YsGb5KZ5wWqyX8/f2kEpG0xG0Gao9RznaozFy2hLN4iTYaa8pst39rU0oEOSCahNgC1uFuA04c5GFxGobh1H9PKSPdmwUhwftAGNuPhuRry0uZhngpQpnfopzhk3R9PS/+GFtLBrUrVSjoNcwJa3TSxGhGsz9hYc1MMe9zsua1NVBZRcgM3hvzvxHKSDCoGOovc631vfU6G8zaWxaDAfZrpwsMp/22nH/AF0Yra0zvy+F5G3NTXP1X7kS2tsaiabVEfKwDtlta9ixAykDkAPeSHYGwXw4c1GDA0yoA6EDmeB8/KbCpu/SyWu4Ufhzll0sbZXvppPvaWFrUFAdyVfuypYZGs2oIdL3BtbVfWHqPjUodXzf2zOOn/p4ylk5dcV9/TyPvsuo1Ke0gqk5GSoH5XCjS44feHEdJds83rvIcL9pnZaoPgIAvmsQxuPCw8R1sJZvZTvc+JpVf2mspfvQaalhmCsvAX4+JWNuU9NX5njPnksOIiSVEREAREQBETX7YxYRQubK1Q5QRx4XPygGDsraK4g4hVN8tVluOlgB9J2UqSvmSoAbDK1+Y/vhPrZ2DCDw289OM78VhSxNtM2UMegHE+sAgu8G0Cteoqtfu6NOmW/zDn1/MKZAM3G7oGGwqs2gFN6zepOl/iJqd58Ei12RBoSt/wA1gDMrbeIz0sPhl41mVm14UaZ19ib/AAMzXbZY0uGQnMWcszXZixJYlqZ+FmPtp0mZsfCimAC5bUtY2B8QIPDidZpcTUBotXv4SbHqD3xXT1WZ9RGp4V6oILlEax5MrFivplsPaCxJqGIVbEkaBRceYAHDrYTW4LHi+HAP+FXr0iPVsw/2kGYK40NTqZfu5qIU/wANRqdSnf0zML/wTXviMmPqLawYUq4HRiih/wC/KQ2C16rgAtyCkn2mvq7W/EpBUZQfNm5D0FvjMvBVBUpjmCPqLGa3GbDZEVaQuqtmtzv185d2VR31Npqhyjjz63IvaZ2FxQPE3vIniMO+d2ZW1II0I0tYj5TJ2XtQL4Tpa5LHkBx9hIUhRGO3/GH9lw9NVJDVi5axyjIhABPUl9PymUa4YLrw6j+s9NYvEjE03Rr904KW5sDpm8rcukonezYK0AgSo1Qsao1tf7Jgt7Drfh5SFki3R0PBKMbZE6a3IHWSzZyeIDkFt8rSyOzPszXD4V8XjEtXenUyK4/wqRUgkj99hcnoDbTWVzgDZh0sNfhMNS+Dt8MS3P8AI3mBFnygmw85uaI8XGaTCi1Q35mbrAm+s8TL2fTf6mTU+6QeYItqPmDPraGIeuuWoSxNPIpHLKDbTTXnPiobzO2Ns7vqi082W5NmKkjMBew87SmNyvbE5skYbXKa9SpcR9pUBq+HLqcxsABw43N78uJOs7XqJmsrDTUACwJH8QvqRpzvzMt7eXsSoVL1aNZqLWLOCveIzWuzWuCpPQG3lKT2PQNVraC44k9PIa3t06T6herPkOL45PR3ZfvAcXgELG7UyaTHXWwBU6jjlI+El0rDsUx2WnXwzEEh++XS1wwCv5mzAfzCWfJ+hSSpiIiCoiIgCRfbeWtiUVX1p2NuI1+8PXQTY717RFDCVahNrLa/TMQv6zQ7r7cw9ezBgHY5FBGS5A1AvxPO3GLRKi3yiVKmmnGdmGolR4jc9Z9U1nzjaoWm7HgqsfgCYIK5r1+9xBI1zOxHoTYfK01+Ex/ebTxlj4MNSWin/bVy3+8tMbdKi9PFVHckoXDqC17AAs2nLgPhNd2Z/aNjKh/GjMf9WY/rMyyM/FYbLsmp/CiN/K6mbtqefCN+UfQzF2hRts3EA/8Ao1PpeZuyTmwKnrSQ/IQWNFurWzPUoH/qYZQvlUoklfrOvfJimLSqvOmh9uY+BmHs7EGljKbfu1P9p0P1kl322dmpK4/ASvtxHyMr2iSX7q4sNRXW9hJChlYdnu2de7c8Bb2/D/SWXSaaRdozapnbaaHbe7Iqq3dWVmBDXvYg68uBm/iS1YjJxdoqunjquGK0MVTZWNwrhTlaxGXKw0vYnT0m52N2VYdcSmLrM9SotjTpkKlNDxHgGrMCb3J4i8nRWczOGNRdnRl1EskUiN9oeNNLZ2IZTYlAoP5mCke4JE8/7OW7Aev0MuzthrW2cR+9VpD4Et+kpPZ4+0W2lyQPXl85z6h9npeHRpX7m02dW1ysTpp/T6SRYSmbacPaRzZutbh1P6ESSpWA8p4+fs9+LbjRlU6XWZFDaLJlAOiP3gHQ6XPvaYa1LjT4zjDYornVTo9gwsDexvx5TKHD7ozlDcuVZcVGsHUMNVYAjzB1nmHaOxTRx9ehlbKtaqEAVgGGY5Ba1iLFR0teegtyMVnwoUnVGZPbivyM53y3cXFUNFvWp+KiQbHN+7f90859LGe/GpLzR8lKCxZnB+TK63A2PUTHUDTOUKtRqgIOqGwaw4i5685comFsnZ4pUkXKoYIqsVFteJ142vczNl43XJjNpy4EREsUEREAxNq7NTEUno1BdHUqffmOhHGQ/ZPZs1BlXvs9JXaoAUAIJAGpvqbXHlxk7iVcU+zSGSUPlPlVtMXbGFapQqIv3mUgeszJwxljMqQg0FxOcWanQrXHRipQaj801/ZXQsmIA45FH1ml2/vXVepiFGXJXZ7m3iyd5cAHzAEkPZWljX/Kv6zIujbbwHLgq4t/0nHxsJ2bpjNs+n/7dvhPnewWwlbzFva4nbuG/wDyaL0uJPmSQ/GULVWJ63EnGH/5nCEHiyD4r4T+kjW38Fldr8DwPSbfc7EMaTKtiym9iSBY8dZVdg0GxMM6Vrgag2+ct/Zrl0DcNNfXnIZs/EoarApkcHXmJLNi1+K+4locCXJtRERNDMREQCv+2XEgYWlT5vVv/IrH6kD3lM0vCQehvLP7bcUA+FXiQtZiPImmAfW4MrIEHhw+k4M3zs9/RKsSN9sil9rUPncejWM2uJpEqbaG1x7Wmn2bUt7jIfUarNjRx/C+uovp7Tycie6z3Yri0dgrkkgcBoJ24esByY+YW4kexu1e7ICHRDdv42vqvoBf3kmwVZSL5uPW44+srODik/UOcXaRNez2vdqq8iEb31H9+kmsim4VPw1W6sov6An9ZK57mi/wx+/M+Q17T1Eq9v0ERE6ziEREAREQBERAE1O9eP7nB16nMU2A/Mwyr8yJtpAu1zaWXD06I41alz+VNf8A7FZDdIIpiv8A4lugAlj9mS2Nb/R9DK7fVyZYvZs2tb/T+szXZobzefCZsNVA/d+mswtxSDh7A6g3I9RJFiFBBB4ESJbtk0MRVpn7ov8AA6rJfYM/E0FrXB53E12xQ2FxQpv919FbkQeHuJm7HfMCT1J+JmVvHgs1FW5o6tfnbnaGDqxi5MQWki2JiR3i68dPlNbiMPmIY8wD8p2bNAWouUG+ZfXiOUhdk+RNInAnM1MhETgwCm+2lv8AnKI/yNf/AJGle0ksefKTjterX2hlP4aNMD3LH9ZC0Wefkf4mfR6WP9qJtqScOht7HlMWvj8ma51tYW6//k7TiLKDNNXDMGYEX8+vKc0IbnyellybF+Eztl0MzBmW44KNNPY8ZMtnm6j4H20ldbKBz2fVgRz4g8JPsFXtawNuh/r/AFmWrVMjTy347SLM3Hx1JqTU0Izox7xeYJ1B89LSTSmNkl6NZ6yOQzG4CiwAsBY9eEuLC1cyK3VVPxAM9DR5lOOz0o+e8R0/wp77+Y7YiJ3HmCIiAIiIAiIgCU92qYhmxuUghUpLk88xLMfjce0uGaDerc+ljlXOSjpfK62PHiCDxHPlIatEooBEk+7OX8dUdVB+c+dpdkmJp3alUSqNTl1RvYG4J95h7p1zTxFjobFWB4gg2II8jMqplrLFrDSQ/eGgRUFRGyvbL5MONj5yZggrIltin3gy8+X5hqJdknfsCsXQFgL87c5vcRSz08s0GxGIAB48Phxm8q11VbswUAEm55AXJgLk2excAjr41BIsNf6Tc0cGifdUDzAml3O2qmIpO9O5UPlBIIv4Q17HW2skEsuiJpxk0wIiJJQTgzmIBSHa3hj/AOIEkaNSp5T1AzA/O8h4WXV2qbDSrgnrG4qUBnVhxsSAyny5+VpRjVyOd5wZYNSPotHmjLEvbgyK76T4bCnuXPRk0HmfrOqk2cgc5Ym6W7/e4fFPYHLSYKp5uRmB9gvxMwdpqK7OmUk05y6/fgrfA4jK/i1PC/6SX7Pxam1iRytoZr8Rg6FX7wyt1Gk6qexnTWnVBHRv6zDLKGRc8M6cUZY+FyvYmFNdPbjLX2WlqNMHkifQSotl1WamC4AbUGxuD5y5KC2UDoAPgJt4cqlL8jyPFnxFfU7IiJ654QiIgCIiAIiIAiIgC0rTtF2d+z4iliKKqveZkfTQvxBIHMi/8ssapVtNHvZgRicJUT8QHeJzOdBmHxsR7yslaLwaUlZA123iTT0cKbW8Kj6m8sLZGzKNWjSqNSTMyIx8P4rWP6yo8NvHQWkGZwSPwrqx9uXvLG7Nd6xi8OVtleiQpHEFWuUI9hY+Y85jjk93J36jTy+HvS4Rkb1br0jh6z0gadVaVRkKEgZgpIug0N7WlGYTblesMrucp+9oNR521I8p6T2gT3VTLxyPb1ym3znl7Z9LQX8jaTmpHV4PBzm16F09kuNvTrUb3KOGGgF1Iy30P8I+MsGVN2OoTiK5H3RSUH1Zxl+SNLZl8XyI5PFIqOrml7forERE0POEREAxNq4AV6NSk3CojIf9QIv7cZ5x3h3ffA12oVrXsGUg6MpvZl9bWsec9MyoP+IKhSFPDVCD3xd0BHOmFzNfrZitvzGZZIKR06fUPC/VFcYLEWbgPjLN7IsY9WvUAuKQpeIEXBOYBPIH75txt6yj++udAfnPVW4+ykw+Bw6ogUmlTd7C13ZVLMepmccCUtx05tfKeP4aVJlB70bO7nGV6NMllSqwXXgpswX2vb2nTgcPVvpUCjpmB+UnPaF2bVaVWti8Kfsir16oLgMjLd2y3BLA66cjpwlbU9o0jYOgFybMczmxJ5AgcD05SssLf8Wa49copcN/mWVuRTavWFBmpkjxZlN/COIy9ZcwlGdkFanTx3iYLnQonhCgsbaADnpzl5iXw4I4rrzOPVamWeSbVHMRE6DkEREAREQBERAOCZ894IqLeYlSgYB31FBmLVwn9j4T4dmWYOO28KSMzsqAD7zEAA8uOnGCV7Hnzb2yDg8XVwzHMUbRv3lIzKSOtiL+cnHZBXy4qpqdaJ09GUyFYvC/atZxUF2IZbkWJJ4nU8tfKTvs1QpjKS5CxqLULNY+Cmo4m3C7WGvnOW7mkj6qcXDRTeR+RbdOveVJW7H8WKjCk1E08zFGZ2UhSSQCoU6200lwjDCdiradEoqXZ87p9Vl073YnT+/Uj25e6QwNEqWD1HbNUcDKNBZVUclA69SeckcRLJUYTnKcnKTtsREQVOmrVtMf9umW9O8xauCvAPtcaJQXbttvvsetJT4cPTC/9ypZ3+WQe0vCpgiOEojta3arU8bUr92zUquVs4UkK4UBlNuHC+vKQWRBtnKTUUciQD76XnsPD0wqqo4AAD0AsJ5N3Y2JVxWIWlSQ6kZmsQqL+JmPKwnqqhiVsAOAAA9BoIoNmv33ou+z8UtP75oVQoAuT4TpbncXE8rUKliD8f7/AL5z2CKl5Ae0fs4o4jDVamGoIuKB74MigNUIFnQ245lHxA6wxF0U9gccyOlRXKujBlOlrjUeHnPQe529aY2jmGlRbCovnb7w8jPNOHxORrVAQRxU3B+B1Es/s1wmKfFUqtOmy0BfvHYFVKkWyrfVzw4aSqTs2nKMo+5c8TgTmXOcREQBERAEREATi05iAfD07yHb+7mPjcOadOp3ZLqxJF7hb6fGx9pNJxaAUdg+xzFqf/MgDhoCdD5Wln7l7r/sVEoajVWZsxYgDkBYAcvXqZIck5AkUvQ1lmySW2Um16WzmIiSZCIiAIiIAiIgHBWY9fAK3ECZMQDTVd26ZN8omQ2zRymxiAak0XXhPuni25ibIifPdwDoFBHN2RSepUE/EiZIE4VLT6gCIiAIiIAiIgCIiAIiIAiIgCIiAIiIAiIgCIiAIiIAiIgCIiAIiIAiIgCIiAIiI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8" name="AutoShape 6" descr="data:image/jpeg;base64,/9j/4AAQSkZJRgABAQAAAQABAAD/2wCEAAkGBhQSERUUEhQWFRUWFRQUFRQXFBUWGBoVFxgWFRUXHBQXHCYeGhsjGhgVHy8gJCcpLCwsFx4xNTAqNSYrLCkBCQoKDgwOGg8PGi8kHyQxLCosLC0sLCwsLDQsLC0tLCksLCwsLCwtLCwuLCwsKSksLCkpKSwsLCwpLCwsKSwsKf/AABEIAMcA8AMBIgACEQEDEQH/xAAcAAEAAgIDAQAAAAAAAAAAAAAABgcEBQEDCAL/xABDEAACAQIDBQYDBQYEBAcAAAABAgADEQQSIQUGMUFRBxMiYXGBkaGxIzJCcsEUUmKS0fAzY4KiCCRDgxU0U3OTsvH/xAAaAQEAAwEBAQAAAAAAAAAAAAAAAQIDBAUG/8QALhEAAgIBBAAEBAUFAAAAAAAAAAECEQMEEiExBUFRYRMycfAigbHR8RQjM0Kh/9oADAMBAAIRAxEAPwC8YiIAiIgCInBa0A5i8iO9fadg8A2Soxerr9nTAYi37xOi+8r7bP8AxAMQVpYYKDpdqhLa/lFvrALuDTqqYtF+86j1YD6zzbtvtNxuNXukbuaZ+8lIkEnhYv8Aet5fWYWG3YrNSJIuSQbk6+Uq5qPZpHHKXSPUauCLg3HUcPjPq88w7Pr4/Z7CpRaoqggkKWNM+TJexHtJoe12q2CeoXtXUgBFp2XNe6k8bpa4NyJKafRWUXHsuqJUe5nbT3jZMaFFyoVkFhrpqOQltq15JDVHMREECIiAIiIBxeaLH79YGi2SpiqQYcQGzEHoct7GQHtf32qLU/Y6LFFyg1mU2Y5tQgI4C1iet7St8HsbPa1/0lJTUezWGKU+j0lsreLDYkfYV6dTyVgT7rxHwmynm/D7sVFYMrZWBBDAlWUjmGEuLcDeSpXptSxBvXpWu1rZ0Oit630PtEckZOkTPBOCtkuiIlzEREQBERAEREAREQBIT2q42tSwmajca+NxwVTpY9Dcix8pNppd8NhHGYOrQUhWdbAm9gQbjh6QSjydiKxZixJLE3LEm5PW/WY7NeSnePcPE4N8lVDrfK4F1awucpnzsbc+pUo1a5U5EplzddLBlB19CT7SN1FtrbMbYSBSpaw9ZdOwadM0hwOl78pWW7uxmqWyOEYLoTTVzb0Y2lgbk0mb9oUtmAsqmwABtqbcLXnFkqTs9PCnGJt9r7MQ0TlAIAJ0sb+Wn0lEbXd6T1KWqq5BZeoUkpf0JvL33e2HWTWuaRIJ1pqyXHK4vlbSQDfvcsse+pq7ValYgKASAgvyt+Ug+dpOJ7JV6meeO6NryInumy98gfLa+pPDyB9Z6f2I18PS8OXwL4b3tYdTxlL7l9k2Id0euhpU9bhuOnLLe8vHD0Qiqo4KAo9BpOpd2cM+qO2IiXMxERAE4nMxdp5+5qd3/id2+T8+U5fnaAeb98s74+uWBLGvU0HIBiAPZQJvt16KkrpzsbyNLSrVzm7x89rsx1ctexuTxMkm5WFNSu5YtlA4X1uNCb+vKcOd2j1tOnEklepS4XytfgdB8eE2e46kY0jl3L3/AJlM0OCwGMWtUBNNqV/CGBuy89QNDJXulVVcUVt4jTKjX7tsrEH10sf4TM8PE1yaai3jlwTmIiekeKIiIAiIgCIiAIiIAiIgGNjcBTqjLURXHIEXmtx9DC4WhVaqFSiVIdSNMpFsoA436T62pvRSo+EXqPfKETr5twErzbdfFbSU5wq06dRsqLfVh4bkn71tfjIZKNVsfF4Z8RU/Yg6KtNwoqnXNYm/E6Hl6TI3RxlSkjscPWc/eGUrlIGujZrDnoZXgpVaGNcC4ZWKkeVgbH4y0d0KlHKLixHJiNDOSdRfJ6+CW6HJJthY9nS9VTRDVMqo5BYZrWXTQm5Pwkrw2BVQNAT1ld7ZxpNY1EJy4ZEcj/MerTI0692reYDecsWlU/rNcVVZx6mTujJET5Vrz6m5xiIiAIicGAczV7c3lw2DXNiayUgeGY6m37qjVvYSre1vtLr06xwuDc0+6satVSAxe18gJ4AAi/npy1qh6L117x6hd2ZixYszE8Tcn+sWi8YOXRKtq71Ua+KrthlFFGDd2vC54liORY3JHnN1uJhgblkQsRaxXMG6i44e4lW1aGRrA+IfEGWFurtGstJXZKWUa5y2Xlx4WnLmjtVrzPQ0uS3tfkTentd6VSqXVUQBCAXDeI34WHQDTrJfuclJ6IroSxe48S5SuuqZeWvx0MovF7wd9igzMSiNcENYF+AIA4KBcA6XJ46SXbl71nD1itPxUWVndBwBFtb8m087jQ2sDKwgsf45/wVzTlleyH0+pdMTT7u70UcapakSCLZlYWIB+6ehBseHSbidh5wiIgCIiAIiIAiIgCaDbO2PEUTUUxmq68yDkXz1GvtNrinvdQbaeI9L8JDagKVXWpcCrZGbp+4QfgYB8UKQGFwx/FVrIzdbh7t8pm7pqGpa9WPxN594vD3/ZlJ1pV7P+Uoxv8gfeYm5lHPUrFXbulJVFvpe5ufhb4yvmSjR717s0xjGqjwl8ra8CbAceR0nbhMUQzIiWcAFmI0W/D1PQTYb4G+QMCGAe6nxMKam+bTqOUg+8Gy8TTrftWHYkk3zLr4RbKpW1zpcEGYyxKUrZ1QzyjHaiaVdjFMHivF4qik3bjmsFBY9S1pNMDUAAQnxhFJHyv6XBkSo4uriMCVyd3XqUmGQ6rmt9Dp6X8pu6O0A9XDVBwrUT9Qbe2a00XHRhJ32b0GfdN+s6F4sPSfZM0MzvidVKpynbAOvEYhUVndgqqCzMTYADUknkJWO93bbRpg08ABWc6d6bikvmObn4Dzm57ZcYU2VVA41Gp0/YsGb5KZ5wWqyX8/f2kEpG0xG0Gao9RznaozFy2hLN4iTYaa8pst39rU0oEOSCahNgC1uFuA04c5GFxGobh1H9PKSPdmwUhwftAGNuPhuRry0uZhngpQpnfopzhk3R9PS/+GFtLBrUrVSjoNcwJa3TSxGhGsz9hYc1MMe9zsua1NVBZRcgM3hvzvxHKSDCoGOovc631vfU6G8zaWxaDAfZrpwsMp/22nH/AF0Yra0zvy+F5G3NTXP1X7kS2tsaiabVEfKwDtlta9ixAykDkAPeSHYGwXw4c1GDA0yoA6EDmeB8/KbCpu/SyWu4Ufhzll0sbZXvppPvaWFrUFAdyVfuypYZGs2oIdL3BtbVfWHqPjUodXzf2zOOn/p4ylk5dcV9/TyPvsuo1Ke0gqk5GSoH5XCjS44feHEdJds83rvIcL9pnZaoPgIAvmsQxuPCw8R1sJZvZTvc+JpVf2mspfvQaalhmCsvAX4+JWNuU9NX5njPnksOIiSVEREAREQBETX7YxYRQubK1Q5QRx4XPygGDsraK4g4hVN8tVluOlgB9J2UqSvmSoAbDK1+Y/vhPrZ2DCDw289OM78VhSxNtM2UMegHE+sAgu8G0Cteoqtfu6NOmW/zDn1/MKZAM3G7oGGwqs2gFN6zepOl/iJqd58Ei12RBoSt/wA1gDMrbeIz0sPhl41mVm14UaZ19ib/AAMzXbZY0uGQnMWcszXZixJYlqZ+FmPtp0mZsfCimAC5bUtY2B8QIPDidZpcTUBotXv4SbHqD3xXT1WZ9RGp4V6oILlEax5MrFivplsPaCxJqGIVbEkaBRceYAHDrYTW4LHi+HAP+FXr0iPVsw/2kGYK40NTqZfu5qIU/wANRqdSnf0zML/wTXviMmPqLawYUq4HRiih/wC/KQ2C16rgAtyCkn2mvq7W/EpBUZQfNm5D0FvjMvBVBUpjmCPqLGa3GbDZEVaQuqtmtzv185d2VR31Npqhyjjz63IvaZ2FxQPE3vIniMO+d2ZW1II0I0tYj5TJ2XtQL4Tpa5LHkBx9hIUhRGO3/GH9lw9NVJDVi5axyjIhABPUl9PymUa4YLrw6j+s9NYvEjE03Rr904KW5sDpm8rcukonezYK0AgSo1Qsao1tf7Jgt7Drfh5SFki3R0PBKMbZE6a3IHWSzZyeIDkFt8rSyOzPszXD4V8XjEtXenUyK4/wqRUgkj99hcnoDbTWVzgDZh0sNfhMNS+Dt8MS3P8AI3mBFnygmw85uaI8XGaTCi1Q35mbrAm+s8TL2fTf6mTU+6QeYItqPmDPraGIeuuWoSxNPIpHLKDbTTXnPiobzO2Ns7vqi082W5NmKkjMBew87SmNyvbE5skYbXKa9SpcR9pUBq+HLqcxsABw43N78uJOs7XqJmsrDTUACwJH8QvqRpzvzMt7eXsSoVL1aNZqLWLOCveIzWuzWuCpPQG3lKT2PQNVraC44k9PIa3t06T6herPkOL45PR3ZfvAcXgELG7UyaTHXWwBU6jjlI+El0rDsUx2WnXwzEEh++XS1wwCv5mzAfzCWfJ+hSSpiIiCoiIgCRfbeWtiUVX1p2NuI1+8PXQTY717RFDCVahNrLa/TMQv6zQ7r7cw9ezBgHY5FBGS5A1AvxPO3GLRKi3yiVKmmnGdmGolR4jc9Z9U1nzjaoWm7HgqsfgCYIK5r1+9xBI1zOxHoTYfK01+Ex/ebTxlj4MNSWin/bVy3+8tMbdKi9PFVHckoXDqC17AAs2nLgPhNd2Z/aNjKh/GjMf9WY/rMyyM/FYbLsmp/CiN/K6mbtqefCN+UfQzF2hRts3EA/8Ao1PpeZuyTmwKnrSQ/IQWNFurWzPUoH/qYZQvlUoklfrOvfJimLSqvOmh9uY+BmHs7EGljKbfu1P9p0P1kl322dmpK4/ASvtxHyMr2iSX7q4sNRXW9hJChlYdnu2de7c8Bb2/D/SWXSaaRdozapnbaaHbe7Iqq3dWVmBDXvYg68uBm/iS1YjJxdoqunjquGK0MVTZWNwrhTlaxGXKw0vYnT0m52N2VYdcSmLrM9SotjTpkKlNDxHgGrMCb3J4i8nRWczOGNRdnRl1EskUiN9oeNNLZ2IZTYlAoP5mCke4JE8/7OW7Aev0MuzthrW2cR+9VpD4Et+kpPZ4+0W2lyQPXl85z6h9npeHRpX7m02dW1ysTpp/T6SRYSmbacPaRzZutbh1P6ESSpWA8p4+fs9+LbjRlU6XWZFDaLJlAOiP3gHQ6XPvaYa1LjT4zjDYornVTo9gwsDexvx5TKHD7ozlDcuVZcVGsHUMNVYAjzB1nmHaOxTRx9ehlbKtaqEAVgGGY5Ba1iLFR0teegtyMVnwoUnVGZPbivyM53y3cXFUNFvWp+KiQbHN+7f90859LGe/GpLzR8lKCxZnB+TK63A2PUTHUDTOUKtRqgIOqGwaw4i5685comFsnZ4pUkXKoYIqsVFteJ142vczNl43XJjNpy4EREsUEREAxNq7NTEUno1BdHUqffmOhHGQ/ZPZs1BlXvs9JXaoAUAIJAGpvqbXHlxk7iVcU+zSGSUPlPlVtMXbGFapQqIv3mUgeszJwxljMqQg0FxOcWanQrXHRipQaj801/ZXQsmIA45FH1ml2/vXVepiFGXJXZ7m3iyd5cAHzAEkPZWljX/Kv6zIujbbwHLgq4t/0nHxsJ2bpjNs+n/7dvhPnewWwlbzFva4nbuG/wDyaL0uJPmSQ/GULVWJ63EnGH/5nCEHiyD4r4T+kjW38Fldr8DwPSbfc7EMaTKtiym9iSBY8dZVdg0GxMM6Vrgag2+ct/Zrl0DcNNfXnIZs/EoarApkcHXmJLNi1+K+4locCXJtRERNDMREQCv+2XEgYWlT5vVv/IrH6kD3lM0vCQehvLP7bcUA+FXiQtZiPImmAfW4MrIEHhw+k4M3zs9/RKsSN9sil9rUPncejWM2uJpEqbaG1x7Wmn2bUt7jIfUarNjRx/C+uovp7Tycie6z3Yri0dgrkkgcBoJ24esByY+YW4kexu1e7ICHRDdv42vqvoBf3kmwVZSL5uPW44+srODik/UOcXaRNez2vdqq8iEb31H9+kmsim4VPw1W6sov6An9ZK57mi/wx+/M+Q17T1Eq9v0ERE6ziEREAREQBERAE1O9eP7nB16nMU2A/Mwyr8yJtpAu1zaWXD06I41alz+VNf8A7FZDdIIpiv8A4lugAlj9mS2Nb/R9DK7fVyZYvZs2tb/T+szXZobzefCZsNVA/d+mswtxSDh7A6g3I9RJFiFBBB4ESJbtk0MRVpn7ov8AA6rJfYM/E0FrXB53E12xQ2FxQpv919FbkQeHuJm7HfMCT1J+JmVvHgs1FW5o6tfnbnaGDqxi5MQWki2JiR3i68dPlNbiMPmIY8wD8p2bNAWouUG+ZfXiOUhdk+RNInAnM1MhETgwCm+2lv8AnKI/yNf/AJGle0ksefKTjterX2hlP4aNMD3LH9ZC0Wefkf4mfR6WP9qJtqScOht7HlMWvj8ma51tYW6//k7TiLKDNNXDMGYEX8+vKc0IbnyellybF+Eztl0MzBmW44KNNPY8ZMtnm6j4H20ldbKBz2fVgRz4g8JPsFXtawNuh/r/AFmWrVMjTy347SLM3Hx1JqTU0Izox7xeYJ1B89LSTSmNkl6NZ6yOQzG4CiwAsBY9eEuLC1cyK3VVPxAM9DR5lOOz0o+e8R0/wp77+Y7YiJ3HmCIiAIiIAiIgCU92qYhmxuUghUpLk88xLMfjce0uGaDerc+ljlXOSjpfK62PHiCDxHPlIatEooBEk+7OX8dUdVB+c+dpdkmJp3alUSqNTl1RvYG4J95h7p1zTxFjobFWB4gg2II8jMqplrLFrDSQ/eGgRUFRGyvbL5MONj5yZggrIltin3gy8+X5hqJdknfsCsXQFgL87c5vcRSz08s0GxGIAB48Phxm8q11VbswUAEm55AXJgLk2excAjr41BIsNf6Tc0cGifdUDzAml3O2qmIpO9O5UPlBIIv4Q17HW2skEsuiJpxk0wIiJJQTgzmIBSHa3hj/AOIEkaNSp5T1AzA/O8h4WXV2qbDSrgnrG4qUBnVhxsSAyny5+VpRjVyOd5wZYNSPotHmjLEvbgyK76T4bCnuXPRk0HmfrOqk2cgc5Ym6W7/e4fFPYHLSYKp5uRmB9gvxMwdpqK7OmUk05y6/fgrfA4jK/i1PC/6SX7Pxam1iRytoZr8Rg6FX7wyt1Gk6qexnTWnVBHRv6zDLKGRc8M6cUZY+FyvYmFNdPbjLX2WlqNMHkifQSotl1WamC4AbUGxuD5y5KC2UDoAPgJt4cqlL8jyPFnxFfU7IiJ654QiIgCIiAIiIAiIgC0rTtF2d+z4iliKKqveZkfTQvxBIHMi/8ssapVtNHvZgRicJUT8QHeJzOdBmHxsR7yslaLwaUlZA123iTT0cKbW8Kj6m8sLZGzKNWjSqNSTMyIx8P4rWP6yo8NvHQWkGZwSPwrqx9uXvLG7Nd6xi8OVtleiQpHEFWuUI9hY+Y85jjk93J36jTy+HvS4Rkb1br0jh6z0gadVaVRkKEgZgpIug0N7WlGYTblesMrucp+9oNR521I8p6T2gT3VTLxyPb1ym3znl7Z9LQX8jaTmpHV4PBzm16F09kuNvTrUb3KOGGgF1Iy30P8I+MsGVN2OoTiK5H3RSUH1Zxl+SNLZl8XyI5PFIqOrml7forERE0POEREAxNq4AV6NSk3CojIf9QIv7cZ5x3h3ffA12oVrXsGUg6MpvZl9bWsec9MyoP+IKhSFPDVCD3xd0BHOmFzNfrZitvzGZZIKR06fUPC/VFcYLEWbgPjLN7IsY9WvUAuKQpeIEXBOYBPIH75txt6yj++udAfnPVW4+ykw+Bw6ogUmlTd7C13ZVLMepmccCUtx05tfKeP4aVJlB70bO7nGV6NMllSqwXXgpswX2vb2nTgcPVvpUCjpmB+UnPaF2bVaVWti8Kfsir16oLgMjLd2y3BLA66cjpwlbU9o0jYOgFybMczmxJ5AgcD05SssLf8Wa49copcN/mWVuRTavWFBmpkjxZlN/COIy9ZcwlGdkFanTx3iYLnQonhCgsbaADnpzl5iXw4I4rrzOPVamWeSbVHMRE6DkEREAREQBERAOCZ894IqLeYlSgYB31FBmLVwn9j4T4dmWYOO28KSMzsqAD7zEAA8uOnGCV7Hnzb2yDg8XVwzHMUbRv3lIzKSOtiL+cnHZBXy4qpqdaJ09GUyFYvC/atZxUF2IZbkWJJ4nU8tfKTvs1QpjKS5CxqLULNY+Cmo4m3C7WGvnOW7mkj6qcXDRTeR+RbdOveVJW7H8WKjCk1E08zFGZ2UhSSQCoU6200lwjDCdiradEoqXZ87p9Vl073YnT+/Uj25e6QwNEqWD1HbNUcDKNBZVUclA69SeckcRLJUYTnKcnKTtsREQVOmrVtMf9umW9O8xauCvAPtcaJQXbttvvsetJT4cPTC/9ypZ3+WQe0vCpgiOEojta3arU8bUr92zUquVs4UkK4UBlNuHC+vKQWRBtnKTUUciQD76XnsPD0wqqo4AAD0AsJ5N3Y2JVxWIWlSQ6kZmsQqL+JmPKwnqqhiVsAOAAA9BoIoNmv33ou+z8UtP75oVQoAuT4TpbncXE8rUKliD8f7/AL5z2CKl5Ae0fs4o4jDVamGoIuKB74MigNUIFnQ245lHxA6wxF0U9gccyOlRXKujBlOlrjUeHnPQe529aY2jmGlRbCovnb7w8jPNOHxORrVAQRxU3B+B1Es/s1wmKfFUqtOmy0BfvHYFVKkWyrfVzw4aSqTs2nKMo+5c8TgTmXOcREQBERAEREATi05iAfD07yHb+7mPjcOadOp3ZLqxJF7hb6fGx9pNJxaAUdg+xzFqf/MgDhoCdD5Wln7l7r/sVEoajVWZsxYgDkBYAcvXqZIck5AkUvQ1lmySW2Um16WzmIiSZCIiAIiIAiIgHBWY9fAK3ECZMQDTVd26ZN8omQ2zRymxiAak0XXhPuni25ibIifPdwDoFBHN2RSepUE/EiZIE4VLT6gCIiAIiIAiIgCIiAIiIAiIgCIiAIiIAiIgCIiAIiIAiIgCIiAIiIAiIgCIiAIiI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80" name="AutoShape 8" descr="data:image/jpeg;base64,/9j/4AAQSkZJRgABAQAAAQABAAD/2wCEAAkGBhQSERUUEhQWFRUWFRQUFRQXFBUWGBoVFxgWFRUXHBQXHCYeGhsjGhgVHy8gJCcpLCwsFx4xNTAqNSYrLCkBCQoKDgwOGg8PGi8kHyQxLCosLC0sLCwsLDQsLC0tLCksLCwsLCwtLCwuLCwsKSksLCkpKSwsLCwpLCwsKSwsKf/AABEIAMcA8AMBIgACEQEDEQH/xAAcAAEAAgIDAQAAAAAAAAAAAAAABgcEBQEDCAL/xABDEAACAQIDBQYDBQYEBAcAAAABAgADEQQSIQUGMUFRBxMiYXGBkaGxIzJCcsEUUmKS0fAzY4KiCCRDgxU0U3OTsvH/xAAaAQEAAwEBAQAAAAAAAAAAAAAAAQIDBAUG/8QALhEAAgIBBAAEBAUFAAAAAAAAAAECEQMEEiExBUFRYRMycfAigbHR8RQjM0Kh/9oADAMBAAIRAxEAPwC8YiIAiIgCInBa0A5i8iO9fadg8A2Soxerr9nTAYi37xOi+8r7bP8AxAMQVpYYKDpdqhLa/lFvrALuDTqqYtF+86j1YD6zzbtvtNxuNXukbuaZ+8lIkEnhYv8Aet5fWYWG3YrNSJIuSQbk6+Uq5qPZpHHKXSPUauCLg3HUcPjPq88w7Pr4/Z7CpRaoqggkKWNM+TJexHtJoe12q2CeoXtXUgBFp2XNe6k8bpa4NyJKafRWUXHsuqJUe5nbT3jZMaFFyoVkFhrpqOQltq15JDVHMREECIiAIiIBxeaLH79YGi2SpiqQYcQGzEHoct7GQHtf32qLU/Y6LFFyg1mU2Y5tQgI4C1iet7St8HsbPa1/0lJTUezWGKU+j0lsreLDYkfYV6dTyVgT7rxHwmynm/D7sVFYMrZWBBDAlWUjmGEuLcDeSpXptSxBvXpWu1rZ0Oit630PtEckZOkTPBOCtkuiIlzEREQBERAEREAREQBIT2q42tSwmajca+NxwVTpY9Dcix8pNppd8NhHGYOrQUhWdbAm9gQbjh6QSjydiKxZixJLE3LEm5PW/WY7NeSnePcPE4N8lVDrfK4F1awucpnzsbc+pUo1a5U5EplzddLBlB19CT7SN1FtrbMbYSBSpaw9ZdOwadM0hwOl78pWW7uxmqWyOEYLoTTVzb0Y2lgbk0mb9oUtmAsqmwABtqbcLXnFkqTs9PCnGJt9r7MQ0TlAIAJ0sb+Wn0lEbXd6T1KWqq5BZeoUkpf0JvL33e2HWTWuaRIJ1pqyXHK4vlbSQDfvcsse+pq7ValYgKASAgvyt+Ug+dpOJ7JV6meeO6NryInumy98gfLa+pPDyB9Z6f2I18PS8OXwL4b3tYdTxlL7l9k2Id0euhpU9bhuOnLLe8vHD0Qiqo4KAo9BpOpd2cM+qO2IiXMxERAE4nMxdp5+5qd3/id2+T8+U5fnaAeb98s74+uWBLGvU0HIBiAPZQJvt16KkrpzsbyNLSrVzm7x89rsx1ctexuTxMkm5WFNSu5YtlA4X1uNCb+vKcOd2j1tOnEklepS4XytfgdB8eE2e46kY0jl3L3/AJlM0OCwGMWtUBNNqV/CGBuy89QNDJXulVVcUVt4jTKjX7tsrEH10sf4TM8PE1yaai3jlwTmIiekeKIiIAiIgCIiAIiIAiIgGNjcBTqjLURXHIEXmtx9DC4WhVaqFSiVIdSNMpFsoA436T62pvRSo+EXqPfKETr5twErzbdfFbSU5wq06dRsqLfVh4bkn71tfjIZKNVsfF4Z8RU/Yg6KtNwoqnXNYm/E6Hl6TI3RxlSkjscPWc/eGUrlIGujZrDnoZXgpVaGNcC4ZWKkeVgbH4y0d0KlHKLixHJiNDOSdRfJ6+CW6HJJthY9nS9VTRDVMqo5BYZrWXTQm5Pwkrw2BVQNAT1ld7ZxpNY1EJy4ZEcj/MerTI0692reYDecsWlU/rNcVVZx6mTujJET5Vrz6m5xiIiAIicGAczV7c3lw2DXNiayUgeGY6m37qjVvYSre1vtLr06xwuDc0+6satVSAxe18gJ4AAi/npy1qh6L117x6hd2ZixYszE8Tcn+sWi8YOXRKtq71Ua+KrthlFFGDd2vC54liORY3JHnN1uJhgblkQsRaxXMG6i44e4lW1aGRrA+IfEGWFurtGstJXZKWUa5y2Xlx4WnLmjtVrzPQ0uS3tfkTentd6VSqXVUQBCAXDeI34WHQDTrJfuclJ6IroSxe48S5SuuqZeWvx0MovF7wd9igzMSiNcENYF+AIA4KBcA6XJ46SXbl71nD1itPxUWVndBwBFtb8m087jQ2sDKwgsf45/wVzTlleyH0+pdMTT7u70UcapakSCLZlYWIB+6ehBseHSbidh5wiIgCIiAIiIAiIgCaDbO2PEUTUUxmq68yDkXz1GvtNrinvdQbaeI9L8JDagKVXWpcCrZGbp+4QfgYB8UKQGFwx/FVrIzdbh7t8pm7pqGpa9WPxN594vD3/ZlJ1pV7P+Uoxv8gfeYm5lHPUrFXbulJVFvpe5ufhb4yvmSjR717s0xjGqjwl8ra8CbAceR0nbhMUQzIiWcAFmI0W/D1PQTYb4G+QMCGAe6nxMKam+bTqOUg+8Gy8TTrftWHYkk3zLr4RbKpW1zpcEGYyxKUrZ1QzyjHaiaVdjFMHivF4qik3bjmsFBY9S1pNMDUAAQnxhFJHyv6XBkSo4uriMCVyd3XqUmGQ6rmt9Dp6X8pu6O0A9XDVBwrUT9Qbe2a00XHRhJ32b0GfdN+s6F4sPSfZM0MzvidVKpynbAOvEYhUVndgqqCzMTYADUknkJWO93bbRpg08ABWc6d6bikvmObn4Dzm57ZcYU2VVA41Gp0/YsGb5KZ5wWqyX8/f2kEpG0xG0Gao9RznaozFy2hLN4iTYaa8pst39rU0oEOSCahNgC1uFuA04c5GFxGobh1H9PKSPdmwUhwftAGNuPhuRry0uZhngpQpnfopzhk3R9PS/+GFtLBrUrVSjoNcwJa3TSxGhGsz9hYc1MMe9zsua1NVBZRcgM3hvzvxHKSDCoGOovc631vfU6G8zaWxaDAfZrpwsMp/22nH/AF0Yra0zvy+F5G3NTXP1X7kS2tsaiabVEfKwDtlta9ixAykDkAPeSHYGwXw4c1GDA0yoA6EDmeB8/KbCpu/SyWu4Ufhzll0sbZXvppPvaWFrUFAdyVfuypYZGs2oIdL3BtbVfWHqPjUodXzf2zOOn/p4ylk5dcV9/TyPvsuo1Ke0gqk5GSoH5XCjS44feHEdJds83rvIcL9pnZaoPgIAvmsQxuPCw8R1sJZvZTvc+JpVf2mspfvQaalhmCsvAX4+JWNuU9NX5njPnksOIiSVEREAREQBETX7YxYRQubK1Q5QRx4XPygGDsraK4g4hVN8tVluOlgB9J2UqSvmSoAbDK1+Y/vhPrZ2DCDw289OM78VhSxNtM2UMegHE+sAgu8G0Cteoqtfu6NOmW/zDn1/MKZAM3G7oGGwqs2gFN6zepOl/iJqd58Ei12RBoSt/wA1gDMrbeIz0sPhl41mVm14UaZ19ib/AAMzXbZY0uGQnMWcszXZixJYlqZ+FmPtp0mZsfCimAC5bUtY2B8QIPDidZpcTUBotXv4SbHqD3xXT1WZ9RGp4V6oILlEax5MrFivplsPaCxJqGIVbEkaBRceYAHDrYTW4LHi+HAP+FXr0iPVsw/2kGYK40NTqZfu5qIU/wANRqdSnf0zML/wTXviMmPqLawYUq4HRiih/wC/KQ2C16rgAtyCkn2mvq7W/EpBUZQfNm5D0FvjMvBVBUpjmCPqLGa3GbDZEVaQuqtmtzv185d2VR31Npqhyjjz63IvaZ2FxQPE3vIniMO+d2ZW1II0I0tYj5TJ2XtQL4Tpa5LHkBx9hIUhRGO3/GH9lw9NVJDVi5axyjIhABPUl9PymUa4YLrw6j+s9NYvEjE03Rr904KW5sDpm8rcukonezYK0AgSo1Qsao1tf7Jgt7Drfh5SFki3R0PBKMbZE6a3IHWSzZyeIDkFt8rSyOzPszXD4V8XjEtXenUyK4/wqRUgkj99hcnoDbTWVzgDZh0sNfhMNS+Dt8MS3P8AI3mBFnygmw85uaI8XGaTCi1Q35mbrAm+s8TL2fTf6mTU+6QeYItqPmDPraGIeuuWoSxNPIpHLKDbTTXnPiobzO2Ns7vqi082W5NmKkjMBew87SmNyvbE5skYbXKa9SpcR9pUBq+HLqcxsABw43N78uJOs7XqJmsrDTUACwJH8QvqRpzvzMt7eXsSoVL1aNZqLWLOCveIzWuzWuCpPQG3lKT2PQNVraC44k9PIa3t06T6herPkOL45PR3ZfvAcXgELG7UyaTHXWwBU6jjlI+El0rDsUx2WnXwzEEh++XS1wwCv5mzAfzCWfJ+hSSpiIiCoiIgCRfbeWtiUVX1p2NuI1+8PXQTY717RFDCVahNrLa/TMQv6zQ7r7cw9ezBgHY5FBGS5A1AvxPO3GLRKi3yiVKmmnGdmGolR4jc9Z9U1nzjaoWm7HgqsfgCYIK5r1+9xBI1zOxHoTYfK01+Ex/ebTxlj4MNSWin/bVy3+8tMbdKi9PFVHckoXDqC17AAs2nLgPhNd2Z/aNjKh/GjMf9WY/rMyyM/FYbLsmp/CiN/K6mbtqefCN+UfQzF2hRts3EA/8Ao1PpeZuyTmwKnrSQ/IQWNFurWzPUoH/qYZQvlUoklfrOvfJimLSqvOmh9uY+BmHs7EGljKbfu1P9p0P1kl322dmpK4/ASvtxHyMr2iSX7q4sNRXW9hJChlYdnu2de7c8Bb2/D/SWXSaaRdozapnbaaHbe7Iqq3dWVmBDXvYg68uBm/iS1YjJxdoqunjquGK0MVTZWNwrhTlaxGXKw0vYnT0m52N2VYdcSmLrM9SotjTpkKlNDxHgGrMCb3J4i8nRWczOGNRdnRl1EskUiN9oeNNLZ2IZTYlAoP5mCke4JE8/7OW7Aev0MuzthrW2cR+9VpD4Et+kpPZ4+0W2lyQPXl85z6h9npeHRpX7m02dW1ysTpp/T6SRYSmbacPaRzZutbh1P6ESSpWA8p4+fs9+LbjRlU6XWZFDaLJlAOiP3gHQ6XPvaYa1LjT4zjDYornVTo9gwsDexvx5TKHD7ozlDcuVZcVGsHUMNVYAjzB1nmHaOxTRx9ehlbKtaqEAVgGGY5Ba1iLFR0teegtyMVnwoUnVGZPbivyM53y3cXFUNFvWp+KiQbHN+7f90859LGe/GpLzR8lKCxZnB+TK63A2PUTHUDTOUKtRqgIOqGwaw4i5685comFsnZ4pUkXKoYIqsVFteJ142vczNl43XJjNpy4EREsUEREAxNq7NTEUno1BdHUqffmOhHGQ/ZPZs1BlXvs9JXaoAUAIJAGpvqbXHlxk7iVcU+zSGSUPlPlVtMXbGFapQqIv3mUgeszJwxljMqQg0FxOcWanQrXHRipQaj801/ZXQsmIA45FH1ml2/vXVepiFGXJXZ7m3iyd5cAHzAEkPZWljX/Kv6zIujbbwHLgq4t/0nHxsJ2bpjNs+n/7dvhPnewWwlbzFva4nbuG/wDyaL0uJPmSQ/GULVWJ63EnGH/5nCEHiyD4r4T+kjW38Fldr8DwPSbfc7EMaTKtiym9iSBY8dZVdg0GxMM6Vrgag2+ct/Zrl0DcNNfXnIZs/EoarApkcHXmJLNi1+K+4locCXJtRERNDMREQCv+2XEgYWlT5vVv/IrH6kD3lM0vCQehvLP7bcUA+FXiQtZiPImmAfW4MrIEHhw+k4M3zs9/RKsSN9sil9rUPncejWM2uJpEqbaG1x7Wmn2bUt7jIfUarNjRx/C+uovp7Tycie6z3Yri0dgrkkgcBoJ24esByY+YW4kexu1e7ICHRDdv42vqvoBf3kmwVZSL5uPW44+srODik/UOcXaRNez2vdqq8iEb31H9+kmsim4VPw1W6sov6An9ZK57mi/wx+/M+Q17T1Eq9v0ERE6ziEREAREQBERAE1O9eP7nB16nMU2A/Mwyr8yJtpAu1zaWXD06I41alz+VNf8A7FZDdIIpiv8A4lugAlj9mS2Nb/R9DK7fVyZYvZs2tb/T+szXZobzefCZsNVA/d+mswtxSDh7A6g3I9RJFiFBBB4ESJbtk0MRVpn7ov8AA6rJfYM/E0FrXB53E12xQ2FxQpv919FbkQeHuJm7HfMCT1J+JmVvHgs1FW5o6tfnbnaGDqxi5MQWki2JiR3i68dPlNbiMPmIY8wD8p2bNAWouUG+ZfXiOUhdk+RNInAnM1MhETgwCm+2lv8AnKI/yNf/AJGle0ksefKTjterX2hlP4aNMD3LH9ZC0Wefkf4mfR6WP9qJtqScOht7HlMWvj8ma51tYW6//k7TiLKDNNXDMGYEX8+vKc0IbnyellybF+Eztl0MzBmW44KNNPY8ZMtnm6j4H20ldbKBz2fVgRz4g8JPsFXtawNuh/r/AFmWrVMjTy347SLM3Hx1JqTU0Izox7xeYJ1B89LSTSmNkl6NZ6yOQzG4CiwAsBY9eEuLC1cyK3VVPxAM9DR5lOOz0o+e8R0/wp77+Y7YiJ3HmCIiAIiIAiIgCU92qYhmxuUghUpLk88xLMfjce0uGaDerc+ljlXOSjpfK62PHiCDxHPlIatEooBEk+7OX8dUdVB+c+dpdkmJp3alUSqNTl1RvYG4J95h7p1zTxFjobFWB4gg2II8jMqplrLFrDSQ/eGgRUFRGyvbL5MONj5yZggrIltin3gy8+X5hqJdknfsCsXQFgL87c5vcRSz08s0GxGIAB48Phxm8q11VbswUAEm55AXJgLk2excAjr41BIsNf6Tc0cGifdUDzAml3O2qmIpO9O5UPlBIIv4Q17HW2skEsuiJpxk0wIiJJQTgzmIBSHa3hj/AOIEkaNSp5T1AzA/O8h4WXV2qbDSrgnrG4qUBnVhxsSAyny5+VpRjVyOd5wZYNSPotHmjLEvbgyK76T4bCnuXPRk0HmfrOqk2cgc5Ym6W7/e4fFPYHLSYKp5uRmB9gvxMwdpqK7OmUk05y6/fgrfA4jK/i1PC/6SX7Pxam1iRytoZr8Rg6FX7wyt1Gk6qexnTWnVBHRv6zDLKGRc8M6cUZY+FyvYmFNdPbjLX2WlqNMHkifQSotl1WamC4AbUGxuD5y5KC2UDoAPgJt4cqlL8jyPFnxFfU7IiJ654QiIgCIiAIiIAiIgC0rTtF2d+z4iliKKqveZkfTQvxBIHMi/8ssapVtNHvZgRicJUT8QHeJzOdBmHxsR7yslaLwaUlZA123iTT0cKbW8Kj6m8sLZGzKNWjSqNSTMyIx8P4rWP6yo8NvHQWkGZwSPwrqx9uXvLG7Nd6xi8OVtleiQpHEFWuUI9hY+Y85jjk93J36jTy+HvS4Rkb1br0jh6z0gadVaVRkKEgZgpIug0N7WlGYTblesMrucp+9oNR521I8p6T2gT3VTLxyPb1ym3znl7Z9LQX8jaTmpHV4PBzm16F09kuNvTrUb3KOGGgF1Iy30P8I+MsGVN2OoTiK5H3RSUH1Zxl+SNLZl8XyI5PFIqOrml7forERE0POEREAxNq4AV6NSk3CojIf9QIv7cZ5x3h3ffA12oVrXsGUg6MpvZl9bWsec9MyoP+IKhSFPDVCD3xd0BHOmFzNfrZitvzGZZIKR06fUPC/VFcYLEWbgPjLN7IsY9WvUAuKQpeIEXBOYBPIH75txt6yj++udAfnPVW4+ykw+Bw6ogUmlTd7C13ZVLMepmccCUtx05tfKeP4aVJlB70bO7nGV6NMllSqwXXgpswX2vb2nTgcPVvpUCjpmB+UnPaF2bVaVWti8Kfsir16oLgMjLd2y3BLA66cjpwlbU9o0jYOgFybMczmxJ5AgcD05SssLf8Wa49copcN/mWVuRTavWFBmpkjxZlN/COIy9ZcwlGdkFanTx3iYLnQonhCgsbaADnpzl5iXw4I4rrzOPVamWeSbVHMRE6DkEREAREQBERAOCZ894IqLeYlSgYB31FBmLVwn9j4T4dmWYOO28KSMzsqAD7zEAA8uOnGCV7Hnzb2yDg8XVwzHMUbRv3lIzKSOtiL+cnHZBXy4qpqdaJ09GUyFYvC/atZxUF2IZbkWJJ4nU8tfKTvs1QpjKS5CxqLULNY+Cmo4m3C7WGvnOW7mkj6qcXDRTeR+RbdOveVJW7H8WKjCk1E08zFGZ2UhSSQCoU6200lwjDCdiradEoqXZ87p9Vl073YnT+/Uj25e6QwNEqWD1HbNUcDKNBZVUclA69SeckcRLJUYTnKcnKTtsREQVOmrVtMf9umW9O8xauCvAPtcaJQXbttvvsetJT4cPTC/9ypZ3+WQe0vCpgiOEojta3arU8bUr92zUquVs4UkK4UBlNuHC+vKQWRBtnKTUUciQD76XnsPD0wqqo4AAD0AsJ5N3Y2JVxWIWlSQ6kZmsQqL+JmPKwnqqhiVsAOAAA9BoIoNmv33ou+z8UtP75oVQoAuT4TpbncXE8rUKliD8f7/AL5z2CKl5Ae0fs4o4jDVamGoIuKB74MigNUIFnQ245lHxA6wxF0U9gccyOlRXKujBlOlrjUeHnPQe529aY2jmGlRbCovnb7w8jPNOHxORrVAQRxU3B+B1Es/s1wmKfFUqtOmy0BfvHYFVKkWyrfVzw4aSqTs2nKMo+5c8TgTmXOcREQBERAEREATi05iAfD07yHb+7mPjcOadOp3ZLqxJF7hb6fGx9pNJxaAUdg+xzFqf/MgDhoCdD5Wln7l7r/sVEoajVWZsxYgDkBYAcvXqZIck5AkUvQ1lmySW2Um16WzmIiSZCIiAIiIAiIgHBWY9fAK3ECZMQDTVd26ZN8omQ2zRymxiAak0XXhPuni25ibIifPdwDoFBHN2RSepUE/EiZIE4VLT6gCIiAIiIAiIgCIiAIiIAiIgCIiAIiIAiIgCIiAIiIAiIgCIiAIiIAiIgCIiAIiI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82" name="AutoShape 10" descr="data:image/jpeg;base64,/9j/4AAQSkZJRgABAQAAAQABAAD/2wCEAAkGBhQSERUUEhQWFRUWFRQUFRQXFBUWGBoVFxgWFRUXHBQXHCYeGhsjGhgVHy8gJCcpLCwsFx4xNTAqNSYrLCkBCQoKDgwOGg8PGi8kHyQxLCosLC0sLCwsLDQsLC0tLCksLCwsLCwtLCwuLCwsKSksLCkpKSwsLCwpLCwsKSwsKf/AABEIAMcA8AMBIgACEQEDEQH/xAAcAAEAAgIDAQAAAAAAAAAAAAAABgcEBQEDCAL/xABDEAACAQIDBQYDBQYEBAcAAAABAgADEQQSIQUGMUFRBxMiYXGBkaGxIzJCcsEUUmKS0fAzY4KiCCRDgxU0U3OTsvH/xAAaAQEAAwEBAQAAAAAAAAAAAAAAAQIDBAUG/8QALhEAAgIBBAAEBAUFAAAAAAAAAAECEQMEEiExBUFRYRMycfAigbHR8RQjM0Kh/9oADAMBAAIRAxEAPwC8YiIAiIgCInBa0A5i8iO9fadg8A2Soxerr9nTAYi37xOi+8r7bP8AxAMQVpYYKDpdqhLa/lFvrALuDTqqYtF+86j1YD6zzbtvtNxuNXukbuaZ+8lIkEnhYv8Aet5fWYWG3YrNSJIuSQbk6+Uq5qPZpHHKXSPUauCLg3HUcPjPq88w7Pr4/Z7CpRaoqggkKWNM+TJexHtJoe12q2CeoXtXUgBFp2XNe6k8bpa4NyJKafRWUXHsuqJUe5nbT3jZMaFFyoVkFhrpqOQltq15JDVHMREECIiAIiIBxeaLH79YGi2SpiqQYcQGzEHoct7GQHtf32qLU/Y6LFFyg1mU2Y5tQgI4C1iet7St8HsbPa1/0lJTUezWGKU+j0lsreLDYkfYV6dTyVgT7rxHwmynm/D7sVFYMrZWBBDAlWUjmGEuLcDeSpXptSxBvXpWu1rZ0Oit630PtEckZOkTPBOCtkuiIlzEREQBERAEREAREQBIT2q42tSwmajca+NxwVTpY9Dcix8pNppd8NhHGYOrQUhWdbAm9gQbjh6QSjydiKxZixJLE3LEm5PW/WY7NeSnePcPE4N8lVDrfK4F1awucpnzsbc+pUo1a5U5EplzddLBlB19CT7SN1FtrbMbYSBSpaw9ZdOwadM0hwOl78pWW7uxmqWyOEYLoTTVzb0Y2lgbk0mb9oUtmAsqmwABtqbcLXnFkqTs9PCnGJt9r7MQ0TlAIAJ0sb+Wn0lEbXd6T1KWqq5BZeoUkpf0JvL33e2HWTWuaRIJ1pqyXHK4vlbSQDfvcsse+pq7ValYgKASAgvyt+Ug+dpOJ7JV6meeO6NryInumy98gfLa+pPDyB9Z6f2I18PS8OXwL4b3tYdTxlL7l9k2Id0euhpU9bhuOnLLe8vHD0Qiqo4KAo9BpOpd2cM+qO2IiXMxERAE4nMxdp5+5qd3/id2+T8+U5fnaAeb98s74+uWBLGvU0HIBiAPZQJvt16KkrpzsbyNLSrVzm7x89rsx1ctexuTxMkm5WFNSu5YtlA4X1uNCb+vKcOd2j1tOnEklepS4XytfgdB8eE2e46kY0jl3L3/AJlM0OCwGMWtUBNNqV/CGBuy89QNDJXulVVcUVt4jTKjX7tsrEH10sf4TM8PE1yaai3jlwTmIiekeKIiIAiIgCIiAIiIAiIgGNjcBTqjLURXHIEXmtx9DC4WhVaqFSiVIdSNMpFsoA436T62pvRSo+EXqPfKETr5twErzbdfFbSU5wq06dRsqLfVh4bkn71tfjIZKNVsfF4Z8RU/Yg6KtNwoqnXNYm/E6Hl6TI3RxlSkjscPWc/eGUrlIGujZrDnoZXgpVaGNcC4ZWKkeVgbH4y0d0KlHKLixHJiNDOSdRfJ6+CW6HJJthY9nS9VTRDVMqo5BYZrWXTQm5Pwkrw2BVQNAT1ld7ZxpNY1EJy4ZEcj/MerTI0692reYDecsWlU/rNcVVZx6mTujJET5Vrz6m5xiIiAIicGAczV7c3lw2DXNiayUgeGY6m37qjVvYSre1vtLr06xwuDc0+6satVSAxe18gJ4AAi/npy1qh6L117x6hd2ZixYszE8Tcn+sWi8YOXRKtq71Ua+KrthlFFGDd2vC54liORY3JHnN1uJhgblkQsRaxXMG6i44e4lW1aGRrA+IfEGWFurtGstJXZKWUa5y2Xlx4WnLmjtVrzPQ0uS3tfkTentd6VSqXVUQBCAXDeI34WHQDTrJfuclJ6IroSxe48S5SuuqZeWvx0MovF7wd9igzMSiNcENYF+AIA4KBcA6XJ46SXbl71nD1itPxUWVndBwBFtb8m087jQ2sDKwgsf45/wVzTlleyH0+pdMTT7u70UcapakSCLZlYWIB+6ehBseHSbidh5wiIgCIiAIiIAiIgCaDbO2PEUTUUxmq68yDkXz1GvtNrinvdQbaeI9L8JDagKVXWpcCrZGbp+4QfgYB8UKQGFwx/FVrIzdbh7t8pm7pqGpa9WPxN594vD3/ZlJ1pV7P+Uoxv8gfeYm5lHPUrFXbulJVFvpe5ufhb4yvmSjR717s0xjGqjwl8ra8CbAceR0nbhMUQzIiWcAFmI0W/D1PQTYb4G+QMCGAe6nxMKam+bTqOUg+8Gy8TTrftWHYkk3zLr4RbKpW1zpcEGYyxKUrZ1QzyjHaiaVdjFMHivF4qik3bjmsFBY9S1pNMDUAAQnxhFJHyv6XBkSo4uriMCVyd3XqUmGQ6rmt9Dp6X8pu6O0A9XDVBwrUT9Qbe2a00XHRhJ32b0GfdN+s6F4sPSfZM0MzvidVKpynbAOvEYhUVndgqqCzMTYADUknkJWO93bbRpg08ABWc6d6bikvmObn4Dzm57ZcYU2VVA41Gp0/YsGb5KZ5wWqyX8/f2kEpG0xG0Gao9RznaozFy2hLN4iTYaa8pst39rU0oEOSCahNgC1uFuA04c5GFxGobh1H9PKSPdmwUhwftAGNuPhuRry0uZhngpQpnfopzhk3R9PS/+GFtLBrUrVSjoNcwJa3TSxGhGsz9hYc1MMe9zsua1NVBZRcgM3hvzvxHKSDCoGOovc631vfU6G8zaWxaDAfZrpwsMp/22nH/AF0Yra0zvy+F5G3NTXP1X7kS2tsaiabVEfKwDtlta9ixAykDkAPeSHYGwXw4c1GDA0yoA6EDmeB8/KbCpu/SyWu4Ufhzll0sbZXvppPvaWFrUFAdyVfuypYZGs2oIdL3BtbVfWHqPjUodXzf2zOOn/p4ylk5dcV9/TyPvsuo1Ke0gqk5GSoH5XCjS44feHEdJds83rvIcL9pnZaoPgIAvmsQxuPCw8R1sJZvZTvc+JpVf2mspfvQaalhmCsvAX4+JWNuU9NX5njPnksOIiSVEREAREQBETX7YxYRQubK1Q5QRx4XPygGDsraK4g4hVN8tVluOlgB9J2UqSvmSoAbDK1+Y/vhPrZ2DCDw289OM78VhSxNtM2UMegHE+sAgu8G0Cteoqtfu6NOmW/zDn1/MKZAM3G7oGGwqs2gFN6zepOl/iJqd58Ei12RBoSt/wA1gDMrbeIz0sPhl41mVm14UaZ19ib/AAMzXbZY0uGQnMWcszXZixJYlqZ+FmPtp0mZsfCimAC5bUtY2B8QIPDidZpcTUBotXv4SbHqD3xXT1WZ9RGp4V6oILlEax5MrFivplsPaCxJqGIVbEkaBRceYAHDrYTW4LHi+HAP+FXr0iPVsw/2kGYK40NTqZfu5qIU/wANRqdSnf0zML/wTXviMmPqLawYUq4HRiih/wC/KQ2C16rgAtyCkn2mvq7W/EpBUZQfNm5D0FvjMvBVBUpjmCPqLGa3GbDZEVaQuqtmtzv185d2VR31Npqhyjjz63IvaZ2FxQPE3vIniMO+d2ZW1II0I0tYj5TJ2XtQL4Tpa5LHkBx9hIUhRGO3/GH9lw9NVJDVi5axyjIhABPUl9PymUa4YLrw6j+s9NYvEjE03Rr904KW5sDpm8rcukonezYK0AgSo1Qsao1tf7Jgt7Drfh5SFki3R0PBKMbZE6a3IHWSzZyeIDkFt8rSyOzPszXD4V8XjEtXenUyK4/wqRUgkj99hcnoDbTWVzgDZh0sNfhMNS+Dt8MS3P8AI3mBFnygmw85uaI8XGaTCi1Q35mbrAm+s8TL2fTf6mTU+6QeYItqPmDPraGIeuuWoSxNPIpHLKDbTTXnPiobzO2Ns7vqi082W5NmKkjMBew87SmNyvbE5skYbXKa9SpcR9pUBq+HLqcxsABw43N78uJOs7XqJmsrDTUACwJH8QvqRpzvzMt7eXsSoVL1aNZqLWLOCveIzWuzWuCpPQG3lKT2PQNVraC44k9PIa3t06T6herPkOL45PR3ZfvAcXgELG7UyaTHXWwBU6jjlI+El0rDsUx2WnXwzEEh++XS1wwCv5mzAfzCWfJ+hSSpiIiCoiIgCRfbeWtiUVX1p2NuI1+8PXQTY717RFDCVahNrLa/TMQv6zQ7r7cw9ezBgHY5FBGS5A1AvxPO3GLRKi3yiVKmmnGdmGolR4jc9Z9U1nzjaoWm7HgqsfgCYIK5r1+9xBI1zOxHoTYfK01+Ex/ebTxlj4MNSWin/bVy3+8tMbdKi9PFVHckoXDqC17AAs2nLgPhNd2Z/aNjKh/GjMf9WY/rMyyM/FYbLsmp/CiN/K6mbtqefCN+UfQzF2hRts3EA/8Ao1PpeZuyTmwKnrSQ/IQWNFurWzPUoH/qYZQvlUoklfrOvfJimLSqvOmh9uY+BmHs7EGljKbfu1P9p0P1kl322dmpK4/ASvtxHyMr2iSX7q4sNRXW9hJChlYdnu2de7c8Bb2/D/SWXSaaRdozapnbaaHbe7Iqq3dWVmBDXvYg68uBm/iS1YjJxdoqunjquGK0MVTZWNwrhTlaxGXKw0vYnT0m52N2VYdcSmLrM9SotjTpkKlNDxHgGrMCb3J4i8nRWczOGNRdnRl1EskUiN9oeNNLZ2IZTYlAoP5mCke4JE8/7OW7Aev0MuzthrW2cR+9VpD4Et+kpPZ4+0W2lyQPXl85z6h9npeHRpX7m02dW1ysTpp/T6SRYSmbacPaRzZutbh1P6ESSpWA8p4+fs9+LbjRlU6XWZFDaLJlAOiP3gHQ6XPvaYa1LjT4zjDYornVTo9gwsDexvx5TKHD7ozlDcuVZcVGsHUMNVYAjzB1nmHaOxTRx9ehlbKtaqEAVgGGY5Ba1iLFR0teegtyMVnwoUnVGZPbivyM53y3cXFUNFvWp+KiQbHN+7f90859LGe/GpLzR8lKCxZnB+TK63A2PUTHUDTOUKtRqgIOqGwaw4i5685comFsnZ4pUkXKoYIqsVFteJ142vczNl43XJjNpy4EREsUEREAxNq7NTEUno1BdHUqffmOhHGQ/ZPZs1BlXvs9JXaoAUAIJAGpvqbXHlxk7iVcU+zSGSUPlPlVtMXbGFapQqIv3mUgeszJwxljMqQg0FxOcWanQrXHRipQaj801/ZXQsmIA45FH1ml2/vXVepiFGXJXZ7m3iyd5cAHzAEkPZWljX/Kv6zIujbbwHLgq4t/0nHxsJ2bpjNs+n/7dvhPnewWwlbzFva4nbuG/wDyaL0uJPmSQ/GULVWJ63EnGH/5nCEHiyD4r4T+kjW38Fldr8DwPSbfc7EMaTKtiym9iSBY8dZVdg0GxMM6Vrgag2+ct/Zrl0DcNNfXnIZs/EoarApkcHXmJLNi1+K+4locCXJtRERNDMREQCv+2XEgYWlT5vVv/IrH6kD3lM0vCQehvLP7bcUA+FXiQtZiPImmAfW4MrIEHhw+k4M3zs9/RKsSN9sil9rUPncejWM2uJpEqbaG1x7Wmn2bUt7jIfUarNjRx/C+uovp7Tycie6z3Yri0dgrkkgcBoJ24esByY+YW4kexu1e7ICHRDdv42vqvoBf3kmwVZSL5uPW44+srODik/UOcXaRNez2vdqq8iEb31H9+kmsim4VPw1W6sov6An9ZK57mi/wx+/M+Q17T1Eq9v0ERE6ziEREAREQBERAE1O9eP7nB16nMU2A/Mwyr8yJtpAu1zaWXD06I41alz+VNf8A7FZDdIIpiv8A4lugAlj9mS2Nb/R9DK7fVyZYvZs2tb/T+szXZobzefCZsNVA/d+mswtxSDh7A6g3I9RJFiFBBB4ESJbtk0MRVpn7ov8AA6rJfYM/E0FrXB53E12xQ2FxQpv919FbkQeHuJm7HfMCT1J+JmVvHgs1FW5o6tfnbnaGDqxi5MQWki2JiR3i68dPlNbiMPmIY8wD8p2bNAWouUG+ZfXiOUhdk+RNInAnM1MhETgwCm+2lv8AnKI/yNf/AJGle0ksefKTjterX2hlP4aNMD3LH9ZC0Wefkf4mfR6WP9qJtqScOht7HlMWvj8ma51tYW6//k7TiLKDNNXDMGYEX8+vKc0IbnyellybF+Eztl0MzBmW44KNNPY8ZMtnm6j4H20ldbKBz2fVgRz4g8JPsFXtawNuh/r/AFmWrVMjTy347SLM3Hx1JqTU0Izox7xeYJ1B89LSTSmNkl6NZ6yOQzG4CiwAsBY9eEuLC1cyK3VVPxAM9DR5lOOz0o+e8R0/wp77+Y7YiJ3HmCIiAIiIAiIgCU92qYhmxuUghUpLk88xLMfjce0uGaDerc+ljlXOSjpfK62PHiCDxHPlIatEooBEk+7OX8dUdVB+c+dpdkmJp3alUSqNTl1RvYG4J95h7p1zTxFjobFWB4gg2II8jMqplrLFrDSQ/eGgRUFRGyvbL5MONj5yZggrIltin3gy8+X5hqJdknfsCsXQFgL87c5vcRSz08s0GxGIAB48Phxm8q11VbswUAEm55AXJgLk2excAjr41BIsNf6Tc0cGifdUDzAml3O2qmIpO9O5UPlBIIv4Q17HW2skEsuiJpxk0wIiJJQTgzmIBSHa3hj/AOIEkaNSp5T1AzA/O8h4WXV2qbDSrgnrG4qUBnVhxsSAyny5+VpRjVyOd5wZYNSPotHmjLEvbgyK76T4bCnuXPRk0HmfrOqk2cgc5Ym6W7/e4fFPYHLSYKp5uRmB9gvxMwdpqK7OmUk05y6/fgrfA4jK/i1PC/6SX7Pxam1iRytoZr8Rg6FX7wyt1Gk6qexnTWnVBHRv6zDLKGRc8M6cUZY+FyvYmFNdPbjLX2WlqNMHkifQSotl1WamC4AbUGxuD5y5KC2UDoAPgJt4cqlL8jyPFnxFfU7IiJ654QiIgCIiAIiIAiIgC0rTtF2d+z4iliKKqveZkfTQvxBIHMi/8ssapVtNHvZgRicJUT8QHeJzOdBmHxsR7yslaLwaUlZA123iTT0cKbW8Kj6m8sLZGzKNWjSqNSTMyIx8P4rWP6yo8NvHQWkGZwSPwrqx9uXvLG7Nd6xi8OVtleiQpHEFWuUI9hY+Y85jjk93J36jTy+HvS4Rkb1br0jh6z0gadVaVRkKEgZgpIug0N7WlGYTblesMrucp+9oNR521I8p6T2gT3VTLxyPb1ym3znl7Z9LQX8jaTmpHV4PBzm16F09kuNvTrUb3KOGGgF1Iy30P8I+MsGVN2OoTiK5H3RSUH1Zxl+SNLZl8XyI5PFIqOrml7forERE0POEREAxNq4AV6NSk3CojIf9QIv7cZ5x3h3ffA12oVrXsGUg6MpvZl9bWsec9MyoP+IKhSFPDVCD3xd0BHOmFzNfrZitvzGZZIKR06fUPC/VFcYLEWbgPjLN7IsY9WvUAuKQpeIEXBOYBPIH75txt6yj++udAfnPVW4+ykw+Bw6ogUmlTd7C13ZVLMepmccCUtx05tfKeP4aVJlB70bO7nGV6NMllSqwXXgpswX2vb2nTgcPVvpUCjpmB+UnPaF2bVaVWti8Kfsir16oLgMjLd2y3BLA66cjpwlbU9o0jYOgFybMczmxJ5AgcD05SssLf8Wa49copcN/mWVuRTavWFBmpkjxZlN/COIy9ZcwlGdkFanTx3iYLnQonhCgsbaADnpzl5iXw4I4rrzOPVamWeSbVHMRE6DkEREAREQBERAOCZ894IqLeYlSgYB31FBmLVwn9j4T4dmWYOO28KSMzsqAD7zEAA8uOnGCV7Hnzb2yDg8XVwzHMUbRv3lIzKSOtiL+cnHZBXy4qpqdaJ09GUyFYvC/atZxUF2IZbkWJJ4nU8tfKTvs1QpjKS5CxqLULNY+Cmo4m3C7WGvnOW7mkj6qcXDRTeR+RbdOveVJW7H8WKjCk1E08zFGZ2UhSSQCoU6200lwjDCdiradEoqXZ87p9Vl073YnT+/Uj25e6QwNEqWD1HbNUcDKNBZVUclA69SeckcRLJUYTnKcnKTtsREQVOmrVtMf9umW9O8xauCvAPtcaJQXbttvvsetJT4cPTC/9ypZ3+WQe0vCpgiOEojta3arU8bUr92zUquVs4UkK4UBlNuHC+vKQWRBtnKTUUciQD76XnsPD0wqqo4AAD0AsJ5N3Y2JVxWIWlSQ6kZmsQqL+JmPKwnqqhiVsAOAAA9BoIoNmv33ou+z8UtP75oVQoAuT4TpbncXE8rUKliD8f7/AL5z2CKl5Ae0fs4o4jDVamGoIuKB74MigNUIFnQ245lHxA6wxF0U9gccyOlRXKujBlOlrjUeHnPQe529aY2jmGlRbCovnb7w8jPNOHxORrVAQRxU3B+B1Es/s1wmKfFUqtOmy0BfvHYFVKkWyrfVzw4aSqTs2nKMo+5c8TgTmXOcREQBERAEREATi05iAfD07yHb+7mPjcOadOp3ZLqxJF7hb6fGx9pNJxaAUdg+xzFqf/MgDhoCdD5Wln7l7r/sVEoajVWZsxYgDkBYAcvXqZIck5AkUvQ1lmySW2Um16WzmIiSZCIiAIiIAiIgHBWY9fAK3ECZMQDTVd26ZN8omQ2zRymxiAak0XXhPuni25ibIifPdwDoFBHN2RSepUE/EiZIE4VLT6gCIiAIiIAiIgCIiAIiIAiIgCIiAIiIAiIgCIiAIiIAiIgCIiAIiIAiIgCIiAIiI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84" name="AutoShape 12" descr="data:image/jpeg;base64,/9j/4AAQSkZJRgABAQAAAQABAAD/2wCEAAkGBhQSERUUEhQWFRUWFRQUFRQXFBUWGBoVFxgWFRUXHBQXHCYeGhsjGhgVHy8gJCcpLCwsFx4xNTAqNSYrLCkBCQoKDgwOGg8PGi8kHyQxLCosLC0sLCwsLDQsLC0tLCksLCwsLCwtLCwuLCwsKSksLCkpKSwsLCwpLCwsKSwsKf/AABEIAMcA8AMBIgACEQEDEQH/xAAcAAEAAgIDAQAAAAAAAAAAAAAABgcEBQEDCAL/xABDEAACAQIDBQYDBQYEBAcAAAABAgADEQQSIQUGMUFRBxMiYXGBkaGxIzJCcsEUUmKS0fAzY4KiCCRDgxU0U3OTsvH/xAAaAQEAAwEBAQAAAAAAAAAAAAAAAQIDBAUG/8QALhEAAgIBBAAEBAUFAAAAAAAAAAECEQMEEiExBUFRYRMycfAigbHR8RQjM0Kh/9oADAMBAAIRAxEAPwC8YiIAiIgCInBa0A5i8iO9fadg8A2Soxerr9nTAYi37xOi+8r7bP8AxAMQVpYYKDpdqhLa/lFvrALuDTqqYtF+86j1YD6zzbtvtNxuNXukbuaZ+8lIkEnhYv8Aet5fWYWG3YrNSJIuSQbk6+Uq5qPZpHHKXSPUauCLg3HUcPjPq88w7Pr4/Z7CpRaoqggkKWNM+TJexHtJoe12q2CeoXtXUgBFp2XNe6k8bpa4NyJKafRWUXHsuqJUe5nbT3jZMaFFyoVkFhrpqOQltq15JDVHMREECIiAIiIBxeaLH79YGi2SpiqQYcQGzEHoct7GQHtf32qLU/Y6LFFyg1mU2Y5tQgI4C1iet7St8HsbPa1/0lJTUezWGKU+j0lsreLDYkfYV6dTyVgT7rxHwmynm/D7sVFYMrZWBBDAlWUjmGEuLcDeSpXptSxBvXpWu1rZ0Oit630PtEckZOkTPBOCtkuiIlzEREQBERAEREAREQBIT2q42tSwmajca+NxwVTpY9Dcix8pNppd8NhHGYOrQUhWdbAm9gQbjh6QSjydiKxZixJLE3LEm5PW/WY7NeSnePcPE4N8lVDrfK4F1awucpnzsbc+pUo1a5U5EplzddLBlB19CT7SN1FtrbMbYSBSpaw9ZdOwadM0hwOl78pWW7uxmqWyOEYLoTTVzb0Y2lgbk0mb9oUtmAsqmwABtqbcLXnFkqTs9PCnGJt9r7MQ0TlAIAJ0sb+Wn0lEbXd6T1KWqq5BZeoUkpf0JvL33e2HWTWuaRIJ1pqyXHK4vlbSQDfvcsse+pq7ValYgKASAgvyt+Ug+dpOJ7JV6meeO6NryInumy98gfLa+pPDyB9Z6f2I18PS8OXwL4b3tYdTxlL7l9k2Id0euhpU9bhuOnLLe8vHD0Qiqo4KAo9BpOpd2cM+qO2IiXMxERAE4nMxdp5+5qd3/id2+T8+U5fnaAeb98s74+uWBLGvU0HIBiAPZQJvt16KkrpzsbyNLSrVzm7x89rsx1ctexuTxMkm5WFNSu5YtlA4X1uNCb+vKcOd2j1tOnEklepS4XytfgdB8eE2e46kY0jl3L3/AJlM0OCwGMWtUBNNqV/CGBuy89QNDJXulVVcUVt4jTKjX7tsrEH10sf4TM8PE1yaai3jlwTmIiekeKIiIAiIgCIiAIiIAiIgGNjcBTqjLURXHIEXmtx9DC4WhVaqFSiVIdSNMpFsoA436T62pvRSo+EXqPfKETr5twErzbdfFbSU5wq06dRsqLfVh4bkn71tfjIZKNVsfF4Z8RU/Yg6KtNwoqnXNYm/E6Hl6TI3RxlSkjscPWc/eGUrlIGujZrDnoZXgpVaGNcC4ZWKkeVgbH4y0d0KlHKLixHJiNDOSdRfJ6+CW6HJJthY9nS9VTRDVMqo5BYZrWXTQm5Pwkrw2BVQNAT1ld7ZxpNY1EJy4ZEcj/MerTI0692reYDecsWlU/rNcVVZx6mTujJET5Vrz6m5xiIiAIicGAczV7c3lw2DXNiayUgeGY6m37qjVvYSre1vtLr06xwuDc0+6satVSAxe18gJ4AAi/npy1qh6L117x6hd2ZixYszE8Tcn+sWi8YOXRKtq71Ua+KrthlFFGDd2vC54liORY3JHnN1uJhgblkQsRaxXMG6i44e4lW1aGRrA+IfEGWFurtGstJXZKWUa5y2Xlx4WnLmjtVrzPQ0uS3tfkTentd6VSqXVUQBCAXDeI34WHQDTrJfuclJ6IroSxe48S5SuuqZeWvx0MovF7wd9igzMSiNcENYF+AIA4KBcA6XJ46SXbl71nD1itPxUWVndBwBFtb8m087jQ2sDKwgsf45/wVzTlleyH0+pdMTT7u70UcapakSCLZlYWIB+6ehBseHSbidh5wiIgCIiAIiIAiIgCaDbO2PEUTUUxmq68yDkXz1GvtNrinvdQbaeI9L8JDagKVXWpcCrZGbp+4QfgYB8UKQGFwx/FVrIzdbh7t8pm7pqGpa9WPxN594vD3/ZlJ1pV7P+Uoxv8gfeYm5lHPUrFXbulJVFvpe5ufhb4yvmSjR717s0xjGqjwl8ra8CbAceR0nbhMUQzIiWcAFmI0W/D1PQTYb4G+QMCGAe6nxMKam+bTqOUg+8Gy8TTrftWHYkk3zLr4RbKpW1zpcEGYyxKUrZ1QzyjHaiaVdjFMHivF4qik3bjmsFBY9S1pNMDUAAQnxhFJHyv6XBkSo4uriMCVyd3XqUmGQ6rmt9Dp6X8pu6O0A9XDVBwrUT9Qbe2a00XHRhJ32b0GfdN+s6F4sPSfZM0MzvidVKpynbAOvEYhUVndgqqCzMTYADUknkJWO93bbRpg08ABWc6d6bikvmObn4Dzm57ZcYU2VVA41Gp0/YsGb5KZ5wWqyX8/f2kEpG0xG0Gao9RznaozFy2hLN4iTYaa8pst39rU0oEOSCahNgC1uFuA04c5GFxGobh1H9PKSPdmwUhwftAGNuPhuRry0uZhngpQpnfopzhk3R9PS/+GFtLBrUrVSjoNcwJa3TSxGhGsz9hYc1MMe9zsua1NVBZRcgM3hvzvxHKSDCoGOovc631vfU6G8zaWxaDAfZrpwsMp/22nH/AF0Yra0zvy+F5G3NTXP1X7kS2tsaiabVEfKwDtlta9ixAykDkAPeSHYGwXw4c1GDA0yoA6EDmeB8/KbCpu/SyWu4Ufhzll0sbZXvppPvaWFrUFAdyVfuypYZGs2oIdL3BtbVfWHqPjUodXzf2zOOn/p4ylk5dcV9/TyPvsuo1Ke0gqk5GSoH5XCjS44feHEdJds83rvIcL9pnZaoPgIAvmsQxuPCw8R1sJZvZTvc+JpVf2mspfvQaalhmCsvAX4+JWNuU9NX5njPnksOIiSVEREAREQBETX7YxYRQubK1Q5QRx4XPygGDsraK4g4hVN8tVluOlgB9J2UqSvmSoAbDK1+Y/vhPrZ2DCDw289OM78VhSxNtM2UMegHE+sAgu8G0Cteoqtfu6NOmW/zDn1/MKZAM3G7oGGwqs2gFN6zepOl/iJqd58Ei12RBoSt/wA1gDMrbeIz0sPhl41mVm14UaZ19ib/AAMzXbZY0uGQnMWcszXZixJYlqZ+FmPtp0mZsfCimAC5bUtY2B8QIPDidZpcTUBotXv4SbHqD3xXT1WZ9RGp4V6oILlEax5MrFivplsPaCxJqGIVbEkaBRceYAHDrYTW4LHi+HAP+FXr0iPVsw/2kGYK40NTqZfu5qIU/wANRqdSnf0zML/wTXviMmPqLawYUq4HRiih/wC/KQ2C16rgAtyCkn2mvq7W/EpBUZQfNm5D0FvjMvBVBUpjmCPqLGa3GbDZEVaQuqtmtzv185d2VR31Npqhyjjz63IvaZ2FxQPE3vIniMO+d2ZW1II0I0tYj5TJ2XtQL4Tpa5LHkBx9hIUhRGO3/GH9lw9NVJDVi5axyjIhABPUl9PymUa4YLrw6j+s9NYvEjE03Rr904KW5sDpm8rcukonezYK0AgSo1Qsao1tf7Jgt7Drfh5SFki3R0PBKMbZE6a3IHWSzZyeIDkFt8rSyOzPszXD4V8XjEtXenUyK4/wqRUgkj99hcnoDbTWVzgDZh0sNfhMNS+Dt8MS3P8AI3mBFnygmw85uaI8XGaTCi1Q35mbrAm+s8TL2fTf6mTU+6QeYItqPmDPraGIeuuWoSxNPIpHLKDbTTXnPiobzO2Ns7vqi082W5NmKkjMBew87SmNyvbE5skYbXKa9SpcR9pUBq+HLqcxsABw43N78uJOs7XqJmsrDTUACwJH8QvqRpzvzMt7eXsSoVL1aNZqLWLOCveIzWuzWuCpPQG3lKT2PQNVraC44k9PIa3t06T6herPkOL45PR3ZfvAcXgELG7UyaTHXWwBU6jjlI+El0rDsUx2WnXwzEEh++XS1wwCv5mzAfzCWfJ+hSSpiIiCoiIgCRfbeWtiUVX1p2NuI1+8PXQTY717RFDCVahNrLa/TMQv6zQ7r7cw9ezBgHY5FBGS5A1AvxPO3GLRKi3yiVKmmnGdmGolR4jc9Z9U1nzjaoWm7HgqsfgCYIK5r1+9xBI1zOxHoTYfK01+Ex/ebTxlj4MNSWin/bVy3+8tMbdKi9PFVHckoXDqC17AAs2nLgPhNd2Z/aNjKh/GjMf9WY/rMyyM/FYbLsmp/CiN/K6mbtqefCN+UfQzF2hRts3EA/8Ao1PpeZuyTmwKnrSQ/IQWNFurWzPUoH/qYZQvlUoklfrOvfJimLSqvOmh9uY+BmHs7EGljKbfu1P9p0P1kl322dmpK4/ASvtxHyMr2iSX7q4sNRXW9hJChlYdnu2de7c8Bb2/D/SWXSaaRdozapnbaaHbe7Iqq3dWVmBDXvYg68uBm/iS1YjJxdoqunjquGK0MVTZWNwrhTlaxGXKw0vYnT0m52N2VYdcSmLrM9SotjTpkKlNDxHgGrMCb3J4i8nRWczOGNRdnRl1EskUiN9oeNNLZ2IZTYlAoP5mCke4JE8/7OW7Aev0MuzthrW2cR+9VpD4Et+kpPZ4+0W2lyQPXl85z6h9npeHRpX7m02dW1ysTpp/T6SRYSmbacPaRzZutbh1P6ESSpWA8p4+fs9+LbjRlU6XWZFDaLJlAOiP3gHQ6XPvaYa1LjT4zjDYornVTo9gwsDexvx5TKHD7ozlDcuVZcVGsHUMNVYAjzB1nmHaOxTRx9ehlbKtaqEAVgGGY5Ba1iLFR0teegtyMVnwoUnVGZPbivyM53y3cXFUNFvWp+KiQbHN+7f90859LGe/GpLzR8lKCxZnB+TK63A2PUTHUDTOUKtRqgIOqGwaw4i5685comFsnZ4pUkXKoYIqsVFteJ142vczNl43XJjNpy4EREsUEREAxNq7NTEUno1BdHUqffmOhHGQ/ZPZs1BlXvs9JXaoAUAIJAGpvqbXHlxk7iVcU+zSGSUPlPlVtMXbGFapQqIv3mUgeszJwxljMqQg0FxOcWanQrXHRipQaj801/ZXQsmIA45FH1ml2/vXVepiFGXJXZ7m3iyd5cAHzAEkPZWljX/Kv6zIujbbwHLgq4t/0nHxsJ2bpjNs+n/7dvhPnewWwlbzFva4nbuG/wDyaL0uJPmSQ/GULVWJ63EnGH/5nCEHiyD4r4T+kjW38Fldr8DwPSbfc7EMaTKtiym9iSBY8dZVdg0GxMM6Vrgag2+ct/Zrl0DcNNfXnIZs/EoarApkcHXmJLNi1+K+4locCXJtRERNDMREQCv+2XEgYWlT5vVv/IrH6kD3lM0vCQehvLP7bcUA+FXiQtZiPImmAfW4MrIEHhw+k4M3zs9/RKsSN9sil9rUPncejWM2uJpEqbaG1x7Wmn2bUt7jIfUarNjRx/C+uovp7Tycie6z3Yri0dgrkkgcBoJ24esByY+YW4kexu1e7ICHRDdv42vqvoBf3kmwVZSL5uPW44+srODik/UOcXaRNez2vdqq8iEb31H9+kmsim4VPw1W6sov6An9ZK57mi/wx+/M+Q17T1Eq9v0ERE6ziEREAREQBERAE1O9eP7nB16nMU2A/Mwyr8yJtpAu1zaWXD06I41alz+VNf8A7FZDdIIpiv8A4lugAlj9mS2Nb/R9DK7fVyZYvZs2tb/T+szXZobzefCZsNVA/d+mswtxSDh7A6g3I9RJFiFBBB4ESJbtk0MRVpn7ov8AA6rJfYM/E0FrXB53E12xQ2FxQpv919FbkQeHuJm7HfMCT1J+JmVvHgs1FW5o6tfnbnaGDqxi5MQWki2JiR3i68dPlNbiMPmIY8wD8p2bNAWouUG+ZfXiOUhdk+RNInAnM1MhETgwCm+2lv8AnKI/yNf/AJGle0ksefKTjterX2hlP4aNMD3LH9ZC0Wefkf4mfR6WP9qJtqScOht7HlMWvj8ma51tYW6//k7TiLKDNNXDMGYEX8+vKc0IbnyellybF+Eztl0MzBmW44KNNPY8ZMtnm6j4H20ldbKBz2fVgRz4g8JPsFXtawNuh/r/AFmWrVMjTy347SLM3Hx1JqTU0Izox7xeYJ1B89LSTSmNkl6NZ6yOQzG4CiwAsBY9eEuLC1cyK3VVPxAM9DR5lOOz0o+e8R0/wp77+Y7YiJ3HmCIiAIiIAiIgCU92qYhmxuUghUpLk88xLMfjce0uGaDerc+ljlXOSjpfK62PHiCDxHPlIatEooBEk+7OX8dUdVB+c+dpdkmJp3alUSqNTl1RvYG4J95h7p1zTxFjobFWB4gg2II8jMqplrLFrDSQ/eGgRUFRGyvbL5MONj5yZggrIltin3gy8+X5hqJdknfsCsXQFgL87c5vcRSz08s0GxGIAB48Phxm8q11VbswUAEm55AXJgLk2excAjr41BIsNf6Tc0cGifdUDzAml3O2qmIpO9O5UPlBIIv4Q17HW2skEsuiJpxk0wIiJJQTgzmIBSHa3hj/AOIEkaNSp5T1AzA/O8h4WXV2qbDSrgnrG4qUBnVhxsSAyny5+VpRjVyOd5wZYNSPotHmjLEvbgyK76T4bCnuXPRk0HmfrOqk2cgc5Ym6W7/e4fFPYHLSYKp5uRmB9gvxMwdpqK7OmUk05y6/fgrfA4jK/i1PC/6SX7Pxam1iRytoZr8Rg6FX7wyt1Gk6qexnTWnVBHRv6zDLKGRc8M6cUZY+FyvYmFNdPbjLX2WlqNMHkifQSotl1WamC4AbUGxuD5y5KC2UDoAPgJt4cqlL8jyPFnxFfU7IiJ654QiIgCIiAIiIAiIgC0rTtF2d+z4iliKKqveZkfTQvxBIHMi/8ssapVtNHvZgRicJUT8QHeJzOdBmHxsR7yslaLwaUlZA123iTT0cKbW8Kj6m8sLZGzKNWjSqNSTMyIx8P4rWP6yo8NvHQWkGZwSPwrqx9uXvLG7Nd6xi8OVtleiQpHEFWuUI9hY+Y85jjk93J36jTy+HvS4Rkb1br0jh6z0gadVaVRkKEgZgpIug0N7WlGYTblesMrucp+9oNR521I8p6T2gT3VTLxyPb1ym3znl7Z9LQX8jaTmpHV4PBzm16F09kuNvTrUb3KOGGgF1Iy30P8I+MsGVN2OoTiK5H3RSUH1Zxl+SNLZl8XyI5PFIqOrml7forERE0POEREAxNq4AV6NSk3CojIf9QIv7cZ5x3h3ffA12oVrXsGUg6MpvZl9bWsec9MyoP+IKhSFPDVCD3xd0BHOmFzNfrZitvzGZZIKR06fUPC/VFcYLEWbgPjLN7IsY9WvUAuKQpeIEXBOYBPIH75txt6yj++udAfnPVW4+ykw+Bw6ogUmlTd7C13ZVLMepmccCUtx05tfKeP4aVJlB70bO7nGV6NMllSqwXXgpswX2vb2nTgcPVvpUCjpmB+UnPaF2bVaVWti8Kfsir16oLgMjLd2y3BLA66cjpwlbU9o0jYOgFybMczmxJ5AgcD05SssLf8Wa49copcN/mWVuRTavWFBmpkjxZlN/COIy9ZcwlGdkFanTx3iYLnQonhCgsbaADnpzl5iXw4I4rrzOPVamWeSbVHMRE6DkEREAREQBERAOCZ894IqLeYlSgYB31FBmLVwn9j4T4dmWYOO28KSMzsqAD7zEAA8uOnGCV7Hnzb2yDg8XVwzHMUbRv3lIzKSOtiL+cnHZBXy4qpqdaJ09GUyFYvC/atZxUF2IZbkWJJ4nU8tfKTvs1QpjKS5CxqLULNY+Cmo4m3C7WGvnOW7mkj6qcXDRTeR+RbdOveVJW7H8WKjCk1E08zFGZ2UhSSQCoU6200lwjDCdiradEoqXZ87p9Vl073YnT+/Uj25e6QwNEqWD1HbNUcDKNBZVUclA69SeckcRLJUYTnKcnKTtsREQVOmrVtMf9umW9O8xauCvAPtcaJQXbttvvsetJT4cPTC/9ypZ3+WQe0vCpgiOEojta3arU8bUr92zUquVs4UkK4UBlNuHC+vKQWRBtnKTUUciQD76XnsPD0wqqo4AAD0AsJ5N3Y2JVxWIWlSQ6kZmsQqL+JmPKwnqqhiVsAOAAA9BoIoNmv33ou+z8UtP75oVQoAuT4TpbncXE8rUKliD8f7/AL5z2CKl5Ae0fs4o4jDVamGoIuKB74MigNUIFnQ245lHxA6wxF0U9gccyOlRXKujBlOlrjUeHnPQe529aY2jmGlRbCovnb7w8jPNOHxORrVAQRxU3B+B1Es/s1wmKfFUqtOmy0BfvHYFVKkWyrfVzw4aSqTs2nKMo+5c8TgTmXOcREQBERAEREATi05iAfD07yHb+7mPjcOadOp3ZLqxJF7hb6fGx9pNJxaAUdg+xzFqf/MgDhoCdD5Wln7l7r/sVEoajVWZsxYgDkBYAcvXqZIck5AkUvQ1lmySW2Um16WzmIiSZCIiAIiIAiIgHBWY9fAK3ECZMQDTVd26ZN8omQ2zRymxiAak0XXhPuni25ibIifPdwDoFBHN2RSepUE/EiZIE4VLT6gCIiAIiIAiIgCIiAIiIAiIgCIiAIiIAiIgCIiAIiIAiIgCIiAIiIAiIgCIiAIiI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86" name="AutoShape 14" descr="data:image/jpeg;base64,/9j/4AAQSkZJRgABAQAAAQABAAD/2wCEAAkGBhQSERUUEhQWFRUWFRQUFRQXFBUWGBoVFxgWFRUXHBQXHCYeGhsjGhgVHy8gJCcpLCwsFx4xNTAqNSYrLCkBCQoKDgwOGg8PGi8kHyQxLCosLC0sLCwsLDQsLC0tLCksLCwsLCwtLCwuLCwsKSksLCkpKSwsLCwpLCwsKSwsKf/AABEIAMcA8AMBIgACEQEDEQH/xAAcAAEAAgIDAQAAAAAAAAAAAAAABgcEBQEDCAL/xABDEAACAQIDBQYDBQYEBAcAAAABAgADEQQSIQUGMUFRBxMiYXGBkaGxIzJCcsEUUmKS0fAzY4KiCCRDgxU0U3OTsvH/xAAaAQEAAwEBAQAAAAAAAAAAAAAAAQIDBAUG/8QALhEAAgIBBAAEBAUFAAAAAAAAAAECEQMEEiExBUFRYRMycfAigbHR8RQjM0Kh/9oADAMBAAIRAxEAPwC8YiIAiIgCInBa0A5i8iO9fadg8A2Soxerr9nTAYi37xOi+8r7bP8AxAMQVpYYKDpdqhLa/lFvrALuDTqqYtF+86j1YD6zzbtvtNxuNXukbuaZ+8lIkEnhYv8Aet5fWYWG3YrNSJIuSQbk6+Uq5qPZpHHKXSPUauCLg3HUcPjPq88w7Pr4/Z7CpRaoqggkKWNM+TJexHtJoe12q2CeoXtXUgBFp2XNe6k8bpa4NyJKafRWUXHsuqJUe5nbT3jZMaFFyoVkFhrpqOQltq15JDVHMREECIiAIiIBxeaLH79YGi2SpiqQYcQGzEHoct7GQHtf32qLU/Y6LFFyg1mU2Y5tQgI4C1iet7St8HsbPa1/0lJTUezWGKU+j0lsreLDYkfYV6dTyVgT7rxHwmynm/D7sVFYMrZWBBDAlWUjmGEuLcDeSpXptSxBvXpWu1rZ0Oit630PtEckZOkTPBOCtkuiIlzEREQBERAEREAREQBIT2q42tSwmajca+NxwVTpY9Dcix8pNppd8NhHGYOrQUhWdbAm9gQbjh6QSjydiKxZixJLE3LEm5PW/WY7NeSnePcPE4N8lVDrfK4F1awucpnzsbc+pUo1a5U5EplzddLBlB19CT7SN1FtrbMbYSBSpaw9ZdOwadM0hwOl78pWW7uxmqWyOEYLoTTVzb0Y2lgbk0mb9oUtmAsqmwABtqbcLXnFkqTs9PCnGJt9r7MQ0TlAIAJ0sb+Wn0lEbXd6T1KWqq5BZeoUkpf0JvL33e2HWTWuaRIJ1pqyXHK4vlbSQDfvcsse+pq7ValYgKASAgvyt+Ug+dpOJ7JV6meeO6NryInumy98gfLa+pPDyB9Z6f2I18PS8OXwL4b3tYdTxlL7l9k2Id0euhpU9bhuOnLLe8vHD0Qiqo4KAo9BpOpd2cM+qO2IiXMxERAE4nMxdp5+5qd3/id2+T8+U5fnaAeb98s74+uWBLGvU0HIBiAPZQJvt16KkrpzsbyNLSrVzm7x89rsx1ctexuTxMkm5WFNSu5YtlA4X1uNCb+vKcOd2j1tOnEklepS4XytfgdB8eE2e46kY0jl3L3/AJlM0OCwGMWtUBNNqV/CGBuy89QNDJXulVVcUVt4jTKjX7tsrEH10sf4TM8PE1yaai3jlwTmIiekeKIiIAiIgCIiAIiIAiIgGNjcBTqjLURXHIEXmtx9DC4WhVaqFSiVIdSNMpFsoA436T62pvRSo+EXqPfKETr5twErzbdfFbSU5wq06dRsqLfVh4bkn71tfjIZKNVsfF4Z8RU/Yg6KtNwoqnXNYm/E6Hl6TI3RxlSkjscPWc/eGUrlIGujZrDnoZXgpVaGNcC4ZWKkeVgbH4y0d0KlHKLixHJiNDOSdRfJ6+CW6HJJthY9nS9VTRDVMqo5BYZrWXTQm5Pwkrw2BVQNAT1ld7ZxpNY1EJy4ZEcj/MerTI0692reYDecsWlU/rNcVVZx6mTujJET5Vrz6m5xiIiAIicGAczV7c3lw2DXNiayUgeGY6m37qjVvYSre1vtLr06xwuDc0+6satVSAxe18gJ4AAi/npy1qh6L117x6hd2ZixYszE8Tcn+sWi8YOXRKtq71Ua+KrthlFFGDd2vC54liORY3JHnN1uJhgblkQsRaxXMG6i44e4lW1aGRrA+IfEGWFurtGstJXZKWUa5y2Xlx4WnLmjtVrzPQ0uS3tfkTentd6VSqXVUQBCAXDeI34WHQDTrJfuclJ6IroSxe48S5SuuqZeWvx0MovF7wd9igzMSiNcENYF+AIA4KBcA6XJ46SXbl71nD1itPxUWVndBwBFtb8m087jQ2sDKwgsf45/wVzTlleyH0+pdMTT7u70UcapakSCLZlYWIB+6ehBseHSbidh5wiIgCIiAIiIAiIgCaDbO2PEUTUUxmq68yDkXz1GvtNrinvdQbaeI9L8JDagKVXWpcCrZGbp+4QfgYB8UKQGFwx/FVrIzdbh7t8pm7pqGpa9WPxN594vD3/ZlJ1pV7P+Uoxv8gfeYm5lHPUrFXbulJVFvpe5ufhb4yvmSjR717s0xjGqjwl8ra8CbAceR0nbhMUQzIiWcAFmI0W/D1PQTYb4G+QMCGAe6nxMKam+bTqOUg+8Gy8TTrftWHYkk3zLr4RbKpW1zpcEGYyxKUrZ1QzyjHaiaVdjFMHivF4qik3bjmsFBY9S1pNMDUAAQnxhFJHyv6XBkSo4uriMCVyd3XqUmGQ6rmt9Dp6X8pu6O0A9XDVBwrUT9Qbe2a00XHRhJ32b0GfdN+s6F4sPSfZM0MzvidVKpynbAOvEYhUVndgqqCzMTYADUknkJWO93bbRpg08ABWc6d6bikvmObn4Dzm57ZcYU2VVA41Gp0/YsGb5KZ5wWqyX8/f2kEpG0xG0Gao9RznaozFy2hLN4iTYaa8pst39rU0oEOSCahNgC1uFuA04c5GFxGobh1H9PKSPdmwUhwftAGNuPhuRry0uZhngpQpnfopzhk3R9PS/+GFtLBrUrVSjoNcwJa3TSxGhGsz9hYc1MMe9zsua1NVBZRcgM3hvzvxHKSDCoGOovc631vfU6G8zaWxaDAfZrpwsMp/22nH/AF0Yra0zvy+F5G3NTXP1X7kS2tsaiabVEfKwDtlta9ixAykDkAPeSHYGwXw4c1GDA0yoA6EDmeB8/KbCpu/SyWu4Ufhzll0sbZXvppPvaWFrUFAdyVfuypYZGs2oIdL3BtbVfWHqPjUodXzf2zOOn/p4ylk5dcV9/TyPvsuo1Ke0gqk5GSoH5XCjS44feHEdJds83rvIcL9pnZaoPgIAvmsQxuPCw8R1sJZvZTvc+JpVf2mspfvQaalhmCsvAX4+JWNuU9NX5njPnksOIiSVEREAREQBETX7YxYRQubK1Q5QRx4XPygGDsraK4g4hVN8tVluOlgB9J2UqSvmSoAbDK1+Y/vhPrZ2DCDw289OM78VhSxNtM2UMegHE+sAgu8G0Cteoqtfu6NOmW/zDn1/MKZAM3G7oGGwqs2gFN6zepOl/iJqd58Ei12RBoSt/wA1gDMrbeIz0sPhl41mVm14UaZ19ib/AAMzXbZY0uGQnMWcszXZixJYlqZ+FmPtp0mZsfCimAC5bUtY2B8QIPDidZpcTUBotXv4SbHqD3xXT1WZ9RGp4V6oILlEax5MrFivplsPaCxJqGIVbEkaBRceYAHDrYTW4LHi+HAP+FXr0iPVsw/2kGYK40NTqZfu5qIU/wANRqdSnf0zML/wTXviMmPqLawYUq4HRiih/wC/KQ2C16rgAtyCkn2mvq7W/EpBUZQfNm5D0FvjMvBVBUpjmCPqLGa3GbDZEVaQuqtmtzv185d2VR31Npqhyjjz63IvaZ2FxQPE3vIniMO+d2ZW1II0I0tYj5TJ2XtQL4Tpa5LHkBx9hIUhRGO3/GH9lw9NVJDVi5axyjIhABPUl9PymUa4YLrw6j+s9NYvEjE03Rr904KW5sDpm8rcukonezYK0AgSo1Qsao1tf7Jgt7Drfh5SFki3R0PBKMbZE6a3IHWSzZyeIDkFt8rSyOzPszXD4V8XjEtXenUyK4/wqRUgkj99hcnoDbTWVzgDZh0sNfhMNS+Dt8MS3P8AI3mBFnygmw85uaI8XGaTCi1Q35mbrAm+s8TL2fTf6mTU+6QeYItqPmDPraGIeuuWoSxNPIpHLKDbTTXnPiobzO2Ns7vqi082W5NmKkjMBew87SmNyvbE5skYbXKa9SpcR9pUBq+HLqcxsABw43N78uJOs7XqJmsrDTUACwJH8QvqRpzvzMt7eXsSoVL1aNZqLWLOCveIzWuzWuCpPQG3lKT2PQNVraC44k9PIa3t06T6herPkOL45PR3ZfvAcXgELG7UyaTHXWwBU6jjlI+El0rDsUx2WnXwzEEh++XS1wwCv5mzAfzCWfJ+hSSpiIiCoiIgCRfbeWtiUVX1p2NuI1+8PXQTY717RFDCVahNrLa/TMQv6zQ7r7cw9ezBgHY5FBGS5A1AvxPO3GLRKi3yiVKmmnGdmGolR4jc9Z9U1nzjaoWm7HgqsfgCYIK5r1+9xBI1zOxHoTYfK01+Ex/ebTxlj4MNSWin/bVy3+8tMbdKi9PFVHckoXDqC17AAs2nLgPhNd2Z/aNjKh/GjMf9WY/rMyyM/FYbLsmp/CiN/K6mbtqefCN+UfQzF2hRts3EA/8Ao1PpeZuyTmwKnrSQ/IQWNFurWzPUoH/qYZQvlUoklfrOvfJimLSqvOmh9uY+BmHs7EGljKbfu1P9p0P1kl322dmpK4/ASvtxHyMr2iSX7q4sNRXW9hJChlYdnu2de7c8Bb2/D/SWXSaaRdozapnbaaHbe7Iqq3dWVmBDXvYg68uBm/iS1YjJxdoqunjquGK0MVTZWNwrhTlaxGXKw0vYnT0m52N2VYdcSmLrM9SotjTpkKlNDxHgGrMCb3J4i8nRWczOGNRdnRl1EskUiN9oeNNLZ2IZTYlAoP5mCke4JE8/7OW7Aev0MuzthrW2cR+9VpD4Et+kpPZ4+0W2lyQPXl85z6h9npeHRpX7m02dW1ysTpp/T6SRYSmbacPaRzZutbh1P6ESSpWA8p4+fs9+LbjRlU6XWZFDaLJlAOiP3gHQ6XPvaYa1LjT4zjDYornVTo9gwsDexvx5TKHD7ozlDcuVZcVGsHUMNVYAjzB1nmHaOxTRx9ehlbKtaqEAVgGGY5Ba1iLFR0teegtyMVnwoUnVGZPbivyM53y3cXFUNFvWp+KiQbHN+7f90859LGe/GpLzR8lKCxZnB+TK63A2PUTHUDTOUKtRqgIOqGwaw4i5685comFsnZ4pUkXKoYIqsVFteJ142vczNl43XJjNpy4EREsUEREAxNq7NTEUno1BdHUqffmOhHGQ/ZPZs1BlXvs9JXaoAUAIJAGpvqbXHlxk7iVcU+zSGSUPlPlVtMXbGFapQqIv3mUgeszJwxljMqQg0FxOcWanQrXHRipQaj801/ZXQsmIA45FH1ml2/vXVepiFGXJXZ7m3iyd5cAHzAEkPZWljX/Kv6zIujbbwHLgq4t/0nHxsJ2bpjNs+n/7dvhPnewWwlbzFva4nbuG/wDyaL0uJPmSQ/GULVWJ63EnGH/5nCEHiyD4r4T+kjW38Fldr8DwPSbfc7EMaTKtiym9iSBY8dZVdg0GxMM6Vrgag2+ct/Zrl0DcNNfXnIZs/EoarApkcHXmJLNi1+K+4locCXJtRERNDMREQCv+2XEgYWlT5vVv/IrH6kD3lM0vCQehvLP7bcUA+FXiQtZiPImmAfW4MrIEHhw+k4M3zs9/RKsSN9sil9rUPncejWM2uJpEqbaG1x7Wmn2bUt7jIfUarNjRx/C+uovp7Tycie6z3Yri0dgrkkgcBoJ24esByY+YW4kexu1e7ICHRDdv42vqvoBf3kmwVZSL5uPW44+srODik/UOcXaRNez2vdqq8iEb31H9+kmsim4VPw1W6sov6An9ZK57mi/wx+/M+Q17T1Eq9v0ERE6ziEREAREQBERAE1O9eP7nB16nMU2A/Mwyr8yJtpAu1zaWXD06I41alz+VNf8A7FZDdIIpiv8A4lugAlj9mS2Nb/R9DK7fVyZYvZs2tb/T+szXZobzefCZsNVA/d+mswtxSDh7A6g3I9RJFiFBBB4ESJbtk0MRVpn7ov8AA6rJfYM/E0FrXB53E12xQ2FxQpv919FbkQeHuJm7HfMCT1J+JmVvHgs1FW5o6tfnbnaGDqxi5MQWki2JiR3i68dPlNbiMPmIY8wD8p2bNAWouUG+ZfXiOUhdk+RNInAnM1MhETgwCm+2lv8AnKI/yNf/AJGle0ksefKTjterX2hlP4aNMD3LH9ZC0Wefkf4mfR6WP9qJtqScOht7HlMWvj8ma51tYW6//k7TiLKDNNXDMGYEX8+vKc0IbnyellybF+Eztl0MzBmW44KNNPY8ZMtnm6j4H20ldbKBz2fVgRz4g8JPsFXtawNuh/r/AFmWrVMjTy347SLM3Hx1JqTU0Izox7xeYJ1B89LSTSmNkl6NZ6yOQzG4CiwAsBY9eEuLC1cyK3VVPxAM9DR5lOOz0o+e8R0/wp77+Y7YiJ3HmCIiAIiIAiIgCU92qYhmxuUghUpLk88xLMfjce0uGaDerc+ljlXOSjpfK62PHiCDxHPlIatEooBEk+7OX8dUdVB+c+dpdkmJp3alUSqNTl1RvYG4J95h7p1zTxFjobFWB4gg2II8jMqplrLFrDSQ/eGgRUFRGyvbL5MONj5yZggrIltin3gy8+X5hqJdknfsCsXQFgL87c5vcRSz08s0GxGIAB48Phxm8q11VbswUAEm55AXJgLk2excAjr41BIsNf6Tc0cGifdUDzAml3O2qmIpO9O5UPlBIIv4Q17HW2skEsuiJpxk0wIiJJQTgzmIBSHa3hj/AOIEkaNSp5T1AzA/O8h4WXV2qbDSrgnrG4qUBnVhxsSAyny5+VpRjVyOd5wZYNSPotHmjLEvbgyK76T4bCnuXPRk0HmfrOqk2cgc5Ym6W7/e4fFPYHLSYKp5uRmB9gvxMwdpqK7OmUk05y6/fgrfA4jK/i1PC/6SX7Pxam1iRytoZr8Rg6FX7wyt1Gk6qexnTWnVBHRv6zDLKGRc8M6cUZY+FyvYmFNdPbjLX2WlqNMHkifQSotl1WamC4AbUGxuD5y5KC2UDoAPgJt4cqlL8jyPFnxFfU7IiJ654QiIgCIiAIiIAiIgC0rTtF2d+z4iliKKqveZkfTQvxBIHMi/8ssapVtNHvZgRicJUT8QHeJzOdBmHxsR7yslaLwaUlZA123iTT0cKbW8Kj6m8sLZGzKNWjSqNSTMyIx8P4rWP6yo8NvHQWkGZwSPwrqx9uXvLG7Nd6xi8OVtleiQpHEFWuUI9hY+Y85jjk93J36jTy+HvS4Rkb1br0jh6z0gadVaVRkKEgZgpIug0N7WlGYTblesMrucp+9oNR521I8p6T2gT3VTLxyPb1ym3znl7Z9LQX8jaTmpHV4PBzm16F09kuNvTrUb3KOGGgF1Iy30P8I+MsGVN2OoTiK5H3RSUH1Zxl+SNLZl8XyI5PFIqOrml7forERE0POEREAxNq4AV6NSk3CojIf9QIv7cZ5x3h3ffA12oVrXsGUg6MpvZl9bWsec9MyoP+IKhSFPDVCD3xd0BHOmFzNfrZitvzGZZIKR06fUPC/VFcYLEWbgPjLN7IsY9WvUAuKQpeIEXBOYBPIH75txt6yj++udAfnPVW4+ykw+Bw6ogUmlTd7C13ZVLMepmccCUtx05tfKeP4aVJlB70bO7nGV6NMllSqwXXgpswX2vb2nTgcPVvpUCjpmB+UnPaF2bVaVWti8Kfsir16oLgMjLd2y3BLA66cjpwlbU9o0jYOgFybMczmxJ5AgcD05SssLf8Wa49copcN/mWVuRTavWFBmpkjxZlN/COIy9ZcwlGdkFanTx3iYLnQonhCgsbaADnpzl5iXw4I4rrzOPVamWeSbVHMRE6DkEREAREQBERAOCZ894IqLeYlSgYB31FBmLVwn9j4T4dmWYOO28KSMzsqAD7zEAA8uOnGCV7Hnzb2yDg8XVwzHMUbRv3lIzKSOtiL+cnHZBXy4qpqdaJ09GUyFYvC/atZxUF2IZbkWJJ4nU8tfKTvs1QpjKS5CxqLULNY+Cmo4m3C7WGvnOW7mkj6qcXDRTeR+RbdOveVJW7H8WKjCk1E08zFGZ2UhSSQCoU6200lwjDCdiradEoqXZ87p9Vl073YnT+/Uj25e6QwNEqWD1HbNUcDKNBZVUclA69SeckcRLJUYTnKcnKTtsREQVOmrVtMf9umW9O8xauCvAPtcaJQXbttvvsetJT4cPTC/9ypZ3+WQe0vCpgiOEojta3arU8bUr92zUquVs4UkK4UBlNuHC+vKQWRBtnKTUUciQD76XnsPD0wqqo4AAD0AsJ5N3Y2JVxWIWlSQ6kZmsQqL+JmPKwnqqhiVsAOAAA9BoIoNmv33ou+z8UtP75oVQoAuT4TpbncXE8rUKliD8f7/AL5z2CKl5Ae0fs4o4jDVamGoIuKB74MigNUIFnQ245lHxA6wxF0U9gccyOlRXKujBlOlrjUeHnPQe529aY2jmGlRbCovnb7w8jPNOHxORrVAQRxU3B+B1Es/s1wmKfFUqtOmy0BfvHYFVKkWyrfVzw4aSqTs2nKMo+5c8TgTmXOcREQBERAEREATi05iAfD07yHb+7mPjcOadOp3ZLqxJF7hb6fGx9pNJxaAUdg+xzFqf/MgDhoCdD5Wln7l7r/sVEoajVWZsxYgDkBYAcvXqZIck5AkUvQ1lmySW2Um16WzmIiSZCIiAIiIAiIgHBWY9fAK3ECZMQDTVd26ZN8omQ2zRymxiAak0XXhPuni25ibIifPdwDoFBHN2RSepUE/EiZIE4VLT6gCIiAIiIAiIgCIiAIiIAiIgCIiAIiIAiIgCIiAIiIAiIgCIiAIiIAiIgCIiAIiI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88" name="AutoShape 16" descr="data:image/jpeg;base64,/9j/4AAQSkZJRgABAQAAAQABAAD/2wCEAAkGBhQSERUUEhQWFRUWFRQUFRQXFBUWGBoVFxgWFRUXHBQXHCYeGhsjGhgVHy8gJCcpLCwsFx4xNTAqNSYrLCkBCQoKDgwOGg8PGi8kHyQxLCosLC0sLCwsLDQsLC0tLCksLCwsLCwtLCwuLCwsKSksLCkpKSwsLCwpLCwsKSwsKf/AABEIAMcA8AMBIgACEQEDEQH/xAAcAAEAAgIDAQAAAAAAAAAAAAAABgcEBQEDCAL/xABDEAACAQIDBQYDBQYEBAcAAAABAgADEQQSIQUGMUFRBxMiYXGBkaGxIzJCcsEUUmKS0fAzY4KiCCRDgxU0U3OTsvH/xAAaAQEAAwEBAQAAAAAAAAAAAAAAAQIDBAUG/8QALhEAAgIBBAAEBAUFAAAAAAAAAAECEQMEEiExBUFRYRMycfAigbHR8RQjM0Kh/9oADAMBAAIRAxEAPwC8YiIAiIgCInBa0A5i8iO9fadg8A2Soxerr9nTAYi37xOi+8r7bP8AxAMQVpYYKDpdqhLa/lFvrALuDTqqYtF+86j1YD6zzbtvtNxuNXukbuaZ+8lIkEnhYv8Aet5fWYWG3YrNSJIuSQbk6+Uq5qPZpHHKXSPUauCLg3HUcPjPq88w7Pr4/Z7CpRaoqggkKWNM+TJexHtJoe12q2CeoXtXUgBFp2XNe6k8bpa4NyJKafRWUXHsuqJUe5nbT3jZMaFFyoVkFhrpqOQltq15JDVHMREECIiAIiIBxeaLH79YGi2SpiqQYcQGzEHoct7GQHtf32qLU/Y6LFFyg1mU2Y5tQgI4C1iet7St8HsbPa1/0lJTUezWGKU+j0lsreLDYkfYV6dTyVgT7rxHwmynm/D7sVFYMrZWBBDAlWUjmGEuLcDeSpXptSxBvXpWu1rZ0Oit630PtEckZOkTPBOCtkuiIlzEREQBERAEREAREQBIT2q42tSwmajca+NxwVTpY9Dcix8pNppd8NhHGYOrQUhWdbAm9gQbjh6QSjydiKxZixJLE3LEm5PW/WY7NeSnePcPE4N8lVDrfK4F1awucpnzsbc+pUo1a5U5EplzddLBlB19CT7SN1FtrbMbYSBSpaw9ZdOwadM0hwOl78pWW7uxmqWyOEYLoTTVzb0Y2lgbk0mb9oUtmAsqmwABtqbcLXnFkqTs9PCnGJt9r7MQ0TlAIAJ0sb+Wn0lEbXd6T1KWqq5BZeoUkpf0JvL33e2HWTWuaRIJ1pqyXHK4vlbSQDfvcsse+pq7ValYgKASAgvyt+Ug+dpOJ7JV6meeO6NryInumy98gfLa+pPDyB9Z6f2I18PS8OXwL4b3tYdTxlL7l9k2Id0euhpU9bhuOnLLe8vHD0Qiqo4KAo9BpOpd2cM+qO2IiXMxERAE4nMxdp5+5qd3/id2+T8+U5fnaAeb98s74+uWBLGvU0HIBiAPZQJvt16KkrpzsbyNLSrVzm7x89rsx1ctexuTxMkm5WFNSu5YtlA4X1uNCb+vKcOd2j1tOnEklepS4XytfgdB8eE2e46kY0jl3L3/AJlM0OCwGMWtUBNNqV/CGBuy89QNDJXulVVcUVt4jTKjX7tsrEH10sf4TM8PE1yaai3jlwTmIiekeKIiIAiIgCIiAIiIAiIgGNjcBTqjLURXHIEXmtx9DC4WhVaqFSiVIdSNMpFsoA436T62pvRSo+EXqPfKETr5twErzbdfFbSU5wq06dRsqLfVh4bkn71tfjIZKNVsfF4Z8RU/Yg6KtNwoqnXNYm/E6Hl6TI3RxlSkjscPWc/eGUrlIGujZrDnoZXgpVaGNcC4ZWKkeVgbH4y0d0KlHKLixHJiNDOSdRfJ6+CW6HJJthY9nS9VTRDVMqo5BYZrWXTQm5Pwkrw2BVQNAT1ld7ZxpNY1EJy4ZEcj/MerTI0692reYDecsWlU/rNcVVZx6mTujJET5Vrz6m5xiIiAIicGAczV7c3lw2DXNiayUgeGY6m37qjVvYSre1vtLr06xwuDc0+6satVSAxe18gJ4AAi/npy1qh6L117x6hd2ZixYszE8Tcn+sWi8YOXRKtq71Ua+KrthlFFGDd2vC54liORY3JHnN1uJhgblkQsRaxXMG6i44e4lW1aGRrA+IfEGWFurtGstJXZKWUa5y2Xlx4WnLmjtVrzPQ0uS3tfkTentd6VSqXVUQBCAXDeI34WHQDTrJfuclJ6IroSxe48S5SuuqZeWvx0MovF7wd9igzMSiNcENYF+AIA4KBcA6XJ46SXbl71nD1itPxUWVndBwBFtb8m087jQ2sDKwgsf45/wVzTlleyH0+pdMTT7u70UcapakSCLZlYWIB+6ehBseHSbidh5wiIgCIiAIiIAiIgCaDbO2PEUTUUxmq68yDkXz1GvtNrinvdQbaeI9L8JDagKVXWpcCrZGbp+4QfgYB8UKQGFwx/FVrIzdbh7t8pm7pqGpa9WPxN594vD3/ZlJ1pV7P+Uoxv8gfeYm5lHPUrFXbulJVFvpe5ufhb4yvmSjR717s0xjGqjwl8ra8CbAceR0nbhMUQzIiWcAFmI0W/D1PQTYb4G+QMCGAe6nxMKam+bTqOUg+8Gy8TTrftWHYkk3zLr4RbKpW1zpcEGYyxKUrZ1QzyjHaiaVdjFMHivF4qik3bjmsFBY9S1pNMDUAAQnxhFJHyv6XBkSo4uriMCVyd3XqUmGQ6rmt9Dp6X8pu6O0A9XDVBwrUT9Qbe2a00XHRhJ32b0GfdN+s6F4sPSfZM0MzvidVKpynbAOvEYhUVndgqqCzMTYADUknkJWO93bbRpg08ABWc6d6bikvmObn4Dzm57ZcYU2VVA41Gp0/YsGb5KZ5wWqyX8/f2kEpG0xG0Gao9RznaozFy2hLN4iTYaa8pst39rU0oEOSCahNgC1uFuA04c5GFxGobh1H9PKSPdmwUhwftAGNuPhuRry0uZhngpQpnfopzhk3R9PS/+GFtLBrUrVSjoNcwJa3TSxGhGsz9hYc1MMe9zsua1NVBZRcgM3hvzvxHKSDCoGOovc631vfU6G8zaWxaDAfZrpwsMp/22nH/AF0Yra0zvy+F5G3NTXP1X7kS2tsaiabVEfKwDtlta9ixAykDkAPeSHYGwXw4c1GDA0yoA6EDmeB8/KbCpu/SyWu4Ufhzll0sbZXvppPvaWFrUFAdyVfuypYZGs2oIdL3BtbVfWHqPjUodXzf2zOOn/p4ylk5dcV9/TyPvsuo1Ke0gqk5GSoH5XCjS44feHEdJds83rvIcL9pnZaoPgIAvmsQxuPCw8R1sJZvZTvc+JpVf2mspfvQaalhmCsvAX4+JWNuU9NX5njPnksOIiSVEREAREQBETX7YxYRQubK1Q5QRx4XPygGDsraK4g4hVN8tVluOlgB9J2UqSvmSoAbDK1+Y/vhPrZ2DCDw289OM78VhSxNtM2UMegHE+sAgu8G0Cteoqtfu6NOmW/zDn1/MKZAM3G7oGGwqs2gFN6zepOl/iJqd58Ei12RBoSt/wA1gDMrbeIz0sPhl41mVm14UaZ19ib/AAMzXbZY0uGQnMWcszXZixJYlqZ+FmPtp0mZsfCimAC5bUtY2B8QIPDidZpcTUBotXv4SbHqD3xXT1WZ9RGp4V6oILlEax5MrFivplsPaCxJqGIVbEkaBRceYAHDrYTW4LHi+HAP+FXr0iPVsw/2kGYK40NTqZfu5qIU/wANRqdSnf0zML/wTXviMmPqLawYUq4HRiih/wC/KQ2C16rgAtyCkn2mvq7W/EpBUZQfNm5D0FvjMvBVBUpjmCPqLGa3GbDZEVaQuqtmtzv185d2VR31Npqhyjjz63IvaZ2FxQPE3vIniMO+d2ZW1II0I0tYj5TJ2XtQL4Tpa5LHkBx9hIUhRGO3/GH9lw9NVJDVi5axyjIhABPUl9PymUa4YLrw6j+s9NYvEjE03Rr904KW5sDpm8rcukonezYK0AgSo1Qsao1tf7Jgt7Drfh5SFki3R0PBKMbZE6a3IHWSzZyeIDkFt8rSyOzPszXD4V8XjEtXenUyK4/wqRUgkj99hcnoDbTWVzgDZh0sNfhMNS+Dt8MS3P8AI3mBFnygmw85uaI8XGaTCi1Q35mbrAm+s8TL2fTf6mTU+6QeYItqPmDPraGIeuuWoSxNPIpHLKDbTTXnPiobzO2Ns7vqi082W5NmKkjMBew87SmNyvbE5skYbXKa9SpcR9pUBq+HLqcxsABw43N78uJOs7XqJmsrDTUACwJH8QvqRpzvzMt7eXsSoVL1aNZqLWLOCveIzWuzWuCpPQG3lKT2PQNVraC44k9PIa3t06T6herPkOL45PR3ZfvAcXgELG7UyaTHXWwBU6jjlI+El0rDsUx2WnXwzEEh++XS1wwCv5mzAfzCWfJ+hSSpiIiCoiIgCRfbeWtiUVX1p2NuI1+8PXQTY717RFDCVahNrLa/TMQv6zQ7r7cw9ezBgHY5FBGS5A1AvxPO3GLRKi3yiVKmmnGdmGolR4jc9Z9U1nzjaoWm7HgqsfgCYIK5r1+9xBI1zOxHoTYfK01+Ex/ebTxlj4MNSWin/bVy3+8tMbdKi9PFVHckoXDqC17AAs2nLgPhNd2Z/aNjKh/GjMf9WY/rMyyM/FYbLsmp/CiN/K6mbtqefCN+UfQzF2hRts3EA/8Ao1PpeZuyTmwKnrSQ/IQWNFurWzPUoH/qYZQvlUoklfrOvfJimLSqvOmh9uY+BmHs7EGljKbfu1P9p0P1kl322dmpK4/ASvtxHyMr2iSX7q4sNRXW9hJChlYdnu2de7c8Bb2/D/SWXSaaRdozapnbaaHbe7Iqq3dWVmBDXvYg68uBm/iS1YjJxdoqunjquGK0MVTZWNwrhTlaxGXKw0vYnT0m52N2VYdcSmLrM9SotjTpkKlNDxHgGrMCb3J4i8nRWczOGNRdnRl1EskUiN9oeNNLZ2IZTYlAoP5mCke4JE8/7OW7Aev0MuzthrW2cR+9VpD4Et+kpPZ4+0W2lyQPXl85z6h9npeHRpX7m02dW1ysTpp/T6SRYSmbacPaRzZutbh1P6ESSpWA8p4+fs9+LbjRlU6XWZFDaLJlAOiP3gHQ6XPvaYa1LjT4zjDYornVTo9gwsDexvx5TKHD7ozlDcuVZcVGsHUMNVYAjzB1nmHaOxTRx9ehlbKtaqEAVgGGY5Ba1iLFR0teegtyMVnwoUnVGZPbivyM53y3cXFUNFvWp+KiQbHN+7f90859LGe/GpLzR8lKCxZnB+TK63A2PUTHUDTOUKtRqgIOqGwaw4i5685comFsnZ4pUkXKoYIqsVFteJ142vczNl43XJjNpy4EREsUEREAxNq7NTEUno1BdHUqffmOhHGQ/ZPZs1BlXvs9JXaoAUAIJAGpvqbXHlxk7iVcU+zSGSUPlPlVtMXbGFapQqIv3mUgeszJwxljMqQg0FxOcWanQrXHRipQaj801/ZXQsmIA45FH1ml2/vXVepiFGXJXZ7m3iyd5cAHzAEkPZWljX/Kv6zIujbbwHLgq4t/0nHxsJ2bpjNs+n/7dvhPnewWwlbzFva4nbuG/wDyaL0uJPmSQ/GULVWJ63EnGH/5nCEHiyD4r4T+kjW38Fldr8DwPSbfc7EMaTKtiym9iSBY8dZVdg0GxMM6Vrgag2+ct/Zrl0DcNNfXnIZs/EoarApkcHXmJLNi1+K+4locCXJtRERNDMREQCv+2XEgYWlT5vVv/IrH6kD3lM0vCQehvLP7bcUA+FXiQtZiPImmAfW4MrIEHhw+k4M3zs9/RKsSN9sil9rUPncejWM2uJpEqbaG1x7Wmn2bUt7jIfUarNjRx/C+uovp7Tycie6z3Yri0dgrkkgcBoJ24esByY+YW4kexu1e7ICHRDdv42vqvoBf3kmwVZSL5uPW44+srODik/UOcXaRNez2vdqq8iEb31H9+kmsim4VPw1W6sov6An9ZK57mi/wx+/M+Q17T1Eq9v0ERE6ziEREAREQBERAE1O9eP7nB16nMU2A/Mwyr8yJtpAu1zaWXD06I41alz+VNf8A7FZDdIIpiv8A4lugAlj9mS2Nb/R9DK7fVyZYvZs2tb/T+szXZobzefCZsNVA/d+mswtxSDh7A6g3I9RJFiFBBB4ESJbtk0MRVpn7ov8AA6rJfYM/E0FrXB53E12xQ2FxQpv919FbkQeHuJm7HfMCT1J+JmVvHgs1FW5o6tfnbnaGDqxi5MQWki2JiR3i68dPlNbiMPmIY8wD8p2bNAWouUG+ZfXiOUhdk+RNInAnM1MhETgwCm+2lv8AnKI/yNf/AJGle0ksefKTjterX2hlP4aNMD3LH9ZC0Wefkf4mfR6WP9qJtqScOht7HlMWvj8ma51tYW6//k7TiLKDNNXDMGYEX8+vKc0IbnyellybF+Eztl0MzBmW44KNNPY8ZMtnm6j4H20ldbKBz2fVgRz4g8JPsFXtawNuh/r/AFmWrVMjTy347SLM3Hx1JqTU0Izox7xeYJ1B89LSTSmNkl6NZ6yOQzG4CiwAsBY9eEuLC1cyK3VVPxAM9DR5lOOz0o+e8R0/wp77+Y7YiJ3HmCIiAIiIAiIgCU92qYhmxuUghUpLk88xLMfjce0uGaDerc+ljlXOSjpfK62PHiCDxHPlIatEooBEk+7OX8dUdVB+c+dpdkmJp3alUSqNTl1RvYG4J95h7p1zTxFjobFWB4gg2II8jMqplrLFrDSQ/eGgRUFRGyvbL5MONj5yZggrIltin3gy8+X5hqJdknfsCsXQFgL87c5vcRSz08s0GxGIAB48Phxm8q11VbswUAEm55AXJgLk2excAjr41BIsNf6Tc0cGifdUDzAml3O2qmIpO9O5UPlBIIv4Q17HW2skEsuiJpxk0wIiJJQTgzmIBSHa3hj/AOIEkaNSp5T1AzA/O8h4WXV2qbDSrgnrG4qUBnVhxsSAyny5+VpRjVyOd5wZYNSPotHmjLEvbgyK76T4bCnuXPRk0HmfrOqk2cgc5Ym6W7/e4fFPYHLSYKp5uRmB9gvxMwdpqK7OmUk05y6/fgrfA4jK/i1PC/6SX7Pxam1iRytoZr8Rg6FX7wyt1Gk6qexnTWnVBHRv6zDLKGRc8M6cUZY+FyvYmFNdPbjLX2WlqNMHkifQSotl1WamC4AbUGxuD5y5KC2UDoAPgJt4cqlL8jyPFnxFfU7IiJ654QiIgCIiAIiIAiIgC0rTtF2d+z4iliKKqveZkfTQvxBIHMi/8ssapVtNHvZgRicJUT8QHeJzOdBmHxsR7yslaLwaUlZA123iTT0cKbW8Kj6m8sLZGzKNWjSqNSTMyIx8P4rWP6yo8NvHQWkGZwSPwrqx9uXvLG7Nd6xi8OVtleiQpHEFWuUI9hY+Y85jjk93J36jTy+HvS4Rkb1br0jh6z0gadVaVRkKEgZgpIug0N7WlGYTblesMrucp+9oNR521I8p6T2gT3VTLxyPb1ym3znl7Z9LQX8jaTmpHV4PBzm16F09kuNvTrUb3KOGGgF1Iy30P8I+MsGVN2OoTiK5H3RSUH1Zxl+SNLZl8XyI5PFIqOrml7forERE0POEREAxNq4AV6NSk3CojIf9QIv7cZ5x3h3ffA12oVrXsGUg6MpvZl9bWsec9MyoP+IKhSFPDVCD3xd0BHOmFzNfrZitvzGZZIKR06fUPC/VFcYLEWbgPjLN7IsY9WvUAuKQpeIEXBOYBPIH75txt6yj++udAfnPVW4+ykw+Bw6ogUmlTd7C13ZVLMepmccCUtx05tfKeP4aVJlB70bO7nGV6NMllSqwXXgpswX2vb2nTgcPVvpUCjpmB+UnPaF2bVaVWti8Kfsir16oLgMjLd2y3BLA66cjpwlbU9o0jYOgFybMczmxJ5AgcD05SssLf8Wa49copcN/mWVuRTavWFBmpkjxZlN/COIy9ZcwlGdkFanTx3iYLnQonhCgsbaADnpzl5iXw4I4rrzOPVamWeSbVHMRE6DkEREAREQBERAOCZ894IqLeYlSgYB31FBmLVwn9j4T4dmWYOO28KSMzsqAD7zEAA8uOnGCV7Hnzb2yDg8XVwzHMUbRv3lIzKSOtiL+cnHZBXy4qpqdaJ09GUyFYvC/atZxUF2IZbkWJJ4nU8tfKTvs1QpjKS5CxqLULNY+Cmo4m3C7WGvnOW7mkj6qcXDRTeR+RbdOveVJW7H8WKjCk1E08zFGZ2UhSSQCoU6200lwjDCdiradEoqXZ87p9Vl073YnT+/Uj25e6QwNEqWD1HbNUcDKNBZVUclA69SeckcRLJUYTnKcnKTtsREQVOmrVtMf9umW9O8xauCvAPtcaJQXbttvvsetJT4cPTC/9ypZ3+WQe0vCpgiOEojta3arU8bUr92zUquVs4UkK4UBlNuHC+vKQWRBtnKTUUciQD76XnsPD0wqqo4AAD0AsJ5N3Y2JVxWIWlSQ6kZmsQqL+JmPKwnqqhiVsAOAAA9BoIoNmv33ou+z8UtP75oVQoAuT4TpbncXE8rUKliD8f7/AL5z2CKl5Ae0fs4o4jDVamGoIuKB74MigNUIFnQ245lHxA6wxF0U9gccyOlRXKujBlOlrjUeHnPQe529aY2jmGlRbCovnb7w8jPNOHxORrVAQRxU3B+B1Es/s1wmKfFUqtOmy0BfvHYFVKkWyrfVzw4aSqTs2nKMo+5c8TgTmXOcREQBERAEREATi05iAfD07yHb+7mPjcOadOp3ZLqxJF7hb6fGx9pNJxaAUdg+xzFqf/MgDhoCdD5Wln7l7r/sVEoajVWZsxYgDkBYAcvXqZIck5AkUvQ1lmySW2Um16WzmIiSZCIiAIiIAiIgHBWY9fAK3ECZMQDTVd26ZN8omQ2zRymxiAak0XXhPuni25ibIifPdwDoFBHN2RSepUE/EiZIE4VLT6gCIiAIiIAiIgCIiAIiIAiIgCIiAIiIAiIgCIiAIiIAiIgCIiAIiIAiIgCIiAIiI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90" name="AutoShape 18" descr="data:image/jpeg;base64,/9j/4AAQSkZJRgABAQAAAQABAAD/2wCEAAkGBhQSERUUEhQWFRUWFRQUFRQXFBUWGBoVFxgWFRUXHBQXHCYeGhsjGhgVHy8gJCcpLCwsFx4xNTAqNSYrLCkBCQoKDgwOGg8PGi8kHyQxLCosLC0sLCwsLDQsLC0tLCksLCwsLCwtLCwuLCwsKSksLCkpKSwsLCwpLCwsKSwsKf/AABEIAMcA8AMBIgACEQEDEQH/xAAcAAEAAgIDAQAAAAAAAAAAAAAABgcEBQEDCAL/xABDEAACAQIDBQYDBQYEBAcAAAABAgADEQQSIQUGMUFRBxMiYXGBkaGxIzJCcsEUUmKS0fAzY4KiCCRDgxU0U3OTsvH/xAAaAQEAAwEBAQAAAAAAAAAAAAAAAQIDBAUG/8QALhEAAgIBBAAEBAUFAAAAAAAAAAECEQMEEiExBUFRYRMycfAigbHR8RQjM0Kh/9oADAMBAAIRAxEAPwC8YiIAiIgCInBa0A5i8iO9fadg8A2Soxerr9nTAYi37xOi+8r7bP8AxAMQVpYYKDpdqhLa/lFvrALuDTqqYtF+86j1YD6zzbtvtNxuNXukbuaZ+8lIkEnhYv8Aet5fWYWG3YrNSJIuSQbk6+Uq5qPZpHHKXSPUauCLg3HUcPjPq88w7Pr4/Z7CpRaoqggkKWNM+TJexHtJoe12q2CeoXtXUgBFp2XNe6k8bpa4NyJKafRWUXHsuqJUe5nbT3jZMaFFyoVkFhrpqOQltq15JDVHMREECIiAIiIBxeaLH79YGi2SpiqQYcQGzEHoct7GQHtf32qLU/Y6LFFyg1mU2Y5tQgI4C1iet7St8HsbPa1/0lJTUezWGKU+j0lsreLDYkfYV6dTyVgT7rxHwmynm/D7sVFYMrZWBBDAlWUjmGEuLcDeSpXptSxBvXpWu1rZ0Oit630PtEckZOkTPBOCtkuiIlzEREQBERAEREAREQBIT2q42tSwmajca+NxwVTpY9Dcix8pNppd8NhHGYOrQUhWdbAm9gQbjh6QSjydiKxZixJLE3LEm5PW/WY7NeSnePcPE4N8lVDrfK4F1awucpnzsbc+pUo1a5U5EplzddLBlB19CT7SN1FtrbMbYSBSpaw9ZdOwadM0hwOl78pWW7uxmqWyOEYLoTTVzb0Y2lgbk0mb9oUtmAsqmwABtqbcLXnFkqTs9PCnGJt9r7MQ0TlAIAJ0sb+Wn0lEbXd6T1KWqq5BZeoUkpf0JvL33e2HWTWuaRIJ1pqyXHK4vlbSQDfvcsse+pq7ValYgKASAgvyt+Ug+dpOJ7JV6meeO6NryInumy98gfLa+pPDyB9Z6f2I18PS8OXwL4b3tYdTxlL7l9k2Id0euhpU9bhuOnLLe8vHD0Qiqo4KAo9BpOpd2cM+qO2IiXMxERAE4nMxdp5+5qd3/id2+T8+U5fnaAeb98s74+uWBLGvU0HIBiAPZQJvt16KkrpzsbyNLSrVzm7x89rsx1ctexuTxMkm5WFNSu5YtlA4X1uNCb+vKcOd2j1tOnEklepS4XytfgdB8eE2e46kY0jl3L3/AJlM0OCwGMWtUBNNqV/CGBuy89QNDJXulVVcUVt4jTKjX7tsrEH10sf4TM8PE1yaai3jlwTmIiekeKIiIAiIgCIiAIiIAiIgGNjcBTqjLURXHIEXmtx9DC4WhVaqFSiVIdSNMpFsoA436T62pvRSo+EXqPfKETr5twErzbdfFbSU5wq06dRsqLfVh4bkn71tfjIZKNVsfF4Z8RU/Yg6KtNwoqnXNYm/E6Hl6TI3RxlSkjscPWc/eGUrlIGujZrDnoZXgpVaGNcC4ZWKkeVgbH4y0d0KlHKLixHJiNDOSdRfJ6+CW6HJJthY9nS9VTRDVMqo5BYZrWXTQm5Pwkrw2BVQNAT1ld7ZxpNY1EJy4ZEcj/MerTI0692reYDecsWlU/rNcVVZx6mTujJET5Vrz6m5xiIiAIicGAczV7c3lw2DXNiayUgeGY6m37qjVvYSre1vtLr06xwuDc0+6satVSAxe18gJ4AAi/npy1qh6L117x6hd2ZixYszE8Tcn+sWi8YOXRKtq71Ua+KrthlFFGDd2vC54liORY3JHnN1uJhgblkQsRaxXMG6i44e4lW1aGRrA+IfEGWFurtGstJXZKWUa5y2Xlx4WnLmjtVrzPQ0uS3tfkTentd6VSqXVUQBCAXDeI34WHQDTrJfuclJ6IroSxe48S5SuuqZeWvx0MovF7wd9igzMSiNcENYF+AIA4KBcA6XJ46SXbl71nD1itPxUWVndBwBFtb8m087jQ2sDKwgsf45/wVzTlleyH0+pdMTT7u70UcapakSCLZlYWIB+6ehBseHSbidh5wiIgCIiAIiIAiIgCaDbO2PEUTUUxmq68yDkXz1GvtNrinvdQbaeI9L8JDagKVXWpcCrZGbp+4QfgYB8UKQGFwx/FVrIzdbh7t8pm7pqGpa9WPxN594vD3/ZlJ1pV7P+Uoxv8gfeYm5lHPUrFXbulJVFvpe5ufhb4yvmSjR717s0xjGqjwl8ra8CbAceR0nbhMUQzIiWcAFmI0W/D1PQTYb4G+QMCGAe6nxMKam+bTqOUg+8Gy8TTrftWHYkk3zLr4RbKpW1zpcEGYyxKUrZ1QzyjHaiaVdjFMHivF4qik3bjmsFBY9S1pNMDUAAQnxhFJHyv6XBkSo4uriMCVyd3XqUmGQ6rmt9Dp6X8pu6O0A9XDVBwrUT9Qbe2a00XHRhJ32b0GfdN+s6F4sPSfZM0MzvidVKpynbAOvEYhUVndgqqCzMTYADUknkJWO93bbRpg08ABWc6d6bikvmObn4Dzm57ZcYU2VVA41Gp0/YsGb5KZ5wWqyX8/f2kEpG0xG0Gao9RznaozFy2hLN4iTYaa8pst39rU0oEOSCahNgC1uFuA04c5GFxGobh1H9PKSPdmwUhwftAGNuPhuRry0uZhngpQpnfopzhk3R9PS/+GFtLBrUrVSjoNcwJa3TSxGhGsz9hYc1MMe9zsua1NVBZRcgM3hvzvxHKSDCoGOovc631vfU6G8zaWxaDAfZrpwsMp/22nH/AF0Yra0zvy+F5G3NTXP1X7kS2tsaiabVEfKwDtlta9ixAykDkAPeSHYGwXw4c1GDA0yoA6EDmeB8/KbCpu/SyWu4Ufhzll0sbZXvppPvaWFrUFAdyVfuypYZGs2oIdL3BtbVfWHqPjUodXzf2zOOn/p4ylk5dcV9/TyPvsuo1Ke0gqk5GSoH5XCjS44feHEdJds83rvIcL9pnZaoPgIAvmsQxuPCw8R1sJZvZTvc+JpVf2mspfvQaalhmCsvAX4+JWNuU9NX5njPnksOIiSVEREAREQBETX7YxYRQubK1Q5QRx4XPygGDsraK4g4hVN8tVluOlgB9J2UqSvmSoAbDK1+Y/vhPrZ2DCDw289OM78VhSxNtM2UMegHE+sAgu8G0Cteoqtfu6NOmW/zDn1/MKZAM3G7oGGwqs2gFN6zepOl/iJqd58Ei12RBoSt/wA1gDMrbeIz0sPhl41mVm14UaZ19ib/AAMzXbZY0uGQnMWcszXZixJYlqZ+FmPtp0mZsfCimAC5bUtY2B8QIPDidZpcTUBotXv4SbHqD3xXT1WZ9RGp4V6oILlEax5MrFivplsPaCxJqGIVbEkaBRceYAHDrYTW4LHi+HAP+FXr0iPVsw/2kGYK40NTqZfu5qIU/wANRqdSnf0zML/wTXviMmPqLawYUq4HRiih/wC/KQ2C16rgAtyCkn2mvq7W/EpBUZQfNm5D0FvjMvBVBUpjmCPqLGa3GbDZEVaQuqtmtzv185d2VR31Npqhyjjz63IvaZ2FxQPE3vIniMO+d2ZW1II0I0tYj5TJ2XtQL4Tpa5LHkBx9hIUhRGO3/GH9lw9NVJDVi5axyjIhABPUl9PymUa4YLrw6j+s9NYvEjE03Rr904KW5sDpm8rcukonezYK0AgSo1Qsao1tf7Jgt7Drfh5SFki3R0PBKMbZE6a3IHWSzZyeIDkFt8rSyOzPszXD4V8XjEtXenUyK4/wqRUgkj99hcnoDbTWVzgDZh0sNfhMNS+Dt8MS3P8AI3mBFnygmw85uaI8XGaTCi1Q35mbrAm+s8TL2fTf6mTU+6QeYItqPmDPraGIeuuWoSxNPIpHLKDbTTXnPiobzO2Ns7vqi082W5NmKkjMBew87SmNyvbE5skYbXKa9SpcR9pUBq+HLqcxsABw43N78uJOs7XqJmsrDTUACwJH8QvqRpzvzMt7eXsSoVL1aNZqLWLOCveIzWuzWuCpPQG3lKT2PQNVraC44k9PIa3t06T6herPkOL45PR3ZfvAcXgELG7UyaTHXWwBU6jjlI+El0rDsUx2WnXwzEEh++XS1wwCv5mzAfzCWfJ+hSSpiIiCoiIgCRfbeWtiUVX1p2NuI1+8PXQTY717RFDCVahNrLa/TMQv6zQ7r7cw9ezBgHY5FBGS5A1AvxPO3GLRKi3yiVKmmnGdmGolR4jc9Z9U1nzjaoWm7HgqsfgCYIK5r1+9xBI1zOxHoTYfK01+Ex/ebTxlj4MNSWin/bVy3+8tMbdKi9PFVHckoXDqC17AAs2nLgPhNd2Z/aNjKh/GjMf9WY/rMyyM/FYbLsmp/CiN/K6mbtqefCN+UfQzF2hRts3EA/8Ao1PpeZuyTmwKnrSQ/IQWNFurWzPUoH/qYZQvlUoklfrOvfJimLSqvOmh9uY+BmHs7EGljKbfu1P9p0P1kl322dmpK4/ASvtxHyMr2iSX7q4sNRXW9hJChlYdnu2de7c8Bb2/D/SWXSaaRdozapnbaaHbe7Iqq3dWVmBDXvYg68uBm/iS1YjJxdoqunjquGK0MVTZWNwrhTlaxGXKw0vYnT0m52N2VYdcSmLrM9SotjTpkKlNDxHgGrMCb3J4i8nRWczOGNRdnRl1EskUiN9oeNNLZ2IZTYlAoP5mCke4JE8/7OW7Aev0MuzthrW2cR+9VpD4Et+kpPZ4+0W2lyQPXl85z6h9npeHRpX7m02dW1ysTpp/T6SRYSmbacPaRzZutbh1P6ESSpWA8p4+fs9+LbjRlU6XWZFDaLJlAOiP3gHQ6XPvaYa1LjT4zjDYornVTo9gwsDexvx5TKHD7ozlDcuVZcVGsHUMNVYAjzB1nmHaOxTRx9ehlbKtaqEAVgGGY5Ba1iLFR0teegtyMVnwoUnVGZPbivyM53y3cXFUNFvWp+KiQbHN+7f90859LGe/GpLzR8lKCxZnB+TK63A2PUTHUDTOUKtRqgIOqGwaw4i5685comFsnZ4pUkXKoYIqsVFteJ142vczNl43XJjNpy4EREsUEREAxNq7NTEUno1BdHUqffmOhHGQ/ZPZs1BlXvs9JXaoAUAIJAGpvqbXHlxk7iVcU+zSGSUPlPlVtMXbGFapQqIv3mUgeszJwxljMqQg0FxOcWanQrXHRipQaj801/ZXQsmIA45FH1ml2/vXVepiFGXJXZ7m3iyd5cAHzAEkPZWljX/Kv6zIujbbwHLgq4t/0nHxsJ2bpjNs+n/7dvhPnewWwlbzFva4nbuG/wDyaL0uJPmSQ/GULVWJ63EnGH/5nCEHiyD4r4T+kjW38Fldr8DwPSbfc7EMaTKtiym9iSBY8dZVdg0GxMM6Vrgag2+ct/Zrl0DcNNfXnIZs/EoarApkcHXmJLNi1+K+4locCXJtRERNDMREQCv+2XEgYWlT5vVv/IrH6kD3lM0vCQehvLP7bcUA+FXiQtZiPImmAfW4MrIEHhw+k4M3zs9/RKsSN9sil9rUPncejWM2uJpEqbaG1x7Wmn2bUt7jIfUarNjRx/C+uovp7Tycie6z3Yri0dgrkkgcBoJ24esByY+YW4kexu1e7ICHRDdv42vqvoBf3kmwVZSL5uPW44+srODik/UOcXaRNez2vdqq8iEb31H9+kmsim4VPw1W6sov6An9ZK57mi/wx+/M+Q17T1Eq9v0ERE6ziEREAREQBERAE1O9eP7nB16nMU2A/Mwyr8yJtpAu1zaWXD06I41alz+VNf8A7FZDdIIpiv8A4lugAlj9mS2Nb/R9DK7fVyZYvZs2tb/T+szXZobzefCZsNVA/d+mswtxSDh7A6g3I9RJFiFBBB4ESJbtk0MRVpn7ov8AA6rJfYM/E0FrXB53E12xQ2FxQpv919FbkQeHuJm7HfMCT1J+JmVvHgs1FW5o6tfnbnaGDqxi5MQWki2JiR3i68dPlNbiMPmIY8wD8p2bNAWouUG+ZfXiOUhdk+RNInAnM1MhETgwCm+2lv8AnKI/yNf/AJGle0ksefKTjterX2hlP4aNMD3LH9ZC0Wefkf4mfR6WP9qJtqScOht7HlMWvj8ma51tYW6//k7TiLKDNNXDMGYEX8+vKc0IbnyellybF+Eztl0MzBmW44KNNPY8ZMtnm6j4H20ldbKBz2fVgRz4g8JPsFXtawNuh/r/AFmWrVMjTy347SLM3Hx1JqTU0Izox7xeYJ1B89LSTSmNkl6NZ6yOQzG4CiwAsBY9eEuLC1cyK3VVPxAM9DR5lOOz0o+e8R0/wp77+Y7YiJ3HmCIiAIiIAiIgCU92qYhmxuUghUpLk88xLMfjce0uGaDerc+ljlXOSjpfK62PHiCDxHPlIatEooBEk+7OX8dUdVB+c+dpdkmJp3alUSqNTl1RvYG4J95h7p1zTxFjobFWB4gg2II8jMqplrLFrDSQ/eGgRUFRGyvbL5MONj5yZggrIltin3gy8+X5hqJdknfsCsXQFgL87c5vcRSz08s0GxGIAB48Phxm8q11VbswUAEm55AXJgLk2excAjr41BIsNf6Tc0cGifdUDzAml3O2qmIpO9O5UPlBIIv4Q17HW2skEsuiJpxk0wIiJJQTgzmIBSHa3hj/AOIEkaNSp5T1AzA/O8h4WXV2qbDSrgnrG4qUBnVhxsSAyny5+VpRjVyOd5wZYNSPotHmjLEvbgyK76T4bCnuXPRk0HmfrOqk2cgc5Ym6W7/e4fFPYHLSYKp5uRmB9gvxMwdpqK7OmUk05y6/fgrfA4jK/i1PC/6SX7Pxam1iRytoZr8Rg6FX7wyt1Gk6qexnTWnVBHRv6zDLKGRc8M6cUZY+FyvYmFNdPbjLX2WlqNMHkifQSotl1WamC4AbUGxuD5y5KC2UDoAPgJt4cqlL8jyPFnxFfU7IiJ654QiIgCIiAIiIAiIgC0rTtF2d+z4iliKKqveZkfTQvxBIHMi/8ssapVtNHvZgRicJUT8QHeJzOdBmHxsR7yslaLwaUlZA123iTT0cKbW8Kj6m8sLZGzKNWjSqNSTMyIx8P4rWP6yo8NvHQWkGZwSPwrqx9uXvLG7Nd6xi8OVtleiQpHEFWuUI9hY+Y85jjk93J36jTy+HvS4Rkb1br0jh6z0gadVaVRkKEgZgpIug0N7WlGYTblesMrucp+9oNR521I8p6T2gT3VTLxyPb1ym3znl7Z9LQX8jaTmpHV4PBzm16F09kuNvTrUb3KOGGgF1Iy30P8I+MsGVN2OoTiK5H3RSUH1Zxl+SNLZl8XyI5PFIqOrml7forERE0POEREAxNq4AV6NSk3CojIf9QIv7cZ5x3h3ffA12oVrXsGUg6MpvZl9bWsec9MyoP+IKhSFPDVCD3xd0BHOmFzNfrZitvzGZZIKR06fUPC/VFcYLEWbgPjLN7IsY9WvUAuKQpeIEXBOYBPIH75txt6yj++udAfnPVW4+ykw+Bw6ogUmlTd7C13ZVLMepmccCUtx05tfKeP4aVJlB70bO7nGV6NMllSqwXXgpswX2vb2nTgcPVvpUCjpmB+UnPaF2bVaVWti8Kfsir16oLgMjLd2y3BLA66cjpwlbU9o0jYOgFybMczmxJ5AgcD05SssLf8Wa49copcN/mWVuRTavWFBmpkjxZlN/COIy9ZcwlGdkFanTx3iYLnQonhCgsbaADnpzl5iXw4I4rrzOPVamWeSbVHMRE6DkEREAREQBERAOCZ894IqLeYlSgYB31FBmLVwn9j4T4dmWYOO28KSMzsqAD7zEAA8uOnGCV7Hnzb2yDg8XVwzHMUbRv3lIzKSOtiL+cnHZBXy4qpqdaJ09GUyFYvC/atZxUF2IZbkWJJ4nU8tfKTvs1QpjKS5CxqLULNY+Cmo4m3C7WGvnOW7mkj6qcXDRTeR+RbdOveVJW7H8WKjCk1E08zFGZ2UhSSQCoU6200lwjDCdiradEoqXZ87p9Vl073YnT+/Uj25e6QwNEqWD1HbNUcDKNBZVUclA69SeckcRLJUYTnKcnKTtsREQVOmrVtMf9umW9O8xauCvAPtcaJQXbttvvsetJT4cPTC/9ypZ3+WQe0vCpgiOEojta3arU8bUr92zUquVs4UkK4UBlNuHC+vKQWRBtnKTUUciQD76XnsPD0wqqo4AAD0AsJ5N3Y2JVxWIWlSQ6kZmsQqL+JmPKwnqqhiVsAOAAA9BoIoNmv33ou+z8UtP75oVQoAuT4TpbncXE8rUKliD8f7/AL5z2CKl5Ae0fs4o4jDVamGoIuKB74MigNUIFnQ245lHxA6wxF0U9gccyOlRXKujBlOlrjUeHnPQe529aY2jmGlRbCovnb7w8jPNOHxORrVAQRxU3B+B1Es/s1wmKfFUqtOmy0BfvHYFVKkWyrfVzw4aSqTs2nKMo+5c8TgTmXOcREQBERAEREATi05iAfD07yHb+7mPjcOadOp3ZLqxJF7hb6fGx9pNJxaAUdg+xzFqf/MgDhoCdD5Wln7l7r/sVEoajVWZsxYgDkBYAcvXqZIck5AkUvQ1lmySW2Um16WzmIiSZCIiAIiIAiIgHBWY9fAK3ECZMQDTVd26ZN8omQ2zRymxiAak0XXhPuni25ibIifPdwDoFBHN2RSepUE/EiZIE4VLT6gCIiAIiIAiIgCIiAIiIAiIgCIiAIiIAiIgCIiAIiIAiIgCIiAIiIAiIgCIiAIiI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92" name="AutoShape 20" descr="data:image/jpeg;base64,/9j/4AAQSkZJRgABAQAAAQABAAD/2wCEAAkGBhQSERUUEhQWFRUWFRQUFRQXFBUWGBoVFxgWFRUXHBQXHCYeGhsjGhgVHy8gJCcpLCwsFx4xNTAqNSYrLCkBCQoKDgwOGg8PGi8kHyQxLCosLC0sLCwsLDQsLC0tLCksLCwsLCwtLCwuLCwsKSksLCkpKSwsLCwpLCwsKSwsKf/AABEIAMcA8AMBIgACEQEDEQH/xAAcAAEAAgIDAQAAAAAAAAAAAAAABgcEBQEDCAL/xABDEAACAQIDBQYDBQYEBAcAAAABAgADEQQSIQUGMUFRBxMiYXGBkaGxIzJCcsEUUmKS0fAzY4KiCCRDgxU0U3OTsvH/xAAaAQEAAwEBAQAAAAAAAAAAAAAAAQIDBAUG/8QALhEAAgIBBAAEBAUFAAAAAAAAAAECEQMEEiExBUFRYRMycfAigbHR8RQjM0Kh/9oADAMBAAIRAxEAPwC8YiIAiIgCInBa0A5i8iO9fadg8A2Soxerr9nTAYi37xOi+8r7bP8AxAMQVpYYKDpdqhLa/lFvrALuDTqqYtF+86j1YD6zzbtvtNxuNXukbuaZ+8lIkEnhYv8Aet5fWYWG3YrNSJIuSQbk6+Uq5qPZpHHKXSPUauCLg3HUcPjPq88w7Pr4/Z7CpRaoqggkKWNM+TJexHtJoe12q2CeoXtXUgBFp2XNe6k8bpa4NyJKafRWUXHsuqJUe5nbT3jZMaFFyoVkFhrpqOQltq15JDVHMREECIiAIiIBxeaLH79YGi2SpiqQYcQGzEHoct7GQHtf32qLU/Y6LFFyg1mU2Y5tQgI4C1iet7St8HsbPa1/0lJTUezWGKU+j0lsreLDYkfYV6dTyVgT7rxHwmynm/D7sVFYMrZWBBDAlWUjmGEuLcDeSpXptSxBvXpWu1rZ0Oit630PtEckZOkTPBOCtkuiIlzEREQBERAEREAREQBIT2q42tSwmajca+NxwVTpY9Dcix8pNppd8NhHGYOrQUhWdbAm9gQbjh6QSjydiKxZixJLE3LEm5PW/WY7NeSnePcPE4N8lVDrfK4F1awucpnzsbc+pUo1a5U5EplzddLBlB19CT7SN1FtrbMbYSBSpaw9ZdOwadM0hwOl78pWW7uxmqWyOEYLoTTVzb0Y2lgbk0mb9oUtmAsqmwABtqbcLXnFkqTs9PCnGJt9r7MQ0TlAIAJ0sb+Wn0lEbXd6T1KWqq5BZeoUkpf0JvL33e2HWTWuaRIJ1pqyXHK4vlbSQDfvcsse+pq7ValYgKASAgvyt+Ug+dpOJ7JV6meeO6NryInumy98gfLa+pPDyB9Z6f2I18PS8OXwL4b3tYdTxlL7l9k2Id0euhpU9bhuOnLLe8vHD0Qiqo4KAo9BpOpd2cM+qO2IiXMxERAE4nMxdp5+5qd3/id2+T8+U5fnaAeb98s74+uWBLGvU0HIBiAPZQJvt16KkrpzsbyNLSrVzm7x89rsx1ctexuTxMkm5WFNSu5YtlA4X1uNCb+vKcOd2j1tOnEklepS4XytfgdB8eE2e46kY0jl3L3/AJlM0OCwGMWtUBNNqV/CGBuy89QNDJXulVVcUVt4jTKjX7tsrEH10sf4TM8PE1yaai3jlwTmIiekeKIiIAiIgCIiAIiIAiIgGNjcBTqjLURXHIEXmtx9DC4WhVaqFSiVIdSNMpFsoA436T62pvRSo+EXqPfKETr5twErzbdfFbSU5wq06dRsqLfVh4bkn71tfjIZKNVsfF4Z8RU/Yg6KtNwoqnXNYm/E6Hl6TI3RxlSkjscPWc/eGUrlIGujZrDnoZXgpVaGNcC4ZWKkeVgbH4y0d0KlHKLixHJiNDOSdRfJ6+CW6HJJthY9nS9VTRDVMqo5BYZrWXTQm5Pwkrw2BVQNAT1ld7ZxpNY1EJy4ZEcj/MerTI0692reYDecsWlU/rNcVVZx6mTujJET5Vrz6m5xiIiAIicGAczV7c3lw2DXNiayUgeGY6m37qjVvYSre1vtLr06xwuDc0+6satVSAxe18gJ4AAi/npy1qh6L117x6hd2ZixYszE8Tcn+sWi8YOXRKtq71Ua+KrthlFFGDd2vC54liORY3JHnN1uJhgblkQsRaxXMG6i44e4lW1aGRrA+IfEGWFurtGstJXZKWUa5y2Xlx4WnLmjtVrzPQ0uS3tfkTentd6VSqXVUQBCAXDeI34WHQDTrJfuclJ6IroSxe48S5SuuqZeWvx0MovF7wd9igzMSiNcENYF+AIA4KBcA6XJ46SXbl71nD1itPxUWVndBwBFtb8m087jQ2sDKwgsf45/wVzTlleyH0+pdMTT7u70UcapakSCLZlYWIB+6ehBseHSbidh5wiIgCIiAIiIAiIgCaDbO2PEUTUUxmq68yDkXz1GvtNrinvdQbaeI9L8JDagKVXWpcCrZGbp+4QfgYB8UKQGFwx/FVrIzdbh7t8pm7pqGpa9WPxN594vD3/ZlJ1pV7P+Uoxv8gfeYm5lHPUrFXbulJVFvpe5ufhb4yvmSjR717s0xjGqjwl8ra8CbAceR0nbhMUQzIiWcAFmI0W/D1PQTYb4G+QMCGAe6nxMKam+bTqOUg+8Gy8TTrftWHYkk3zLr4RbKpW1zpcEGYyxKUrZ1QzyjHaiaVdjFMHivF4qik3bjmsFBY9S1pNMDUAAQnxhFJHyv6XBkSo4uriMCVyd3XqUmGQ6rmt9Dp6X8pu6O0A9XDVBwrUT9Qbe2a00XHRhJ32b0GfdN+s6F4sPSfZM0MzvidVKpynbAOvEYhUVndgqqCzMTYADUknkJWO93bbRpg08ABWc6d6bikvmObn4Dzm57ZcYU2VVA41Gp0/YsGb5KZ5wWqyX8/f2kEpG0xG0Gao9RznaozFy2hLN4iTYaa8pst39rU0oEOSCahNgC1uFuA04c5GFxGobh1H9PKSPdmwUhwftAGNuPhuRry0uZhngpQpnfopzhk3R9PS/+GFtLBrUrVSjoNcwJa3TSxGhGsz9hYc1MMe9zsua1NVBZRcgM3hvzvxHKSDCoGOovc631vfU6G8zaWxaDAfZrpwsMp/22nH/AF0Yra0zvy+F5G3NTXP1X7kS2tsaiabVEfKwDtlta9ixAykDkAPeSHYGwXw4c1GDA0yoA6EDmeB8/KbCpu/SyWu4Ufhzll0sbZXvppPvaWFrUFAdyVfuypYZGs2oIdL3BtbVfWHqPjUodXzf2zOOn/p4ylk5dcV9/TyPvsuo1Ke0gqk5GSoH5XCjS44feHEdJds83rvIcL9pnZaoPgIAvmsQxuPCw8R1sJZvZTvc+JpVf2mspfvQaalhmCsvAX4+JWNuU9NX5njPnksOIiSVEREAREQBETX7YxYRQubK1Q5QRx4XPygGDsraK4g4hVN8tVluOlgB9J2UqSvmSoAbDK1+Y/vhPrZ2DCDw289OM78VhSxNtM2UMegHE+sAgu8G0Cteoqtfu6NOmW/zDn1/MKZAM3G7oGGwqs2gFN6zepOl/iJqd58Ei12RBoSt/wA1gDMrbeIz0sPhl41mVm14UaZ19ib/AAMzXbZY0uGQnMWcszXZixJYlqZ+FmPtp0mZsfCimAC5bUtY2B8QIPDidZpcTUBotXv4SbHqD3xXT1WZ9RGp4V6oILlEax5MrFivplsPaCxJqGIVbEkaBRceYAHDrYTW4LHi+HAP+FXr0iPVsw/2kGYK40NTqZfu5qIU/wANRqdSnf0zML/wTXviMmPqLawYUq4HRiih/wC/KQ2C16rgAtyCkn2mvq7W/EpBUZQfNm5D0FvjMvBVBUpjmCPqLGa3GbDZEVaQuqtmtzv185d2VR31Npqhyjjz63IvaZ2FxQPE3vIniMO+d2ZW1II0I0tYj5TJ2XtQL4Tpa5LHkBx9hIUhRGO3/GH9lw9NVJDVi5axyjIhABPUl9PymUa4YLrw6j+s9NYvEjE03Rr904KW5sDpm8rcukonezYK0AgSo1Qsao1tf7Jgt7Drfh5SFki3R0PBKMbZE6a3IHWSzZyeIDkFt8rSyOzPszXD4V8XjEtXenUyK4/wqRUgkj99hcnoDbTWVzgDZh0sNfhMNS+Dt8MS3P8AI3mBFnygmw85uaI8XGaTCi1Q35mbrAm+s8TL2fTf6mTU+6QeYItqPmDPraGIeuuWoSxNPIpHLKDbTTXnPiobzO2Ns7vqi082W5NmKkjMBew87SmNyvbE5skYbXKa9SpcR9pUBq+HLqcxsABw43N78uJOs7XqJmsrDTUACwJH8QvqRpzvzMt7eXsSoVL1aNZqLWLOCveIzWuzWuCpPQG3lKT2PQNVraC44k9PIa3t06T6herPkOL45PR3ZfvAcXgELG7UyaTHXWwBU6jjlI+El0rDsUx2WnXwzEEh++XS1wwCv5mzAfzCWfJ+hSSpiIiCoiIgCRfbeWtiUVX1p2NuI1+8PXQTY717RFDCVahNrLa/TMQv6zQ7r7cw9ezBgHY5FBGS5A1AvxPO3GLRKi3yiVKmmnGdmGolR4jc9Z9U1nzjaoWm7HgqsfgCYIK5r1+9xBI1zOxHoTYfK01+Ex/ebTxlj4MNSWin/bVy3+8tMbdKi9PFVHckoXDqC17AAs2nLgPhNd2Z/aNjKh/GjMf9WY/rMyyM/FYbLsmp/CiN/K6mbtqefCN+UfQzF2hRts3EA/8Ao1PpeZuyTmwKnrSQ/IQWNFurWzPUoH/qYZQvlUoklfrOvfJimLSqvOmh9uY+BmHs7EGljKbfu1P9p0P1kl322dmpK4/ASvtxHyMr2iSX7q4sNRXW9hJChlYdnu2de7c8Bb2/D/SWXSaaRdozapnbaaHbe7Iqq3dWVmBDXvYg68uBm/iS1YjJxdoqunjquGK0MVTZWNwrhTlaxGXKw0vYnT0m52N2VYdcSmLrM9SotjTpkKlNDxHgGrMCb3J4i8nRWczOGNRdnRl1EskUiN9oeNNLZ2IZTYlAoP5mCke4JE8/7OW7Aev0MuzthrW2cR+9VpD4Et+kpPZ4+0W2lyQPXl85z6h9npeHRpX7m02dW1ysTpp/T6SRYSmbacPaRzZutbh1P6ESSpWA8p4+fs9+LbjRlU6XWZFDaLJlAOiP3gHQ6XPvaYa1LjT4zjDYornVTo9gwsDexvx5TKHD7ozlDcuVZcVGsHUMNVYAjzB1nmHaOxTRx9ehlbKtaqEAVgGGY5Ba1iLFR0teegtyMVnwoUnVGZPbivyM53y3cXFUNFvWp+KiQbHN+7f90859LGe/GpLzR8lKCxZnB+TK63A2PUTHUDTOUKtRqgIOqGwaw4i5685comFsnZ4pUkXKoYIqsVFteJ142vczNl43XJjNpy4EREsUEREAxNq7NTEUno1BdHUqffmOhHGQ/ZPZs1BlXvs9JXaoAUAIJAGpvqbXHlxk7iVcU+zSGSUPlPlVtMXbGFapQqIv3mUgeszJwxljMqQg0FxOcWanQrXHRipQaj801/ZXQsmIA45FH1ml2/vXVepiFGXJXZ7m3iyd5cAHzAEkPZWljX/Kv6zIujbbwHLgq4t/0nHxsJ2bpjNs+n/7dvhPnewWwlbzFva4nbuG/wDyaL0uJPmSQ/GULVWJ63EnGH/5nCEHiyD4r4T+kjW38Fldr8DwPSbfc7EMaTKtiym9iSBY8dZVdg0GxMM6Vrgag2+ct/Zrl0DcNNfXnIZs/EoarApkcHXmJLNi1+K+4locCXJtRERNDMREQCv+2XEgYWlT5vVv/IrH6kD3lM0vCQehvLP7bcUA+FXiQtZiPImmAfW4MrIEHhw+k4M3zs9/RKsSN9sil9rUPncejWM2uJpEqbaG1x7Wmn2bUt7jIfUarNjRx/C+uovp7Tycie6z3Yri0dgrkkgcBoJ24esByY+YW4kexu1e7ICHRDdv42vqvoBf3kmwVZSL5uPW44+srODik/UOcXaRNez2vdqq8iEb31H9+kmsim4VPw1W6sov6An9ZK57mi/wx+/M+Q17T1Eq9v0ERE6ziEREAREQBERAE1O9eP7nB16nMU2A/Mwyr8yJtpAu1zaWXD06I41alz+VNf8A7FZDdIIpiv8A4lugAlj9mS2Nb/R9DK7fVyZYvZs2tb/T+szXZobzefCZsNVA/d+mswtxSDh7A6g3I9RJFiFBBB4ESJbtk0MRVpn7ov8AA6rJfYM/E0FrXB53E12xQ2FxQpv919FbkQeHuJm7HfMCT1J+JmVvHgs1FW5o6tfnbnaGDqxi5MQWki2JiR3i68dPlNbiMPmIY8wD8p2bNAWouUG+ZfXiOUhdk+RNInAnM1MhETgwCm+2lv8AnKI/yNf/AJGle0ksefKTjterX2hlP4aNMD3LH9ZC0Wefkf4mfR6WP9qJtqScOht7HlMWvj8ma51tYW6//k7TiLKDNNXDMGYEX8+vKc0IbnyellybF+Eztl0MzBmW44KNNPY8ZMtnm6j4H20ldbKBz2fVgRz4g8JPsFXtawNuh/r/AFmWrVMjTy347SLM3Hx1JqTU0Izox7xeYJ1B89LSTSmNkl6NZ6yOQzG4CiwAsBY9eEuLC1cyK3VVPxAM9DR5lOOz0o+e8R0/wp77+Y7YiJ3HmCIiAIiIAiIgCU92qYhmxuUghUpLk88xLMfjce0uGaDerc+ljlXOSjpfK62PHiCDxHPlIatEooBEk+7OX8dUdVB+c+dpdkmJp3alUSqNTl1RvYG4J95h7p1zTxFjobFWB4gg2II8jMqplrLFrDSQ/eGgRUFRGyvbL5MONj5yZggrIltin3gy8+X5hqJdknfsCsXQFgL87c5vcRSz08s0GxGIAB48Phxm8q11VbswUAEm55AXJgLk2excAjr41BIsNf6Tc0cGifdUDzAml3O2qmIpO9O5UPlBIIv4Q17HW2skEsuiJpxk0wIiJJQTgzmIBSHa3hj/AOIEkaNSp5T1AzA/O8h4WXV2qbDSrgnrG4qUBnVhxsSAyny5+VpRjVyOd5wZYNSPotHmjLEvbgyK76T4bCnuXPRk0HmfrOqk2cgc5Ym6W7/e4fFPYHLSYKp5uRmB9gvxMwdpqK7OmUk05y6/fgrfA4jK/i1PC/6SX7Pxam1iRytoZr8Rg6FX7wyt1Gk6qexnTWnVBHRv6zDLKGRc8M6cUZY+FyvYmFNdPbjLX2WlqNMHkifQSotl1WamC4AbUGxuD5y5KC2UDoAPgJt4cqlL8jyPFnxFfU7IiJ654QiIgCIiAIiIAiIgC0rTtF2d+z4iliKKqveZkfTQvxBIHMi/8ssapVtNHvZgRicJUT8QHeJzOdBmHxsR7yslaLwaUlZA123iTT0cKbW8Kj6m8sLZGzKNWjSqNSTMyIx8P4rWP6yo8NvHQWkGZwSPwrqx9uXvLG7Nd6xi8OVtleiQpHEFWuUI9hY+Y85jjk93J36jTy+HvS4Rkb1br0jh6z0gadVaVRkKEgZgpIug0N7WlGYTblesMrucp+9oNR521I8p6T2gT3VTLxyPb1ym3znl7Z9LQX8jaTmpHV4PBzm16F09kuNvTrUb3KOGGgF1Iy30P8I+MsGVN2OoTiK5H3RSUH1Zxl+SNLZl8XyI5PFIqOrml7forERE0POEREAxNq4AV6NSk3CojIf9QIv7cZ5x3h3ffA12oVrXsGUg6MpvZl9bWsec9MyoP+IKhSFPDVCD3xd0BHOmFzNfrZitvzGZZIKR06fUPC/VFcYLEWbgPjLN7IsY9WvUAuKQpeIEXBOYBPIH75txt6yj++udAfnPVW4+ykw+Bw6ogUmlTd7C13ZVLMepmccCUtx05tfKeP4aVJlB70bO7nGV6NMllSqwXXgpswX2vb2nTgcPVvpUCjpmB+UnPaF2bVaVWti8Kfsir16oLgMjLd2y3BLA66cjpwlbU9o0jYOgFybMczmxJ5AgcD05SssLf8Wa49copcN/mWVuRTavWFBmpkjxZlN/COIy9ZcwlGdkFanTx3iYLnQonhCgsbaADnpzl5iXw4I4rrzOPVamWeSbVHMRE6DkEREAREQBERAOCZ894IqLeYlSgYB31FBmLVwn9j4T4dmWYOO28KSMzsqAD7zEAA8uOnGCV7Hnzb2yDg8XVwzHMUbRv3lIzKSOtiL+cnHZBXy4qpqdaJ09GUyFYvC/atZxUF2IZbkWJJ4nU8tfKTvs1QpjKS5CxqLULNY+Cmo4m3C7WGvnOW7mkj6qcXDRTeR+RbdOveVJW7H8WKjCk1E08zFGZ2UhSSQCoU6200lwjDCdiradEoqXZ87p9Vl073YnT+/Uj25e6QwNEqWD1HbNUcDKNBZVUclA69SeckcRLJUYTnKcnKTtsREQVOmrVtMf9umW9O8xauCvAPtcaJQXbttvvsetJT4cPTC/9ypZ3+WQe0vCpgiOEojta3arU8bUr92zUquVs4UkK4UBlNuHC+vKQWRBtnKTUUciQD76XnsPD0wqqo4AAD0AsJ5N3Y2JVxWIWlSQ6kZmsQqL+JmPKwnqqhiVsAOAAA9BoIoNmv33ou+z8UtP75oVQoAuT4TpbncXE8rUKliD8f7/AL5z2CKl5Ae0fs4o4jDVamGoIuKB74MigNUIFnQ245lHxA6wxF0U9gccyOlRXKujBlOlrjUeHnPQe529aY2jmGlRbCovnb7w8jPNOHxORrVAQRxU3B+B1Es/s1wmKfFUqtOmy0BfvHYFVKkWyrfVzw4aSqTs2nKMo+5c8TgTmXOcREQBERAEREATi05iAfD07yHb+7mPjcOadOp3ZLqxJF7hb6fGx9pNJxaAUdg+xzFqf/MgDhoCdD5Wln7l7r/sVEoajVWZsxYgDkBYAcvXqZIck5AkUvQ1lmySW2Um16WzmIiSZCIiAIiIAiIgHBWY9fAK3ECZMQDTVd26ZN8omQ2zRymxiAak0XXhPuni25ibIifPdwDoFBHN2RSepUE/EiZIE4VLT6gCIiAIiIAiIgCIiAIiIAiIgCIiAIiIAiIgCIiAIiIAiIgCIiAIiIAiIgCIiAIiI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5" name="Picture 22" descr="http://2.bp.blogspot.com/-kytKisvg1pE/TdW0uBKWe8I/AAAAAAAAAmU/vDGZaOFe3Gw/s1600/Article326947_toddlers.jpg"/>
          <p:cNvPicPr>
            <a:picLocks noChangeAspect="1" noChangeArrowheads="1"/>
          </p:cNvPicPr>
          <p:nvPr/>
        </p:nvPicPr>
        <p:blipFill>
          <a:blip r:embed="rId2" cstate="print"/>
          <a:srcRect/>
          <a:stretch>
            <a:fillRect/>
          </a:stretch>
        </p:blipFill>
        <p:spPr bwMode="auto">
          <a:xfrm>
            <a:off x="2819400" y="4343399"/>
            <a:ext cx="3048000" cy="2514601"/>
          </a:xfrm>
          <a:prstGeom prst="rect">
            <a:avLst/>
          </a:prstGeom>
          <a:noFill/>
        </p:spPr>
      </p:pic>
      <p:pic>
        <p:nvPicPr>
          <p:cNvPr id="3096" name="Picture 24" descr="http://www.mychildcarepartners.com/infants2.jpg"/>
          <p:cNvPicPr>
            <a:picLocks noChangeAspect="1" noChangeArrowheads="1"/>
          </p:cNvPicPr>
          <p:nvPr/>
        </p:nvPicPr>
        <p:blipFill>
          <a:blip r:embed="rId3" cstate="print"/>
          <a:srcRect/>
          <a:stretch>
            <a:fillRect/>
          </a:stretch>
        </p:blipFill>
        <p:spPr bwMode="auto">
          <a:xfrm>
            <a:off x="0" y="0"/>
            <a:ext cx="2266950" cy="1524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Major Findings</a:t>
            </a:r>
            <a:br>
              <a:rPr lang="en-US" dirty="0" smtClean="0"/>
            </a:br>
            <a:r>
              <a:rPr lang="en-US" dirty="0" smtClean="0"/>
              <a:t>(Ages 7 to 9)</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r>
              <a:rPr lang="en-US" sz="2600" dirty="0" smtClean="0"/>
              <a:t>Phase 2 (ages 7 to 9) (n= 44 adoptive parents)</a:t>
            </a:r>
          </a:p>
          <a:p>
            <a:pPr lvl="1"/>
            <a:r>
              <a:rPr lang="en-US" sz="2600" dirty="0" smtClean="0"/>
              <a:t>Openness arrangements changed over time within families</a:t>
            </a:r>
          </a:p>
          <a:p>
            <a:pPr lvl="1"/>
            <a:r>
              <a:rPr lang="en-US" sz="2600" dirty="0" smtClean="0"/>
              <a:t>Changes varied in terms of who participated in contact, when and how often it occurred, what contact consisted of</a:t>
            </a:r>
          </a:p>
          <a:p>
            <a:pPr lvl="1"/>
            <a:r>
              <a:rPr lang="en-US" sz="2600" dirty="0" smtClean="0"/>
              <a:t>In no instance did adoptive parents report unilaterally cutting off contact</a:t>
            </a:r>
          </a:p>
          <a:p>
            <a:pPr lvl="1"/>
            <a:r>
              <a:rPr lang="en-US" sz="2600" dirty="0" smtClean="0"/>
              <a:t>Parents continued to </a:t>
            </a:r>
            <a:r>
              <a:rPr lang="en-US" sz="2600" dirty="0" err="1" smtClean="0"/>
              <a:t>unambivalently</a:t>
            </a:r>
            <a:r>
              <a:rPr lang="en-US" sz="2600" dirty="0" smtClean="0"/>
              <a:t> endorse their choice of open adoption</a:t>
            </a:r>
          </a:p>
          <a:p>
            <a:pPr lvl="1"/>
            <a:endParaRPr lang="en-US" dirty="0"/>
          </a:p>
        </p:txBody>
      </p:sp>
      <p:pic>
        <p:nvPicPr>
          <p:cNvPr id="2050" name="Picture 2" descr="http://www.usaid.gov/sites/default/files/success_story/ss_egy_school.jpg"/>
          <p:cNvPicPr>
            <a:picLocks noChangeAspect="1" noChangeArrowheads="1"/>
          </p:cNvPicPr>
          <p:nvPr/>
        </p:nvPicPr>
        <p:blipFill>
          <a:blip r:embed="rId2" cstate="print"/>
          <a:srcRect/>
          <a:stretch>
            <a:fillRect/>
          </a:stretch>
        </p:blipFill>
        <p:spPr bwMode="auto">
          <a:xfrm>
            <a:off x="152400" y="457200"/>
            <a:ext cx="2247900" cy="16859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Major Findings</a:t>
            </a:r>
            <a:br>
              <a:rPr lang="en-US" dirty="0" smtClean="0"/>
            </a:br>
            <a:r>
              <a:rPr lang="en-US" dirty="0" smtClean="0"/>
              <a:t>   (Adolescence)	</a:t>
            </a:r>
            <a:endParaRPr lang="en-US" dirty="0"/>
          </a:p>
        </p:txBody>
      </p:sp>
      <p:sp>
        <p:nvSpPr>
          <p:cNvPr id="3" name="Content Placeholder 2"/>
          <p:cNvSpPr>
            <a:spLocks noGrp="1"/>
          </p:cNvSpPr>
          <p:nvPr>
            <p:ph idx="1"/>
          </p:nvPr>
        </p:nvSpPr>
        <p:spPr/>
        <p:txBody>
          <a:bodyPr/>
          <a:lstStyle/>
          <a:p>
            <a:r>
              <a:rPr lang="en-US" sz="2400" dirty="0" smtClean="0"/>
              <a:t>Phase 3 (n= 31 adoptive parents)</a:t>
            </a:r>
          </a:p>
          <a:p>
            <a:pPr lvl="1"/>
            <a:r>
              <a:rPr lang="en-US" sz="2400" dirty="0" smtClean="0"/>
              <a:t>Adoptive parents remained uniformly committed to maintaining contact with their children’s birth parents and saw only benefits</a:t>
            </a:r>
          </a:p>
          <a:p>
            <a:pPr lvl="1"/>
            <a:r>
              <a:rPr lang="en-US" sz="2400" dirty="0" smtClean="0"/>
              <a:t>In some families, challenges or discomforts in the relationships had arisen; parents saw these as opportunities for growth </a:t>
            </a:r>
          </a:p>
          <a:p>
            <a:endParaRPr lang="en-US" dirty="0"/>
          </a:p>
        </p:txBody>
      </p:sp>
      <p:pic>
        <p:nvPicPr>
          <p:cNvPr id="1026" name="Picture 2" descr="http://divorcediscourse.com/files/2012/05/teenager2.jpeg"/>
          <p:cNvPicPr>
            <a:picLocks noChangeAspect="1" noChangeArrowheads="1"/>
          </p:cNvPicPr>
          <p:nvPr/>
        </p:nvPicPr>
        <p:blipFill>
          <a:blip r:embed="rId2" cstate="print"/>
          <a:srcRect/>
          <a:stretch>
            <a:fillRect/>
          </a:stretch>
        </p:blipFill>
        <p:spPr bwMode="auto">
          <a:xfrm>
            <a:off x="762000" y="0"/>
            <a:ext cx="2209800" cy="1676400"/>
          </a:xfrm>
          <a:prstGeom prst="rect">
            <a:avLst/>
          </a:prstGeom>
          <a:noFill/>
        </p:spPr>
      </p:pic>
      <p:pic>
        <p:nvPicPr>
          <p:cNvPr id="1028" name="Picture 4" descr="https://encrypted-tbn3.gstatic.com/images?q=tbn:ANd9GcSovgKITSZyzYpweLVzbmk4tYUtrrKH6jxo64OFQTdJED81uQzcHg"/>
          <p:cNvPicPr>
            <a:picLocks noChangeAspect="1" noChangeArrowheads="1"/>
          </p:cNvPicPr>
          <p:nvPr/>
        </p:nvPicPr>
        <p:blipFill>
          <a:blip r:embed="rId3" cstate="print"/>
          <a:srcRect/>
          <a:stretch>
            <a:fillRect/>
          </a:stretch>
        </p:blipFill>
        <p:spPr bwMode="auto">
          <a:xfrm>
            <a:off x="5105400" y="4648200"/>
            <a:ext cx="2619375" cy="174307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Major Findings</a:t>
            </a:r>
            <a:br>
              <a:rPr lang="en-US" dirty="0" smtClean="0"/>
            </a:br>
            <a:r>
              <a:rPr lang="en-US" dirty="0" smtClean="0"/>
              <a:t>(</a:t>
            </a:r>
            <a:r>
              <a:rPr lang="en-US" sz="3100" dirty="0" smtClean="0"/>
              <a:t>Young Adult Adoptees, Ages 18 to 23)</a:t>
            </a:r>
            <a:endParaRPr lang="en-US" sz="3100" dirty="0"/>
          </a:p>
        </p:txBody>
      </p:sp>
      <p:sp>
        <p:nvSpPr>
          <p:cNvPr id="3" name="Content Placeholder 2"/>
          <p:cNvSpPr>
            <a:spLocks noGrp="1"/>
          </p:cNvSpPr>
          <p:nvPr>
            <p:ph idx="1"/>
          </p:nvPr>
        </p:nvSpPr>
        <p:spPr/>
        <p:txBody>
          <a:bodyPr>
            <a:normAutofit/>
          </a:bodyPr>
          <a:lstStyle/>
          <a:p>
            <a:r>
              <a:rPr lang="en-US" sz="2400" dirty="0" smtClean="0"/>
              <a:t>All preferred knowing their birth parents over not knowing</a:t>
            </a:r>
          </a:p>
          <a:p>
            <a:r>
              <a:rPr lang="en-US" sz="2400" dirty="0" smtClean="0"/>
              <a:t>None saw </a:t>
            </a:r>
            <a:r>
              <a:rPr lang="en-US" sz="2400" i="1" dirty="0" smtClean="0"/>
              <a:t>openness</a:t>
            </a:r>
            <a:r>
              <a:rPr lang="en-US" sz="2400" dirty="0" smtClean="0"/>
              <a:t> in adoption as a major issue in their lives</a:t>
            </a:r>
          </a:p>
          <a:p>
            <a:r>
              <a:rPr lang="en-US" sz="2400" dirty="0" smtClean="0"/>
              <a:t>Many reported discomforts, issues and challenges </a:t>
            </a:r>
            <a:endParaRPr lang="en-US" sz="2400" dirty="0"/>
          </a:p>
        </p:txBody>
      </p:sp>
      <p:pic>
        <p:nvPicPr>
          <p:cNvPr id="19458" name="Picture 2" descr="http://www.newarkoym.com/pictures/Young%20Adults/Young%20Adults%201.jpg"/>
          <p:cNvPicPr>
            <a:picLocks noChangeAspect="1" noChangeArrowheads="1"/>
          </p:cNvPicPr>
          <p:nvPr/>
        </p:nvPicPr>
        <p:blipFill>
          <a:blip r:embed="rId2" cstate="print"/>
          <a:srcRect/>
          <a:stretch>
            <a:fillRect/>
          </a:stretch>
        </p:blipFill>
        <p:spPr bwMode="auto">
          <a:xfrm>
            <a:off x="2209800" y="3324224"/>
            <a:ext cx="5257800" cy="353377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Major Findings</a:t>
            </a:r>
            <a:br>
              <a:rPr lang="en-US" sz="3600" dirty="0" smtClean="0"/>
            </a:br>
            <a:r>
              <a:rPr lang="en-US" sz="3600" dirty="0" smtClean="0"/>
              <a:t>(</a:t>
            </a:r>
            <a:r>
              <a:rPr lang="en-US" sz="2800" dirty="0" smtClean="0"/>
              <a:t>Adoptive Parents of Young Adult Adoptees)</a:t>
            </a:r>
            <a:endParaRPr lang="en-US" sz="2800" dirty="0"/>
          </a:p>
        </p:txBody>
      </p:sp>
      <p:sp>
        <p:nvSpPr>
          <p:cNvPr id="3" name="Content Placeholder 2"/>
          <p:cNvSpPr>
            <a:spLocks noGrp="1"/>
          </p:cNvSpPr>
          <p:nvPr>
            <p:ph idx="1"/>
          </p:nvPr>
        </p:nvSpPr>
        <p:spPr/>
        <p:txBody>
          <a:bodyPr/>
          <a:lstStyle/>
          <a:p>
            <a:r>
              <a:rPr lang="en-US" dirty="0" smtClean="0"/>
              <a:t>All continued to </a:t>
            </a:r>
            <a:r>
              <a:rPr lang="en-US" dirty="0" err="1" smtClean="0"/>
              <a:t>endorese</a:t>
            </a:r>
            <a:r>
              <a:rPr lang="en-US" dirty="0" smtClean="0"/>
              <a:t> openness in adoption</a:t>
            </a:r>
          </a:p>
          <a:p>
            <a:r>
              <a:rPr lang="en-US" dirty="0" smtClean="0"/>
              <a:t>None felt that there had been too much openness</a:t>
            </a:r>
            <a:endParaRPr lang="en-US" dirty="0"/>
          </a:p>
        </p:txBody>
      </p:sp>
      <p:pic>
        <p:nvPicPr>
          <p:cNvPr id="18434" name="Picture 2" descr="http://img.ehowcdn.com/article-new/ehow/images/a08/0u/tu/problems-children-living-home-create-800x800.jpg"/>
          <p:cNvPicPr>
            <a:picLocks noChangeAspect="1" noChangeArrowheads="1"/>
          </p:cNvPicPr>
          <p:nvPr/>
        </p:nvPicPr>
        <p:blipFill>
          <a:blip r:embed="rId2" cstate="print"/>
          <a:srcRect/>
          <a:stretch>
            <a:fillRect/>
          </a:stretch>
        </p:blipFill>
        <p:spPr bwMode="auto">
          <a:xfrm>
            <a:off x="2590800" y="3810000"/>
            <a:ext cx="3810000" cy="25431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1238</Words>
  <Application>Microsoft Office PowerPoint</Application>
  <PresentationFormat>On-screen Show (4:3)</PresentationFormat>
  <Paragraphs>106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Growing Up in Open Adoption: Adoptive Families Look Back </vt:lpstr>
      <vt:lpstr>What I sought to find out</vt:lpstr>
      <vt:lpstr>Research Design</vt:lpstr>
      <vt:lpstr>Major Findings (Infancy to age two)</vt:lpstr>
      <vt:lpstr>Major Findings (Ages 7 to 9)</vt:lpstr>
      <vt:lpstr>Major Findings    (Adolescence) </vt:lpstr>
      <vt:lpstr>Major Findings (Young Adult Adoptees, Ages 18 to 23)</vt:lpstr>
      <vt:lpstr>Major Findings (Adoptive Parents of Young Adult Adoptees)</vt:lpstr>
      <vt:lpstr>Slide 9</vt:lpstr>
      <vt:lpstr>Predictable Challenges</vt:lpstr>
      <vt:lpstr>  Guidelines for Successful Open Adoption</vt:lpstr>
      <vt:lpstr>Slide 12</vt:lpstr>
      <vt:lpstr>Situations that may upset a child</vt:lpstr>
      <vt:lpstr>How to rethink the plan once you’re living with it</vt:lpstr>
      <vt:lpstr>Examples of situations that might require a change of plan</vt:lpstr>
      <vt:lpstr>Expect that needs may change</vt:lpstr>
      <vt:lpstr>Guidelines</vt:lpstr>
      <vt:lpstr> Guidelines, CONTINUED</vt:lpstr>
      <vt:lpstr> Guidelines, continued</vt:lpstr>
      <vt:lpstr>Advice for Professionals</vt:lpstr>
      <vt:lpstr>References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Growing Up in Open Adoption: Adoptive Families Look Back</dc:title>
  <dc:creator>DSiegel</dc:creator>
  <cp:lastModifiedBy>DSiegel</cp:lastModifiedBy>
  <cp:revision>6</cp:revision>
  <dcterms:created xsi:type="dcterms:W3CDTF">2013-03-14T13:57:50Z</dcterms:created>
  <dcterms:modified xsi:type="dcterms:W3CDTF">2013-04-07T22:54:11Z</dcterms:modified>
</cp:coreProperties>
</file>