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48" r:id="rId1"/>
  </p:sldMasterIdLst>
  <p:notesMasterIdLst>
    <p:notesMasterId r:id="rId31"/>
  </p:notesMasterIdLst>
  <p:handoutMasterIdLst>
    <p:handoutMasterId r:id="rId32"/>
  </p:handoutMasterIdLst>
  <p:sldIdLst>
    <p:sldId id="284" r:id="rId2"/>
    <p:sldId id="400" r:id="rId3"/>
    <p:sldId id="403" r:id="rId4"/>
    <p:sldId id="404" r:id="rId5"/>
    <p:sldId id="405" r:id="rId6"/>
    <p:sldId id="401" r:id="rId7"/>
    <p:sldId id="406" r:id="rId8"/>
    <p:sldId id="407" r:id="rId9"/>
    <p:sldId id="408" r:id="rId10"/>
    <p:sldId id="411" r:id="rId11"/>
    <p:sldId id="409" r:id="rId12"/>
    <p:sldId id="410" r:id="rId13"/>
    <p:sldId id="402" r:id="rId14"/>
    <p:sldId id="283" r:id="rId15"/>
    <p:sldId id="271" r:id="rId16"/>
    <p:sldId id="269" r:id="rId17"/>
    <p:sldId id="258" r:id="rId18"/>
    <p:sldId id="313" r:id="rId19"/>
    <p:sldId id="315" r:id="rId20"/>
    <p:sldId id="350" r:id="rId21"/>
    <p:sldId id="364" r:id="rId22"/>
    <p:sldId id="342" r:id="rId23"/>
    <p:sldId id="368" r:id="rId24"/>
    <p:sldId id="357" r:id="rId25"/>
    <p:sldId id="343" r:id="rId26"/>
    <p:sldId id="347" r:id="rId27"/>
    <p:sldId id="412" r:id="rId28"/>
    <p:sldId id="303" r:id="rId29"/>
    <p:sldId id="285" r:id="rId3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9">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A0"/>
    <a:srgbClr val="F2F30B"/>
    <a:srgbClr val="0B9646"/>
    <a:srgbClr val="000090"/>
    <a:srgbClr val="000087"/>
    <a:srgbClr val="861119"/>
    <a:srgbClr val="661023"/>
    <a:srgbClr val="751128"/>
    <a:srgbClr val="580E1F"/>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65" autoAdjust="0"/>
    <p:restoredTop sz="89241" autoAdjust="0"/>
  </p:normalViewPr>
  <p:slideViewPr>
    <p:cSldViewPr snapToGrid="0" snapToObjects="1">
      <p:cViewPr varScale="1">
        <p:scale>
          <a:sx n="137" d="100"/>
          <a:sy n="137" d="100"/>
        </p:scale>
        <p:origin x="1122" y="120"/>
      </p:cViewPr>
      <p:guideLst>
        <p:guide orient="horz" pos="1619"/>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249" d="100"/>
        <a:sy n="24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_rels/viewProps.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C285AEC-48F6-974B-B02D-842DE4CA19D2}" type="datetimeFigureOut">
              <a:rPr lang="en-US" smtClean="0"/>
              <a:t>1/29/2019</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7596CA4-195B-534F-B3C9-4FD2C318312F}" type="slidenum">
              <a:rPr lang="en-US" smtClean="0"/>
              <a:t>‹#›</a:t>
            </a:fld>
            <a:endParaRPr lang="en-US" dirty="0"/>
          </a:p>
        </p:txBody>
      </p:sp>
    </p:spTree>
    <p:extLst>
      <p:ext uri="{BB962C8B-B14F-4D97-AF65-F5344CB8AC3E}">
        <p14:creationId xmlns:p14="http://schemas.microsoft.com/office/powerpoint/2010/main" val="363664855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32C378-A1AA-634A-BDC7-DFEEA7139B4C}" type="datetimeFigureOut">
              <a:rPr lang="en-US" smtClean="0"/>
              <a:t>1/29/2019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170377-F598-F04C-87AC-48DBA0C45F83}" type="slidenum">
              <a:rPr lang="en-US" smtClean="0"/>
              <a:t>‹#›</a:t>
            </a:fld>
            <a:endParaRPr lang="en-US" dirty="0"/>
          </a:p>
        </p:txBody>
      </p:sp>
    </p:spTree>
    <p:extLst>
      <p:ext uri="{BB962C8B-B14F-4D97-AF65-F5344CB8AC3E}">
        <p14:creationId xmlns:p14="http://schemas.microsoft.com/office/powerpoint/2010/main" val="133040092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Yellow = happy</a:t>
            </a:r>
          </a:p>
          <a:p>
            <a:r>
              <a:rPr lang="en-US" dirty="0"/>
              <a:t>Blue = unhappy</a:t>
            </a:r>
          </a:p>
          <a:p>
            <a:r>
              <a:rPr lang="en-US" dirty="0"/>
              <a:t>Green = neutral</a:t>
            </a:r>
          </a:p>
          <a:p>
            <a:r>
              <a:rPr lang="en-US" dirty="0"/>
              <a:t>Circles = females</a:t>
            </a:r>
          </a:p>
          <a:p>
            <a:r>
              <a:rPr lang="en-US" dirty="0"/>
              <a:t>Squares = males</a:t>
            </a:r>
          </a:p>
        </p:txBody>
      </p:sp>
      <p:sp>
        <p:nvSpPr>
          <p:cNvPr id="4" name="Slide Number Placeholder 3"/>
          <p:cNvSpPr>
            <a:spLocks noGrp="1"/>
          </p:cNvSpPr>
          <p:nvPr>
            <p:ph type="sldNum" sz="quarter" idx="5"/>
          </p:nvPr>
        </p:nvSpPr>
        <p:spPr/>
        <p:txBody>
          <a:bodyPr/>
          <a:lstStyle/>
          <a:p>
            <a:fld id="{DA170377-F598-F04C-87AC-48DBA0C45F83}" type="slidenum">
              <a:rPr lang="en-US" smtClean="0"/>
              <a:t>10</a:t>
            </a:fld>
            <a:endParaRPr lang="en-US" dirty="0"/>
          </a:p>
        </p:txBody>
      </p:sp>
    </p:spTree>
    <p:extLst>
      <p:ext uri="{BB962C8B-B14F-4D97-AF65-F5344CB8AC3E}">
        <p14:creationId xmlns:p14="http://schemas.microsoft.com/office/powerpoint/2010/main" val="4024117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20</a:t>
            </a:fld>
            <a:endParaRPr lang="en-US"/>
          </a:p>
        </p:txBody>
      </p:sp>
    </p:spTree>
    <p:extLst>
      <p:ext uri="{BB962C8B-B14F-4D97-AF65-F5344CB8AC3E}">
        <p14:creationId xmlns:p14="http://schemas.microsoft.com/office/powerpoint/2010/main" val="20464082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21</a:t>
            </a:fld>
            <a:endParaRPr lang="en-US"/>
          </a:p>
        </p:txBody>
      </p:sp>
    </p:spTree>
    <p:extLst>
      <p:ext uri="{BB962C8B-B14F-4D97-AF65-F5344CB8AC3E}">
        <p14:creationId xmlns:p14="http://schemas.microsoft.com/office/powerpoint/2010/main" val="1143469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mc:Choice>
        <mc:Fallback xmlns="">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Now onto the exponential</a:t>
                </a:r>
                <a:r>
                  <a:rPr lang="en-US" baseline="0" dirty="0" smtClean="0"/>
                  <a:t> random graph models, which were used to determine which social processes lead to friendship formation</a:t>
                </a:r>
                <a:r>
                  <a:rPr lang="en-US"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ERGMs are described using the following equation, which essentially d</a:t>
                </a:r>
                <a:r>
                  <a:rPr lang="en-US" dirty="0" smtClean="0"/>
                  <a:t>escribes the probability of a tie existing between two individuals. The terms </a:t>
                </a:r>
                <a:r>
                  <a:rPr lang="en-US" i="0">
                    <a:latin typeface="Cambria Math"/>
                  </a:rPr>
                  <a:t>𝑧_𝐴</a:t>
                </a:r>
                <a:r>
                  <a:rPr lang="en-US" dirty="0"/>
                  <a:t> and </a:t>
                </a:r>
                <a:r>
                  <a:rPr lang="en-US" i="0">
                    <a:latin typeface="Cambria Math"/>
                  </a:rPr>
                  <a:t>𝜃_𝐴 (𝑦)</a:t>
                </a:r>
                <a:r>
                  <a:rPr lang="en-US" dirty="0"/>
                  <a:t> are nearly identical to terms used in standard linear regression models. The explanatory variables represented by </a:t>
                </a:r>
                <a:r>
                  <a:rPr lang="en-US" i="0">
                    <a:latin typeface="Cambria Math"/>
                  </a:rPr>
                  <a:t>𝑧_𝐴 (𝑦)</a:t>
                </a:r>
                <a:r>
                  <a:rPr lang="en-US" dirty="0"/>
                  <a:t> are essentially counts representing the number of times certain configurations, e.g. ties among those of the same gender, are seen in the observed network. </a:t>
                </a:r>
                <a:r>
                  <a:rPr lang="en-US" dirty="0" smtClean="0"/>
                  <a:t>The </a:t>
                </a:r>
                <a:r>
                  <a:rPr lang="en-US" dirty="0"/>
                  <a:t>coefficients, </a:t>
                </a:r>
                <a:r>
                  <a:rPr lang="en-US" i="0">
                    <a:latin typeface="Cambria Math"/>
                  </a:rPr>
                  <a:t>𝜃_𝐴</a:t>
                </a:r>
                <a:r>
                  <a:rPr lang="en-US" dirty="0"/>
                  <a:t>, are unknown values that must be estimated, similar to coefficients in linear regression models</a:t>
                </a:r>
                <a:r>
                  <a:rPr lang="en-US" dirty="0" smtClean="0"/>
                  <a:t>. ERGMs are also similar</a:t>
                </a:r>
                <a:r>
                  <a:rPr lang="en-US" baseline="0" dirty="0" smtClean="0"/>
                  <a:t> to linear regressions in that they are a</a:t>
                </a:r>
                <a:r>
                  <a:rPr lang="en-US" sz="1200" kern="1200" dirty="0" smtClean="0">
                    <a:solidFill>
                      <a:schemeClr val="tx1"/>
                    </a:solidFill>
                    <a:effectLst/>
                    <a:latin typeface="+mn-lt"/>
                    <a:ea typeface="+mn-ea"/>
                    <a:cs typeface="+mn-cs"/>
                  </a:rPr>
                  <a:t> generative analysis technique that can produce a network similar to the observed network; this parallels linear regression’s ability to generate data from beta weights and residuals. As such, the best fitting ERGM will produce networks that are similar to the observed network with respect to structural characteristics. </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After turning the equation into logistic form, </a:t>
                </a:r>
                <a:r>
                  <a:rPr lang="en-US" dirty="0" err="1"/>
                  <a:t>e</a:t>
                </a:r>
                <a:r>
                  <a:rPr lang="en-US" dirty="0" err="1" smtClean="0"/>
                  <a:t>xponentiated</a:t>
                </a:r>
                <a:r>
                  <a:rPr lang="en-US" dirty="0" smtClean="0"/>
                  <a:t> </a:t>
                </a:r>
                <a:r>
                  <a:rPr lang="en-US" dirty="0"/>
                  <a:t>values for </a:t>
                </a:r>
                <a:r>
                  <a:rPr lang="en-US" i="0">
                    <a:latin typeface="Cambria Math"/>
                  </a:rPr>
                  <a:t>𝜃_𝐴</a:t>
                </a:r>
                <a:r>
                  <a:rPr lang="en-US" dirty="0"/>
                  <a:t> roughly describe the odds of a tie relative to a non-tie</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mc:Fallback>
      </mc:AlternateContent>
      <p:sp>
        <p:nvSpPr>
          <p:cNvPr id="4" name="Slide Number Placeholder 3"/>
          <p:cNvSpPr>
            <a:spLocks noGrp="1"/>
          </p:cNvSpPr>
          <p:nvPr>
            <p:ph type="sldNum" sz="quarter" idx="10"/>
          </p:nvPr>
        </p:nvSpPr>
        <p:spPr/>
        <p:txBody>
          <a:bodyPr/>
          <a:lstStyle/>
          <a:p>
            <a:fld id="{F1095BD4-C424-4543-BA09-163FDDCE5338}" type="slidenum">
              <a:rPr lang="en-US" smtClean="0"/>
              <a:pPr/>
              <a:t>22</a:t>
            </a:fld>
            <a:endParaRPr lang="en-US"/>
          </a:p>
        </p:txBody>
      </p:sp>
    </p:spTree>
    <p:extLst>
      <p:ext uri="{BB962C8B-B14F-4D97-AF65-F5344CB8AC3E}">
        <p14:creationId xmlns:p14="http://schemas.microsoft.com/office/powerpoint/2010/main" val="1227733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23</a:t>
            </a:fld>
            <a:endParaRPr lang="en-US"/>
          </a:p>
        </p:txBody>
      </p:sp>
    </p:spTree>
    <p:extLst>
      <p:ext uri="{BB962C8B-B14F-4D97-AF65-F5344CB8AC3E}">
        <p14:creationId xmlns:p14="http://schemas.microsoft.com/office/powerpoint/2010/main" val="10830280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24</a:t>
            </a:fld>
            <a:endParaRPr lang="en-US"/>
          </a:p>
        </p:txBody>
      </p:sp>
    </p:spTree>
    <p:extLst>
      <p:ext uri="{BB962C8B-B14F-4D97-AF65-F5344CB8AC3E}">
        <p14:creationId xmlns:p14="http://schemas.microsoft.com/office/powerpoint/2010/main" val="36966839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25</a:t>
            </a:fld>
            <a:endParaRPr lang="en-US"/>
          </a:p>
        </p:txBody>
      </p:sp>
    </p:spTree>
    <p:extLst>
      <p:ext uri="{BB962C8B-B14F-4D97-AF65-F5344CB8AC3E}">
        <p14:creationId xmlns:p14="http://schemas.microsoft.com/office/powerpoint/2010/main" val="740775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a:t>
            </a:r>
            <a:r>
              <a:rPr lang="en-US" baseline="0" dirty="0"/>
              <a:t> recap, our</a:t>
            </a:r>
            <a:r>
              <a:rPr lang="en-US" dirty="0"/>
              <a:t> four research questions are:</a:t>
            </a:r>
          </a:p>
          <a:p>
            <a:endParaRPr lang="en-US" dirty="0"/>
          </a:p>
          <a:p>
            <a:pPr marL="458787" indent="-457200">
              <a:buFont typeface="+mj-lt"/>
              <a:buAutoNum type="arabicPeriod"/>
            </a:pPr>
            <a:r>
              <a:rPr lang="en-US" dirty="0"/>
              <a:t>How much information is required to develop an accurate mental model?</a:t>
            </a:r>
          </a:p>
          <a:p>
            <a:pPr marL="458787" indent="-457200">
              <a:buFont typeface="+mj-lt"/>
              <a:buAutoNum type="arabicPeriod"/>
            </a:pPr>
            <a:r>
              <a:rPr lang="en-US" dirty="0"/>
              <a:t>How does the amount of information presented effect the subjective experience of automated driving?</a:t>
            </a:r>
            <a:endParaRPr lang="en-US" dirty="0">
              <a:latin typeface="Calibri" charset="0"/>
            </a:endParaRPr>
          </a:p>
          <a:p>
            <a:pPr marL="458787" indent="-457200">
              <a:buFont typeface="+mj-lt"/>
              <a:buAutoNum type="arabicPeriod"/>
            </a:pPr>
            <a:r>
              <a:rPr lang="en-US" dirty="0"/>
              <a:t>How do drivers try to engage in transfer of control (between L4 and L0)?</a:t>
            </a:r>
            <a:endParaRPr lang="en-US" dirty="0">
              <a:latin typeface="Calibri" charset="0"/>
            </a:endParaRPr>
          </a:p>
          <a:p>
            <a:pPr marL="458787" indent="-457200">
              <a:buFont typeface="+mj-lt"/>
              <a:buAutoNum type="arabicPeriod"/>
            </a:pPr>
            <a:r>
              <a:rPr lang="en-US" dirty="0"/>
              <a:t>Does training improve transfer of control and/or one's mental model?</a:t>
            </a:r>
          </a:p>
          <a:p>
            <a:endParaRPr lang="en-US" dirty="0"/>
          </a:p>
          <a:p>
            <a:r>
              <a:rPr lang="en-US" dirty="0"/>
              <a:t>Thank</a:t>
            </a:r>
            <a:r>
              <a:rPr lang="en-US" baseline="0" dirty="0"/>
              <a:t> you all for your continued time and attention as I discussed UMass capabilities as well as potential research concepts.</a:t>
            </a:r>
            <a:endParaRPr lang="en-US" dirty="0"/>
          </a:p>
        </p:txBody>
      </p:sp>
      <p:sp>
        <p:nvSpPr>
          <p:cNvPr id="4" name="Slide Number Placeholder 3"/>
          <p:cNvSpPr>
            <a:spLocks noGrp="1"/>
          </p:cNvSpPr>
          <p:nvPr>
            <p:ph type="sldNum" sz="quarter" idx="10"/>
          </p:nvPr>
        </p:nvSpPr>
        <p:spPr/>
        <p:txBody>
          <a:bodyPr/>
          <a:lstStyle/>
          <a:p>
            <a:fld id="{DA170377-F598-F04C-87AC-48DBA0C45F83}" type="slidenum">
              <a:rPr lang="en-US" smtClean="0"/>
              <a:t>27</a:t>
            </a:fld>
            <a:endParaRPr lang="en-US" dirty="0"/>
          </a:p>
        </p:txBody>
      </p:sp>
    </p:spTree>
    <p:extLst>
      <p:ext uri="{BB962C8B-B14F-4D97-AF65-F5344CB8AC3E}">
        <p14:creationId xmlns:p14="http://schemas.microsoft.com/office/powerpoint/2010/main" val="3212999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Size of circle indicates BMI</a:t>
            </a:r>
          </a:p>
        </p:txBody>
      </p:sp>
      <p:sp>
        <p:nvSpPr>
          <p:cNvPr id="4" name="Slide Number Placeholder 3"/>
          <p:cNvSpPr>
            <a:spLocks noGrp="1"/>
          </p:cNvSpPr>
          <p:nvPr>
            <p:ph type="sldNum" sz="quarter" idx="5"/>
          </p:nvPr>
        </p:nvSpPr>
        <p:spPr/>
        <p:txBody>
          <a:bodyPr/>
          <a:lstStyle/>
          <a:p>
            <a:fld id="{DA170377-F598-F04C-87AC-48DBA0C45F83}" type="slidenum">
              <a:rPr lang="en-US" smtClean="0"/>
              <a:t>11</a:t>
            </a:fld>
            <a:endParaRPr lang="en-US" dirty="0"/>
          </a:p>
        </p:txBody>
      </p:sp>
    </p:spTree>
    <p:extLst>
      <p:ext uri="{BB962C8B-B14F-4D97-AF65-F5344CB8AC3E}">
        <p14:creationId xmlns:p14="http://schemas.microsoft.com/office/powerpoint/2010/main" val="4139454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13</a:t>
            </a:fld>
            <a:endParaRPr lang="en-US"/>
          </a:p>
        </p:txBody>
      </p:sp>
    </p:spTree>
    <p:extLst>
      <p:ext uri="{BB962C8B-B14F-4D97-AF65-F5344CB8AC3E}">
        <p14:creationId xmlns:p14="http://schemas.microsoft.com/office/powerpoint/2010/main" val="4217407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14</a:t>
            </a:fld>
            <a:endParaRPr lang="en-US"/>
          </a:p>
        </p:txBody>
      </p:sp>
    </p:spTree>
    <p:extLst>
      <p:ext uri="{BB962C8B-B14F-4D97-AF65-F5344CB8AC3E}">
        <p14:creationId xmlns:p14="http://schemas.microsoft.com/office/powerpoint/2010/main" val="1722599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15</a:t>
            </a:fld>
            <a:endParaRPr lang="en-US"/>
          </a:p>
        </p:txBody>
      </p:sp>
    </p:spTree>
    <p:extLst>
      <p:ext uri="{BB962C8B-B14F-4D97-AF65-F5344CB8AC3E}">
        <p14:creationId xmlns:p14="http://schemas.microsoft.com/office/powerpoint/2010/main" val="106035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16</a:t>
            </a:fld>
            <a:endParaRPr lang="en-US"/>
          </a:p>
        </p:txBody>
      </p:sp>
    </p:spTree>
    <p:extLst>
      <p:ext uri="{BB962C8B-B14F-4D97-AF65-F5344CB8AC3E}">
        <p14:creationId xmlns:p14="http://schemas.microsoft.com/office/powerpoint/2010/main" val="918911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17</a:t>
            </a:fld>
            <a:endParaRPr lang="en-US"/>
          </a:p>
        </p:txBody>
      </p:sp>
    </p:spTree>
    <p:extLst>
      <p:ext uri="{BB962C8B-B14F-4D97-AF65-F5344CB8AC3E}">
        <p14:creationId xmlns:p14="http://schemas.microsoft.com/office/powerpoint/2010/main" val="4145253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1095BD4-C424-4543-BA09-163FDDCE5338}" type="slidenum">
              <a:rPr lang="en-US" smtClean="0"/>
              <a:pPr/>
              <a:t>18</a:t>
            </a:fld>
            <a:endParaRPr lang="en-US"/>
          </a:p>
        </p:txBody>
      </p:sp>
    </p:spTree>
    <p:extLst>
      <p:ext uri="{BB962C8B-B14F-4D97-AF65-F5344CB8AC3E}">
        <p14:creationId xmlns:p14="http://schemas.microsoft.com/office/powerpoint/2010/main" val="1563036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1095BD4-C424-4543-BA09-163FDDCE5338}" type="slidenum">
              <a:rPr lang="en-US" smtClean="0"/>
              <a:pPr/>
              <a:t>19</a:t>
            </a:fld>
            <a:endParaRPr lang="en-US"/>
          </a:p>
        </p:txBody>
      </p:sp>
    </p:spTree>
    <p:extLst>
      <p:ext uri="{BB962C8B-B14F-4D97-AF65-F5344CB8AC3E}">
        <p14:creationId xmlns:p14="http://schemas.microsoft.com/office/powerpoint/2010/main" val="24268936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A">
    <p:bg>
      <p:bgPr>
        <a:solidFill>
          <a:schemeClr val="bg1"/>
        </a:solidFill>
        <a:effectLst/>
      </p:bgPr>
    </p:bg>
    <p:spTree>
      <p:nvGrpSpPr>
        <p:cNvPr id="1" name=""/>
        <p:cNvGrpSpPr/>
        <p:nvPr/>
      </p:nvGrpSpPr>
      <p:grpSpPr>
        <a:xfrm>
          <a:off x="0" y="0"/>
          <a:ext cx="0" cy="0"/>
          <a:chOff x="0" y="0"/>
          <a:chExt cx="0" cy="0"/>
        </a:xfrm>
      </p:grpSpPr>
      <p:pic>
        <p:nvPicPr>
          <p:cNvPr id="6" name="Picture 5" descr="15-0192_MG_1945.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5152644"/>
          </a:xfrm>
          <a:prstGeom prst="rect">
            <a:avLst/>
          </a:prstGeom>
        </p:spPr>
      </p:pic>
    </p:spTree>
    <p:extLst>
      <p:ext uri="{BB962C8B-B14F-4D97-AF65-F5344CB8AC3E}">
        <p14:creationId xmlns:p14="http://schemas.microsoft.com/office/powerpoint/2010/main" val="365535277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B">
    <p:bg>
      <p:bgPr>
        <a:solidFill>
          <a:schemeClr val="bg1"/>
        </a:solidFill>
        <a:effectLst/>
      </p:bgPr>
    </p:bg>
    <p:spTree>
      <p:nvGrpSpPr>
        <p:cNvPr id="1" name=""/>
        <p:cNvGrpSpPr/>
        <p:nvPr/>
      </p:nvGrpSpPr>
      <p:grpSpPr>
        <a:xfrm>
          <a:off x="0" y="0"/>
          <a:ext cx="0" cy="0"/>
          <a:chOff x="0" y="0"/>
          <a:chExt cx="0" cy="0"/>
        </a:xfrm>
      </p:grpSpPr>
      <p:pic>
        <p:nvPicPr>
          <p:cNvPr id="9" name="Picture 8" descr="15-0192_MG_1898-Edit.jp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9144000" cy="5148072"/>
          </a:xfrm>
          <a:prstGeom prst="rect">
            <a:avLst/>
          </a:prstGeom>
        </p:spPr>
      </p:pic>
    </p:spTree>
    <p:extLst>
      <p:ext uri="{BB962C8B-B14F-4D97-AF65-F5344CB8AC3E}">
        <p14:creationId xmlns:p14="http://schemas.microsoft.com/office/powerpoint/2010/main" val="4263152882"/>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s">
    <p:spTree>
      <p:nvGrpSpPr>
        <p:cNvPr id="1" name=""/>
        <p:cNvGrpSpPr/>
        <p:nvPr/>
      </p:nvGrpSpPr>
      <p:grpSpPr>
        <a:xfrm>
          <a:off x="0" y="0"/>
          <a:ext cx="0" cy="0"/>
          <a:chOff x="0" y="0"/>
          <a:chExt cx="0" cy="0"/>
        </a:xfrm>
      </p:grpSpPr>
      <p:sp>
        <p:nvSpPr>
          <p:cNvPr id="2" name="Title 1"/>
          <p:cNvSpPr>
            <a:spLocks noGrp="1"/>
          </p:cNvSpPr>
          <p:nvPr>
            <p:ph type="title"/>
          </p:nvPr>
        </p:nvSpPr>
        <p:spPr>
          <a:xfrm>
            <a:off x="443320" y="327040"/>
            <a:ext cx="7929432" cy="857250"/>
          </a:xfrm>
        </p:spPr>
        <p:txBody>
          <a:bodyPr/>
          <a:lstStyle>
            <a:lvl1pPr>
              <a:defRPr>
                <a:solidFill>
                  <a:srgbClr val="861119"/>
                </a:solidFill>
              </a:defRPr>
            </a:lvl1pPr>
          </a:lstStyle>
          <a:p>
            <a:r>
              <a:rPr lang="en-US" dirty="0"/>
              <a:t>Click to edit Master title style</a:t>
            </a:r>
          </a:p>
        </p:txBody>
      </p:sp>
      <p:sp>
        <p:nvSpPr>
          <p:cNvPr id="7" name="Rectangle 6"/>
          <p:cNvSpPr/>
          <p:nvPr userDrawn="1"/>
        </p:nvSpPr>
        <p:spPr>
          <a:xfrm>
            <a:off x="5946223" y="0"/>
            <a:ext cx="3197777" cy="545042"/>
          </a:xfrm>
          <a:prstGeom prst="rect">
            <a:avLst/>
          </a:prstGeom>
          <a:solidFill>
            <a:srgbClr val="6610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pic>
        <p:nvPicPr>
          <p:cNvPr id="8" name="Picture 7" descr="wordmark2 white.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401612" y="171924"/>
            <a:ext cx="1485779" cy="188108"/>
          </a:xfrm>
          <a:prstGeom prst="rect">
            <a:avLst/>
          </a:prstGeom>
        </p:spPr>
      </p:pic>
      <p:sp>
        <p:nvSpPr>
          <p:cNvPr id="9" name="Rectangle 8"/>
          <p:cNvSpPr/>
          <p:nvPr userDrawn="1"/>
        </p:nvSpPr>
        <p:spPr>
          <a:xfrm>
            <a:off x="1" y="5016499"/>
            <a:ext cx="9144000" cy="127001"/>
          </a:xfrm>
          <a:prstGeom prst="rect">
            <a:avLst/>
          </a:prstGeom>
          <a:solidFill>
            <a:srgbClr val="6610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sp>
        <p:nvSpPr>
          <p:cNvPr id="10" name="Rectangle 9"/>
          <p:cNvSpPr/>
          <p:nvPr userDrawn="1"/>
        </p:nvSpPr>
        <p:spPr>
          <a:xfrm>
            <a:off x="1" y="4953000"/>
            <a:ext cx="9144000" cy="6349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sp>
        <p:nvSpPr>
          <p:cNvPr id="4" name="Text Placeholder 3"/>
          <p:cNvSpPr>
            <a:spLocks noGrp="1"/>
          </p:cNvSpPr>
          <p:nvPr>
            <p:ph type="body" sz="quarter" idx="10"/>
          </p:nvPr>
        </p:nvSpPr>
        <p:spPr>
          <a:xfrm>
            <a:off x="386720" y="1303788"/>
            <a:ext cx="7986032" cy="3288212"/>
          </a:xfrm>
          <a:prstGeom prst="rect">
            <a:avLst/>
          </a:prstGeom>
        </p:spPr>
        <p:txBody>
          <a:bodyPr vert="horz"/>
          <a:lstStyle>
            <a:lvl1pPr marL="228600" indent="-227013">
              <a:buClr>
                <a:schemeClr val="accent1"/>
              </a:buClr>
              <a:defRPr sz="2000"/>
            </a:lvl1pPr>
            <a:lvl2pPr marL="573088" indent="-285750" defTabSz="455613">
              <a:defRPr sz="1600"/>
            </a:lvl2pPr>
            <a:lvl3pPr marL="862013" indent="-228600">
              <a:defRPr sz="1600"/>
            </a:lvl3pPr>
            <a:lvl4pPr marL="1139825" indent="-228600">
              <a:defRPr sz="1600"/>
            </a:lvl4pPr>
            <a:lvl5pPr marL="1427163" indent="-228600">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4"/>
          <p:cNvSpPr>
            <a:spLocks noGrp="1"/>
          </p:cNvSpPr>
          <p:nvPr>
            <p:ph type="sldNum" sz="quarter" idx="4"/>
          </p:nvPr>
        </p:nvSpPr>
        <p:spPr>
          <a:xfrm>
            <a:off x="6774061" y="4688375"/>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4740AEA5-A348-2949-9B8B-EA763C54C64D}" type="slidenum">
              <a:rPr lang="en-US" smtClean="0"/>
              <a:t>‹#›</a:t>
            </a:fld>
            <a:endParaRPr lang="en-US"/>
          </a:p>
        </p:txBody>
      </p:sp>
      <p:pic>
        <p:nvPicPr>
          <p:cNvPr id="11" name="Picture 10">
            <a:extLst>
              <a:ext uri="{FF2B5EF4-FFF2-40B4-BE49-F238E27FC236}">
                <a16:creationId xmlns:a16="http://schemas.microsoft.com/office/drawing/2014/main" xmlns="" id="{F5237676-EA91-2345-A69C-EAD98660960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156351" cy="722571"/>
          </a:xfrm>
          <a:prstGeom prst="rect">
            <a:avLst/>
          </a:prstGeom>
        </p:spPr>
      </p:pic>
    </p:spTree>
    <p:extLst>
      <p:ext uri="{BB962C8B-B14F-4D97-AF65-F5344CB8AC3E}">
        <p14:creationId xmlns:p14="http://schemas.microsoft.com/office/powerpoint/2010/main" val="1331391354"/>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3" name="Rectangle 2"/>
          <p:cNvSpPr/>
          <p:nvPr userDrawn="1"/>
        </p:nvSpPr>
        <p:spPr>
          <a:xfrm>
            <a:off x="5946223" y="0"/>
            <a:ext cx="3197777" cy="545042"/>
          </a:xfrm>
          <a:prstGeom prst="rect">
            <a:avLst/>
          </a:prstGeom>
          <a:solidFill>
            <a:srgbClr val="6610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pic>
        <p:nvPicPr>
          <p:cNvPr id="4" name="Picture 3" descr="wordmark2 white.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401612" y="171924"/>
            <a:ext cx="1485779" cy="188108"/>
          </a:xfrm>
          <a:prstGeom prst="rect">
            <a:avLst/>
          </a:prstGeom>
        </p:spPr>
      </p:pic>
      <p:sp>
        <p:nvSpPr>
          <p:cNvPr id="2" name="Title 1"/>
          <p:cNvSpPr>
            <a:spLocks noGrp="1"/>
          </p:cNvSpPr>
          <p:nvPr>
            <p:ph type="title"/>
          </p:nvPr>
        </p:nvSpPr>
        <p:spPr>
          <a:xfrm>
            <a:off x="443319" y="327040"/>
            <a:ext cx="7929582" cy="857250"/>
          </a:xfrm>
        </p:spPr>
        <p:txBody>
          <a:bodyPr/>
          <a:lstStyle/>
          <a:p>
            <a:r>
              <a:rPr lang="en-US"/>
              <a:t>Click to edit Master title style</a:t>
            </a:r>
          </a:p>
        </p:txBody>
      </p:sp>
      <p:sp>
        <p:nvSpPr>
          <p:cNvPr id="6" name="Rectangle 5"/>
          <p:cNvSpPr/>
          <p:nvPr userDrawn="1"/>
        </p:nvSpPr>
        <p:spPr>
          <a:xfrm>
            <a:off x="1" y="4953000"/>
            <a:ext cx="9144000" cy="6349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sp>
        <p:nvSpPr>
          <p:cNvPr id="7" name="Rectangle 6"/>
          <p:cNvSpPr/>
          <p:nvPr userDrawn="1"/>
        </p:nvSpPr>
        <p:spPr>
          <a:xfrm>
            <a:off x="1" y="5016499"/>
            <a:ext cx="9144000" cy="127001"/>
          </a:xfrm>
          <a:prstGeom prst="rect">
            <a:avLst/>
          </a:prstGeom>
          <a:solidFill>
            <a:srgbClr val="6610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sp>
        <p:nvSpPr>
          <p:cNvPr id="8" name="Slide Number Placeholder 4"/>
          <p:cNvSpPr>
            <a:spLocks noGrp="1"/>
          </p:cNvSpPr>
          <p:nvPr>
            <p:ph type="sldNum" sz="quarter" idx="4"/>
          </p:nvPr>
        </p:nvSpPr>
        <p:spPr>
          <a:xfrm>
            <a:off x="6774061" y="4688375"/>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4740AEA5-A348-2949-9B8B-EA763C54C64D}" type="slidenum">
              <a:rPr lang="en-US" smtClean="0"/>
              <a:t>‹#›</a:t>
            </a:fld>
            <a:endParaRPr lang="en-US"/>
          </a:p>
        </p:txBody>
      </p:sp>
      <p:pic>
        <p:nvPicPr>
          <p:cNvPr id="9" name="Picture 8">
            <a:extLst>
              <a:ext uri="{FF2B5EF4-FFF2-40B4-BE49-F238E27FC236}">
                <a16:creationId xmlns:a16="http://schemas.microsoft.com/office/drawing/2014/main" xmlns="" id="{4565EDE5-9606-A44F-8ADF-63714FD2EF9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156351" cy="722571"/>
          </a:xfrm>
          <a:prstGeom prst="rect">
            <a:avLst/>
          </a:prstGeom>
        </p:spPr>
      </p:pic>
    </p:spTree>
    <p:extLst>
      <p:ext uri="{BB962C8B-B14F-4D97-AF65-F5344CB8AC3E}">
        <p14:creationId xmlns:p14="http://schemas.microsoft.com/office/powerpoint/2010/main" val="4030108264"/>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ogo">
    <p:spTree>
      <p:nvGrpSpPr>
        <p:cNvPr id="1" name=""/>
        <p:cNvGrpSpPr/>
        <p:nvPr/>
      </p:nvGrpSpPr>
      <p:grpSpPr>
        <a:xfrm>
          <a:off x="0" y="0"/>
          <a:ext cx="0" cy="0"/>
          <a:chOff x="0" y="0"/>
          <a:chExt cx="0" cy="0"/>
        </a:xfrm>
      </p:grpSpPr>
      <p:sp>
        <p:nvSpPr>
          <p:cNvPr id="3" name="Rectangle 2"/>
          <p:cNvSpPr/>
          <p:nvPr userDrawn="1"/>
        </p:nvSpPr>
        <p:spPr>
          <a:xfrm>
            <a:off x="5946223" y="0"/>
            <a:ext cx="3197777" cy="545042"/>
          </a:xfrm>
          <a:prstGeom prst="rect">
            <a:avLst/>
          </a:prstGeom>
          <a:solidFill>
            <a:srgbClr val="66102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pic>
        <p:nvPicPr>
          <p:cNvPr id="4" name="Picture 3" descr="wordmark2 white.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401612" y="171924"/>
            <a:ext cx="1485779" cy="188108"/>
          </a:xfrm>
          <a:prstGeom prst="rect">
            <a:avLst/>
          </a:prstGeom>
        </p:spPr>
      </p:pic>
      <p:sp>
        <p:nvSpPr>
          <p:cNvPr id="6" name="Rectangle 5"/>
          <p:cNvSpPr/>
          <p:nvPr userDrawn="1"/>
        </p:nvSpPr>
        <p:spPr>
          <a:xfrm>
            <a:off x="1" y="4953000"/>
            <a:ext cx="9144000" cy="6349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sp>
        <p:nvSpPr>
          <p:cNvPr id="7" name="Rectangle 6"/>
          <p:cNvSpPr/>
          <p:nvPr userDrawn="1"/>
        </p:nvSpPr>
        <p:spPr>
          <a:xfrm>
            <a:off x="1" y="5016499"/>
            <a:ext cx="9144000" cy="127001"/>
          </a:xfrm>
          <a:prstGeom prst="rect">
            <a:avLst/>
          </a:prstGeom>
          <a:solidFill>
            <a:srgbClr val="66102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solidFill>
                <a:schemeClr val="accent1"/>
              </a:solidFill>
            </a:endParaRPr>
          </a:p>
        </p:txBody>
      </p:sp>
      <p:sp>
        <p:nvSpPr>
          <p:cNvPr id="8" name="Slide Number Placeholder 4"/>
          <p:cNvSpPr>
            <a:spLocks noGrp="1"/>
          </p:cNvSpPr>
          <p:nvPr>
            <p:ph type="sldNum" sz="quarter" idx="4"/>
          </p:nvPr>
        </p:nvSpPr>
        <p:spPr>
          <a:xfrm>
            <a:off x="6774061" y="4688375"/>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4740AEA5-A348-2949-9B8B-EA763C54C64D}" type="slidenum">
              <a:rPr lang="en-US" smtClean="0"/>
              <a:t>‹#›</a:t>
            </a:fld>
            <a:endParaRPr lang="en-US"/>
          </a:p>
        </p:txBody>
      </p:sp>
      <p:pic>
        <p:nvPicPr>
          <p:cNvPr id="9" name="Picture 8">
            <a:extLst>
              <a:ext uri="{FF2B5EF4-FFF2-40B4-BE49-F238E27FC236}">
                <a16:creationId xmlns:a16="http://schemas.microsoft.com/office/drawing/2014/main" xmlns="" id="{08EB0A89-B1DF-AF49-95F7-FBED09056DA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156351" cy="722571"/>
          </a:xfrm>
          <a:prstGeom prst="rect">
            <a:avLst/>
          </a:prstGeom>
        </p:spPr>
      </p:pic>
    </p:spTree>
    <p:extLst>
      <p:ext uri="{BB962C8B-B14F-4D97-AF65-F5344CB8AC3E}">
        <p14:creationId xmlns:p14="http://schemas.microsoft.com/office/powerpoint/2010/main" val="1994438530"/>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4"/>
          <p:cNvSpPr>
            <a:spLocks noGrp="1"/>
          </p:cNvSpPr>
          <p:nvPr>
            <p:ph type="sldNum" sz="quarter" idx="4"/>
          </p:nvPr>
        </p:nvSpPr>
        <p:spPr>
          <a:xfrm>
            <a:off x="6774061" y="4688375"/>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4740AEA5-A348-2949-9B8B-EA763C54C64D}" type="slidenum">
              <a:rPr lang="en-US" smtClean="0"/>
              <a:t>‹#›</a:t>
            </a:fld>
            <a:endParaRPr lang="en-US"/>
          </a:p>
        </p:txBody>
      </p:sp>
    </p:spTree>
    <p:extLst>
      <p:ext uri="{BB962C8B-B14F-4D97-AF65-F5344CB8AC3E}">
        <p14:creationId xmlns:p14="http://schemas.microsoft.com/office/powerpoint/2010/main" val="3033997422"/>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3319" y="327040"/>
            <a:ext cx="7794569" cy="857250"/>
          </a:xfrm>
          <a:prstGeom prst="rect">
            <a:avLst/>
          </a:prstGeom>
        </p:spPr>
        <p:txBody>
          <a:bodyPr vert="horz" lIns="0" tIns="0" rIns="0" bIns="0" rtlCol="0" anchor="b" anchorCtr="0">
            <a:noAutofit/>
          </a:bodyPr>
          <a:lstStyle/>
          <a:p>
            <a:r>
              <a:rPr lang="en-US" dirty="0"/>
              <a:t>Click to edit Master title style</a:t>
            </a:r>
          </a:p>
        </p:txBody>
      </p:sp>
      <p:sp>
        <p:nvSpPr>
          <p:cNvPr id="7" name="TextBox 6"/>
          <p:cNvSpPr txBox="1"/>
          <p:nvPr userDrawn="1"/>
        </p:nvSpPr>
        <p:spPr>
          <a:xfrm>
            <a:off x="76337" y="150935"/>
            <a:ext cx="184666" cy="369332"/>
          </a:xfrm>
          <a:prstGeom prst="rect">
            <a:avLst/>
          </a:prstGeom>
          <a:noFill/>
        </p:spPr>
        <p:txBody>
          <a:bodyPr wrap="none" rtlCol="0">
            <a:spAutoFit/>
          </a:bodyPr>
          <a:lstStyle/>
          <a:p>
            <a:endParaRPr lang="en-US" dirty="0"/>
          </a:p>
        </p:txBody>
      </p:sp>
      <p:sp>
        <p:nvSpPr>
          <p:cNvPr id="5" name="Slide Number Placeholder 4"/>
          <p:cNvSpPr>
            <a:spLocks noGrp="1"/>
          </p:cNvSpPr>
          <p:nvPr>
            <p:ph type="sldNum" sz="quarter" idx="4"/>
          </p:nvPr>
        </p:nvSpPr>
        <p:spPr>
          <a:xfrm>
            <a:off x="6774061" y="4688375"/>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4740AEA5-A348-2949-9B8B-EA763C54C64D}" type="slidenum">
              <a:rPr lang="en-US" smtClean="0"/>
              <a:t>‹#›</a:t>
            </a:fld>
            <a:endParaRPr lang="en-US"/>
          </a:p>
        </p:txBody>
      </p:sp>
    </p:spTree>
    <p:extLst>
      <p:ext uri="{BB962C8B-B14F-4D97-AF65-F5344CB8AC3E}">
        <p14:creationId xmlns:p14="http://schemas.microsoft.com/office/powerpoint/2010/main" val="1069132855"/>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65" r:id="rId3"/>
    <p:sldLayoutId id="2147483666" r:id="rId4"/>
    <p:sldLayoutId id="2147483667" r:id="rId5"/>
    <p:sldLayoutId id="2147483655" r:id="rId6"/>
  </p:sldLayoutIdLst>
  <p:transition spd="med">
    <p:fade/>
  </p:transition>
  <p:hf hdr="0" ftr="0" dt="0"/>
  <p:txStyles>
    <p:titleStyle>
      <a:lvl1pPr algn="l" defTabSz="457200" rtl="0" eaLnBrk="1" latinLnBrk="0" hangingPunct="1">
        <a:spcBef>
          <a:spcPct val="0"/>
        </a:spcBef>
        <a:buNone/>
        <a:defRPr sz="2800" b="1" kern="1200">
          <a:solidFill>
            <a:srgbClr val="861119"/>
          </a:solidFill>
          <a:effectLst>
            <a:outerShdw blurRad="50800" dist="38100" dir="2700000" algn="tl" rotWithShape="0">
              <a:srgbClr val="000000">
                <a:alpha val="30000"/>
              </a:srgbClr>
            </a:outerShdw>
          </a:effectLst>
          <a:latin typeface="+mj-lt"/>
          <a:ea typeface="+mj-ea"/>
          <a:cs typeface="+mj-cs"/>
        </a:defRPr>
      </a:lvl1pPr>
    </p:titleStyle>
    <p:bodyStyle>
      <a:lvl1pPr marL="339725" indent="-339725" algn="l" defTabSz="457200" rtl="0" eaLnBrk="1" latinLnBrk="0" hangingPunct="1">
        <a:spcBef>
          <a:spcPts val="900"/>
        </a:spcBef>
        <a:buClr>
          <a:schemeClr val="accent5"/>
        </a:buClr>
        <a:buFont typeface="Arial"/>
        <a:buChar char="•"/>
        <a:defRPr sz="2400" kern="1200">
          <a:solidFill>
            <a:srgbClr val="000000"/>
          </a:solidFill>
          <a:latin typeface="+mn-lt"/>
          <a:ea typeface="+mn-ea"/>
          <a:cs typeface="+mn-cs"/>
        </a:defRPr>
      </a:lvl1pPr>
      <a:lvl2pPr marL="798513" indent="-395288" algn="l" defTabSz="457200" rtl="0" eaLnBrk="1" latinLnBrk="0" hangingPunct="1">
        <a:spcBef>
          <a:spcPct val="20000"/>
        </a:spcBef>
        <a:buClr>
          <a:schemeClr val="accent5"/>
        </a:buClr>
        <a:buFont typeface="Arial"/>
        <a:buChar char="–"/>
        <a:defRPr sz="1800" kern="1200">
          <a:solidFill>
            <a:srgbClr val="000000"/>
          </a:solidFill>
          <a:latin typeface="+mn-lt"/>
          <a:ea typeface="+mn-ea"/>
          <a:cs typeface="+mn-cs"/>
        </a:defRPr>
      </a:lvl2pPr>
      <a:lvl3pPr marL="1143000" indent="-228600" algn="l" defTabSz="457200" rtl="0" eaLnBrk="1" latinLnBrk="0" hangingPunct="1">
        <a:spcBef>
          <a:spcPct val="20000"/>
        </a:spcBef>
        <a:buClr>
          <a:schemeClr val="accent5"/>
        </a:buClr>
        <a:buFont typeface="Arial"/>
        <a:buChar char="•"/>
        <a:defRPr sz="1600" kern="1200">
          <a:solidFill>
            <a:srgbClr val="000000"/>
          </a:solidFill>
          <a:latin typeface="+mn-lt"/>
          <a:ea typeface="+mn-ea"/>
          <a:cs typeface="+mn-cs"/>
        </a:defRPr>
      </a:lvl3pPr>
      <a:lvl4pPr marL="1600200" indent="-228600" algn="l" defTabSz="457200" rtl="0" eaLnBrk="1" latinLnBrk="0" hangingPunct="1">
        <a:spcBef>
          <a:spcPct val="20000"/>
        </a:spcBef>
        <a:buClr>
          <a:schemeClr val="accent5"/>
        </a:buClr>
        <a:buFont typeface="Arial"/>
        <a:buChar char="–"/>
        <a:defRPr sz="16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nejm.org/doi/full/10.1056/NEJMsa0706154"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8.wmf"/></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660559" y="0"/>
            <a:ext cx="5483441" cy="3556496"/>
          </a:xfrm>
          <a:prstGeom prst="rect">
            <a:avLst/>
          </a:prstGeom>
          <a:solidFill>
            <a:srgbClr val="5C0D1C">
              <a:alpha val="8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descr="UMAwordmark_wtag_whit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45300" y="205020"/>
            <a:ext cx="2125517" cy="423135"/>
          </a:xfrm>
          <a:prstGeom prst="rect">
            <a:avLst/>
          </a:prstGeom>
        </p:spPr>
      </p:pic>
      <p:sp>
        <p:nvSpPr>
          <p:cNvPr id="17" name="Title 1"/>
          <p:cNvSpPr txBox="1">
            <a:spLocks/>
          </p:cNvSpPr>
          <p:nvPr/>
        </p:nvSpPr>
        <p:spPr>
          <a:xfrm>
            <a:off x="3981788" y="1107397"/>
            <a:ext cx="4914676" cy="861774"/>
          </a:xfrm>
          <a:prstGeom prst="rect">
            <a:avLst/>
          </a:prstGeom>
        </p:spPr>
        <p:txBody>
          <a:bodyPr wrap="square" lIns="0" tIns="0" rIns="0" bIns="0" anchor="t" anchorCtr="0">
            <a:spAutoFit/>
          </a:bodyPr>
          <a:lstStyle>
            <a:lvl1pPr indent="0" algn="l" defTabSz="457200" rtl="0" eaLnBrk="1" latinLnBrk="0" hangingPunct="1">
              <a:lnSpc>
                <a:spcPct val="100000"/>
              </a:lnSpc>
              <a:spcBef>
                <a:spcPct val="0"/>
              </a:spcBef>
              <a:buNone/>
              <a:defRPr sz="2800" b="1" kern="1200">
                <a:solidFill>
                  <a:srgbClr val="861119"/>
                </a:solidFill>
                <a:effectLst/>
                <a:latin typeface="+mj-lt"/>
                <a:ea typeface="+mj-ea"/>
                <a:cs typeface="+mj-cs"/>
              </a:defRPr>
            </a:lvl1pPr>
          </a:lstStyle>
          <a:p>
            <a:r>
              <a:rPr lang="en-US" dirty="0">
                <a:solidFill>
                  <a:schemeClr val="bg1"/>
                </a:solidFill>
              </a:rPr>
              <a:t>Examples of Social Network Research</a:t>
            </a:r>
          </a:p>
        </p:txBody>
      </p:sp>
      <p:sp>
        <p:nvSpPr>
          <p:cNvPr id="18" name="Subtitle 2"/>
          <p:cNvSpPr txBox="1">
            <a:spLocks/>
          </p:cNvSpPr>
          <p:nvPr/>
        </p:nvSpPr>
        <p:spPr>
          <a:xfrm>
            <a:off x="4971058" y="3037656"/>
            <a:ext cx="3925406" cy="345893"/>
          </a:xfrm>
          <a:prstGeom prst="rect">
            <a:avLst/>
          </a:prstGeom>
        </p:spPr>
        <p:txBody>
          <a:bodyPr lIns="0" tIns="0" rIns="0" bIns="0">
            <a:noAutofit/>
          </a:bodyPr>
          <a:lstStyle>
            <a:lvl1pPr marL="0" marR="0" indent="0" algn="l" defTabSz="457200" rtl="0" eaLnBrk="1" fontAlgn="auto" latinLnBrk="0" hangingPunct="1">
              <a:lnSpc>
                <a:spcPct val="100000"/>
              </a:lnSpc>
              <a:spcBef>
                <a:spcPts val="900"/>
              </a:spcBef>
              <a:spcAft>
                <a:spcPts val="0"/>
              </a:spcAft>
              <a:buClr>
                <a:schemeClr val="accent5"/>
              </a:buClr>
              <a:buSzTx/>
              <a:buFont typeface="Arial"/>
              <a:buNone/>
              <a:tabLst/>
              <a:defRPr sz="1200" kern="1200">
                <a:solidFill>
                  <a:schemeClr val="tx1">
                    <a:tint val="75000"/>
                  </a:schemeClr>
                </a:solidFill>
                <a:latin typeface="+mn-lt"/>
                <a:ea typeface="+mn-ea"/>
                <a:cs typeface="+mn-cs"/>
              </a:defRPr>
            </a:lvl1pPr>
            <a:lvl2pPr marL="457200" indent="0" algn="ctr" defTabSz="457200" rtl="0" eaLnBrk="1" latinLnBrk="0" hangingPunct="1">
              <a:spcBef>
                <a:spcPct val="20000"/>
              </a:spcBef>
              <a:buClr>
                <a:schemeClr val="accent5"/>
              </a:buClr>
              <a:buFont typeface="Arial"/>
              <a:buNone/>
              <a:defRPr sz="1800" kern="1200">
                <a:solidFill>
                  <a:schemeClr val="tx1">
                    <a:tint val="75000"/>
                  </a:schemeClr>
                </a:solidFill>
                <a:latin typeface="+mn-lt"/>
                <a:ea typeface="+mn-ea"/>
                <a:cs typeface="+mn-cs"/>
              </a:defRPr>
            </a:lvl2pPr>
            <a:lvl3pPr marL="914400" indent="0" algn="ctr" defTabSz="457200" rtl="0" eaLnBrk="1" latinLnBrk="0" hangingPunct="1">
              <a:spcBef>
                <a:spcPct val="20000"/>
              </a:spcBef>
              <a:buClr>
                <a:schemeClr val="accent5"/>
              </a:buClr>
              <a:buFont typeface="Arial"/>
              <a:buNone/>
              <a:defRPr sz="1600" kern="1200">
                <a:solidFill>
                  <a:schemeClr val="tx1">
                    <a:tint val="75000"/>
                  </a:schemeClr>
                </a:solidFill>
                <a:latin typeface="+mn-lt"/>
                <a:ea typeface="+mn-ea"/>
                <a:cs typeface="+mn-cs"/>
              </a:defRPr>
            </a:lvl3pPr>
            <a:lvl4pPr marL="1371600" indent="0" algn="ctr" defTabSz="457200" rtl="0" eaLnBrk="1" latinLnBrk="0" hangingPunct="1">
              <a:spcBef>
                <a:spcPct val="20000"/>
              </a:spcBef>
              <a:buClr>
                <a:schemeClr val="accent5"/>
              </a:buClr>
              <a:buFont typeface="Arial"/>
              <a:buNone/>
              <a:defRPr sz="16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16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r"/>
            <a:r>
              <a:rPr lang="en-US" dirty="0">
                <a:solidFill>
                  <a:schemeClr val="bg1"/>
                </a:solidFill>
              </a:rPr>
              <a:t>January 26, 2019</a:t>
            </a:r>
          </a:p>
        </p:txBody>
      </p:sp>
      <p:sp>
        <p:nvSpPr>
          <p:cNvPr id="6" name="TextBox 5">
            <a:extLst>
              <a:ext uri="{FF2B5EF4-FFF2-40B4-BE49-F238E27FC236}">
                <a16:creationId xmlns:a16="http://schemas.microsoft.com/office/drawing/2014/main" xmlns="" id="{D5E31AEB-D126-8A4B-916C-13BD0515D84E}"/>
              </a:ext>
            </a:extLst>
          </p:cNvPr>
          <p:cNvSpPr txBox="1"/>
          <p:nvPr/>
        </p:nvSpPr>
        <p:spPr>
          <a:xfrm>
            <a:off x="3981787" y="2163915"/>
            <a:ext cx="4199568" cy="600164"/>
          </a:xfrm>
          <a:prstGeom prst="rect">
            <a:avLst/>
          </a:prstGeom>
          <a:noFill/>
        </p:spPr>
        <p:txBody>
          <a:bodyPr wrap="square" lIns="0" tIns="0" rtlCol="0">
            <a:spAutoFit/>
          </a:bodyPr>
          <a:lstStyle/>
          <a:p>
            <a:r>
              <a:rPr lang="en-US" dirty="0">
                <a:solidFill>
                  <a:schemeClr val="bg1"/>
                </a:solidFill>
              </a:rPr>
              <a:t>Shannon C. Roberts, Asst. Professor</a:t>
            </a:r>
          </a:p>
          <a:p>
            <a:r>
              <a:rPr lang="en-US" dirty="0">
                <a:solidFill>
                  <a:schemeClr val="bg1"/>
                </a:solidFill>
              </a:rPr>
              <a:t>Mechanical and Industrial Engineering</a:t>
            </a:r>
          </a:p>
        </p:txBody>
      </p:sp>
    </p:spTree>
    <p:extLst>
      <p:ext uri="{BB962C8B-B14F-4D97-AF65-F5344CB8AC3E}">
        <p14:creationId xmlns:p14="http://schemas.microsoft.com/office/powerpoint/2010/main" val="3629994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666031-E00B-5647-B0D9-BDDBBF25F114}"/>
              </a:ext>
            </a:extLst>
          </p:cNvPr>
          <p:cNvSpPr>
            <a:spLocks noGrp="1"/>
          </p:cNvSpPr>
          <p:nvPr>
            <p:ph type="title"/>
          </p:nvPr>
        </p:nvSpPr>
        <p:spPr/>
        <p:txBody>
          <a:bodyPr/>
          <a:lstStyle/>
          <a:p>
            <a:r>
              <a:rPr lang="en-US" dirty="0"/>
              <a:t>Interesting Results: Smoking</a:t>
            </a:r>
          </a:p>
        </p:txBody>
      </p:sp>
      <p:sp>
        <p:nvSpPr>
          <p:cNvPr id="3" name="Text Placeholder 2">
            <a:extLst>
              <a:ext uri="{FF2B5EF4-FFF2-40B4-BE49-F238E27FC236}">
                <a16:creationId xmlns:a16="http://schemas.microsoft.com/office/drawing/2014/main" xmlns="" id="{23C03D26-69A7-9945-80EC-429236418798}"/>
              </a:ext>
            </a:extLst>
          </p:cNvPr>
          <p:cNvSpPr>
            <a:spLocks noGrp="1"/>
          </p:cNvSpPr>
          <p:nvPr>
            <p:ph type="body" sz="quarter" idx="10"/>
          </p:nvPr>
        </p:nvSpPr>
        <p:spPr/>
        <p:txBody>
          <a:bodyPr/>
          <a:lstStyle/>
          <a:p>
            <a:r>
              <a:rPr lang="en-US" dirty="0"/>
              <a:t>Video: </a:t>
            </a:r>
            <a:r>
              <a:rPr lang="en-US" dirty="0">
                <a:hlinkClick r:id="rId2"/>
              </a:rPr>
              <a:t>https://www.nejm.org/doi/full/10.1056/NEJMsa0706154</a:t>
            </a:r>
            <a:r>
              <a:rPr lang="en-US" dirty="0"/>
              <a:t> </a:t>
            </a:r>
          </a:p>
        </p:txBody>
      </p:sp>
      <p:sp>
        <p:nvSpPr>
          <p:cNvPr id="4" name="Slide Number Placeholder 3">
            <a:extLst>
              <a:ext uri="{FF2B5EF4-FFF2-40B4-BE49-F238E27FC236}">
                <a16:creationId xmlns:a16="http://schemas.microsoft.com/office/drawing/2014/main" xmlns="" id="{C70E0E77-D156-A444-B768-C96655C5CEBC}"/>
              </a:ext>
            </a:extLst>
          </p:cNvPr>
          <p:cNvSpPr>
            <a:spLocks noGrp="1"/>
          </p:cNvSpPr>
          <p:nvPr>
            <p:ph type="sldNum" sz="quarter" idx="4"/>
          </p:nvPr>
        </p:nvSpPr>
        <p:spPr/>
        <p:txBody>
          <a:bodyPr/>
          <a:lstStyle/>
          <a:p>
            <a:fld id="{4740AEA5-A348-2949-9B8B-EA763C54C64D}" type="slidenum">
              <a:rPr lang="en-US" smtClean="0"/>
              <a:t>9</a:t>
            </a:fld>
            <a:endParaRPr lang="en-US"/>
          </a:p>
        </p:txBody>
      </p:sp>
    </p:spTree>
    <p:extLst>
      <p:ext uri="{BB962C8B-B14F-4D97-AF65-F5344CB8AC3E}">
        <p14:creationId xmlns:p14="http://schemas.microsoft.com/office/powerpoint/2010/main" val="3436953475"/>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666031-E00B-5647-B0D9-BDDBBF25F114}"/>
              </a:ext>
            </a:extLst>
          </p:cNvPr>
          <p:cNvSpPr>
            <a:spLocks noGrp="1"/>
          </p:cNvSpPr>
          <p:nvPr>
            <p:ph type="title"/>
          </p:nvPr>
        </p:nvSpPr>
        <p:spPr/>
        <p:txBody>
          <a:bodyPr/>
          <a:lstStyle/>
          <a:p>
            <a:r>
              <a:rPr lang="en-US" dirty="0"/>
              <a:t>Interesting Results: Happiness</a:t>
            </a:r>
          </a:p>
        </p:txBody>
      </p:sp>
      <p:sp>
        <p:nvSpPr>
          <p:cNvPr id="3" name="Text Placeholder 2">
            <a:extLst>
              <a:ext uri="{FF2B5EF4-FFF2-40B4-BE49-F238E27FC236}">
                <a16:creationId xmlns:a16="http://schemas.microsoft.com/office/drawing/2014/main" xmlns="" id="{23C03D26-69A7-9945-80EC-429236418798}"/>
              </a:ext>
            </a:extLst>
          </p:cNvPr>
          <p:cNvSpPr>
            <a:spLocks noGrp="1"/>
          </p:cNvSpPr>
          <p:nvPr>
            <p:ph type="body" sz="quarter" idx="10"/>
          </p:nvPr>
        </p:nvSpPr>
        <p:spPr>
          <a:xfrm>
            <a:off x="290670" y="3430102"/>
            <a:ext cx="8082082" cy="1337513"/>
          </a:xfrm>
        </p:spPr>
        <p:txBody>
          <a:bodyPr/>
          <a:lstStyle/>
          <a:p>
            <a:r>
              <a:rPr lang="en-US" sz="1600" dirty="0"/>
              <a:t>“Happy people tend to be located in the center of their local social network and in large clusters of other happy people”</a:t>
            </a:r>
          </a:p>
          <a:p>
            <a:r>
              <a:rPr lang="en-US" sz="1600" dirty="0"/>
              <a:t>“The happiness of an individual is associated with the happiness of people up to three degrees removed in the social network”</a:t>
            </a:r>
          </a:p>
          <a:p>
            <a:endParaRPr lang="en-US" sz="1600" dirty="0"/>
          </a:p>
          <a:p>
            <a:endParaRPr lang="en-US" sz="1600" dirty="0"/>
          </a:p>
        </p:txBody>
      </p:sp>
      <p:sp>
        <p:nvSpPr>
          <p:cNvPr id="4" name="Slide Number Placeholder 3">
            <a:extLst>
              <a:ext uri="{FF2B5EF4-FFF2-40B4-BE49-F238E27FC236}">
                <a16:creationId xmlns:a16="http://schemas.microsoft.com/office/drawing/2014/main" xmlns="" id="{C70E0E77-D156-A444-B768-C96655C5CEBC}"/>
              </a:ext>
            </a:extLst>
          </p:cNvPr>
          <p:cNvSpPr>
            <a:spLocks noGrp="1"/>
          </p:cNvSpPr>
          <p:nvPr>
            <p:ph type="sldNum" sz="quarter" idx="4"/>
          </p:nvPr>
        </p:nvSpPr>
        <p:spPr/>
        <p:txBody>
          <a:bodyPr/>
          <a:lstStyle/>
          <a:p>
            <a:fld id="{4740AEA5-A348-2949-9B8B-EA763C54C64D}" type="slidenum">
              <a:rPr lang="en-US" smtClean="0"/>
              <a:t>10</a:t>
            </a:fld>
            <a:endParaRPr lang="en-US"/>
          </a:p>
        </p:txBody>
      </p:sp>
      <p:pic>
        <p:nvPicPr>
          <p:cNvPr id="6" name="Picture 5">
            <a:extLst>
              <a:ext uri="{FF2B5EF4-FFF2-40B4-BE49-F238E27FC236}">
                <a16:creationId xmlns:a16="http://schemas.microsoft.com/office/drawing/2014/main" xmlns="" id="{11E79AF0-D1E5-D24B-8351-D7B47629B74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3320" y="1162680"/>
            <a:ext cx="3335393" cy="2278344"/>
          </a:xfrm>
          <a:prstGeom prst="rect">
            <a:avLst/>
          </a:prstGeom>
        </p:spPr>
      </p:pic>
      <p:pic>
        <p:nvPicPr>
          <p:cNvPr id="7" name="Picture 6">
            <a:extLst>
              <a:ext uri="{FF2B5EF4-FFF2-40B4-BE49-F238E27FC236}">
                <a16:creationId xmlns:a16="http://schemas.microsoft.com/office/drawing/2014/main" xmlns="" id="{685DCEA9-8E6A-F146-9C61-EB6D54EE0D9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169532" y="1162680"/>
            <a:ext cx="3355870" cy="2287868"/>
          </a:xfrm>
          <a:prstGeom prst="rect">
            <a:avLst/>
          </a:prstGeom>
        </p:spPr>
      </p:pic>
      <p:sp>
        <p:nvSpPr>
          <p:cNvPr id="8" name="Rectangle 7">
            <a:extLst>
              <a:ext uri="{FF2B5EF4-FFF2-40B4-BE49-F238E27FC236}">
                <a16:creationId xmlns:a16="http://schemas.microsoft.com/office/drawing/2014/main" xmlns="" id="{5E2B68A4-9DC1-1A49-B610-516817C77754}"/>
              </a:ext>
            </a:extLst>
          </p:cNvPr>
          <p:cNvSpPr/>
          <p:nvPr/>
        </p:nvSpPr>
        <p:spPr>
          <a:xfrm>
            <a:off x="-1092" y="4747568"/>
            <a:ext cx="8665605" cy="215444"/>
          </a:xfrm>
          <a:prstGeom prst="rect">
            <a:avLst/>
          </a:prstGeom>
        </p:spPr>
        <p:txBody>
          <a:bodyPr wrap="square">
            <a:spAutoFit/>
          </a:bodyPr>
          <a:lstStyle/>
          <a:p>
            <a:r>
              <a:rPr lang="en-US" sz="800" dirty="0">
                <a:solidFill>
                  <a:srgbClr val="222222"/>
                </a:solidFill>
                <a:latin typeface="Arial" panose="020B0604020202020204" pitchFamily="34" charset="0"/>
              </a:rPr>
              <a:t>Fowler, J. H., &amp; Christakis, N. A. (2008). Dynamic spread of happiness in a large social network: longitudinal analysis over 20 years in the Framingham Heart Study. </a:t>
            </a:r>
            <a:r>
              <a:rPr lang="en-US" sz="800" i="1" dirty="0" err="1">
                <a:solidFill>
                  <a:srgbClr val="222222"/>
                </a:solidFill>
                <a:latin typeface="Arial" panose="020B0604020202020204" pitchFamily="34" charset="0"/>
              </a:rPr>
              <a:t>Bmj</a:t>
            </a:r>
            <a:r>
              <a:rPr lang="en-US" sz="800" dirty="0">
                <a:solidFill>
                  <a:srgbClr val="222222"/>
                </a:solidFill>
                <a:latin typeface="Arial" panose="020B0604020202020204" pitchFamily="34" charset="0"/>
              </a:rPr>
              <a:t>, </a:t>
            </a:r>
            <a:r>
              <a:rPr lang="en-US" sz="800" i="1" dirty="0">
                <a:solidFill>
                  <a:srgbClr val="222222"/>
                </a:solidFill>
                <a:latin typeface="Arial" panose="020B0604020202020204" pitchFamily="34" charset="0"/>
              </a:rPr>
              <a:t>337</a:t>
            </a:r>
            <a:r>
              <a:rPr lang="en-US" sz="800" dirty="0">
                <a:solidFill>
                  <a:srgbClr val="222222"/>
                </a:solidFill>
                <a:latin typeface="Arial" panose="020B0604020202020204" pitchFamily="34" charset="0"/>
              </a:rPr>
              <a:t>, a2338.</a:t>
            </a:r>
            <a:endParaRPr lang="en-US" sz="800" dirty="0"/>
          </a:p>
        </p:txBody>
      </p:sp>
      <p:sp>
        <p:nvSpPr>
          <p:cNvPr id="9" name="Oval 8">
            <a:extLst>
              <a:ext uri="{FF2B5EF4-FFF2-40B4-BE49-F238E27FC236}">
                <a16:creationId xmlns:a16="http://schemas.microsoft.com/office/drawing/2014/main" xmlns="" id="{F5E0E238-0A7E-AE45-A8E8-BEB24EC86B2D}"/>
              </a:ext>
            </a:extLst>
          </p:cNvPr>
          <p:cNvSpPr/>
          <p:nvPr/>
        </p:nvSpPr>
        <p:spPr>
          <a:xfrm>
            <a:off x="3936159" y="1289848"/>
            <a:ext cx="320040" cy="320040"/>
          </a:xfrm>
          <a:prstGeom prst="ellipse">
            <a:avLst/>
          </a:prstGeom>
          <a:solidFill>
            <a:srgbClr val="FFFF00"/>
          </a:solidFill>
          <a:ln w="25400">
            <a:solidFill>
              <a:srgbClr val="F2F30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xmlns="" id="{4E1E449C-897B-9241-BE61-3935F55F3E21}"/>
              </a:ext>
            </a:extLst>
          </p:cNvPr>
          <p:cNvSpPr/>
          <p:nvPr/>
        </p:nvSpPr>
        <p:spPr>
          <a:xfrm>
            <a:off x="3931363" y="1715446"/>
            <a:ext cx="320040" cy="320040"/>
          </a:xfrm>
          <a:prstGeom prst="ellipse">
            <a:avLst/>
          </a:prstGeom>
          <a:solidFill>
            <a:srgbClr val="0000A0"/>
          </a:solidFill>
          <a:ln w="25400">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xmlns="" id="{4B549636-A619-1C4A-9FF2-9A7E2B0AE3DC}"/>
              </a:ext>
            </a:extLst>
          </p:cNvPr>
          <p:cNvSpPr/>
          <p:nvPr/>
        </p:nvSpPr>
        <p:spPr>
          <a:xfrm>
            <a:off x="3931363" y="2147176"/>
            <a:ext cx="320040" cy="320040"/>
          </a:xfrm>
          <a:prstGeom prst="ellipse">
            <a:avLst/>
          </a:prstGeom>
          <a:solidFill>
            <a:srgbClr val="00B050"/>
          </a:solidFill>
          <a:ln w="25400">
            <a:solidFill>
              <a:srgbClr val="0B964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xmlns="" id="{B30B4FDE-1AE6-3640-BE0E-4C5F96E449BB}"/>
              </a:ext>
            </a:extLst>
          </p:cNvPr>
          <p:cNvSpPr/>
          <p:nvPr/>
        </p:nvSpPr>
        <p:spPr>
          <a:xfrm>
            <a:off x="3931363" y="2578906"/>
            <a:ext cx="320040" cy="320040"/>
          </a:xfrm>
          <a:prstGeom prst="ellipse">
            <a:avLst/>
          </a:prstGeom>
          <a:pattFill prst="wdDnDiag">
            <a:fgClr>
              <a:srgbClr val="FFFF00"/>
            </a:fgClr>
            <a:bgClr>
              <a:srgbClr val="002060"/>
            </a:bgClr>
          </a:pattFill>
          <a:ln w="2540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xmlns="" id="{6C314E58-954A-7A4C-A90F-8437575353D8}"/>
              </a:ext>
            </a:extLst>
          </p:cNvPr>
          <p:cNvSpPr/>
          <p:nvPr/>
        </p:nvSpPr>
        <p:spPr>
          <a:xfrm>
            <a:off x="3931363" y="3032912"/>
            <a:ext cx="320040" cy="320040"/>
          </a:xfrm>
          <a:prstGeom prst="rect">
            <a:avLst/>
          </a:prstGeom>
          <a:pattFill prst="wdDnDiag">
            <a:fgClr>
              <a:srgbClr val="FFFF00"/>
            </a:fgClr>
            <a:bgClr>
              <a:srgbClr val="002060"/>
            </a:bgClr>
          </a:pattFill>
          <a:ln w="2540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74F95D2C-CC17-9747-A1D5-213BFF1653AA}"/>
              </a:ext>
            </a:extLst>
          </p:cNvPr>
          <p:cNvSpPr txBox="1"/>
          <p:nvPr/>
        </p:nvSpPr>
        <p:spPr>
          <a:xfrm>
            <a:off x="4251403" y="1318237"/>
            <a:ext cx="584161" cy="253916"/>
          </a:xfrm>
          <a:prstGeom prst="rect">
            <a:avLst/>
          </a:prstGeom>
          <a:noFill/>
        </p:spPr>
        <p:txBody>
          <a:bodyPr wrap="square" rtlCol="0">
            <a:spAutoFit/>
          </a:bodyPr>
          <a:lstStyle/>
          <a:p>
            <a:r>
              <a:rPr lang="en-US" sz="1050" dirty="0"/>
              <a:t>Happy</a:t>
            </a:r>
          </a:p>
        </p:txBody>
      </p:sp>
      <p:sp>
        <p:nvSpPr>
          <p:cNvPr id="18" name="TextBox 17">
            <a:extLst>
              <a:ext uri="{FF2B5EF4-FFF2-40B4-BE49-F238E27FC236}">
                <a16:creationId xmlns:a16="http://schemas.microsoft.com/office/drawing/2014/main" xmlns="" id="{01246B4A-E374-DC40-BF9C-242B9FCC83E6}"/>
              </a:ext>
            </a:extLst>
          </p:cNvPr>
          <p:cNvSpPr txBox="1"/>
          <p:nvPr/>
        </p:nvSpPr>
        <p:spPr>
          <a:xfrm>
            <a:off x="4251402" y="1792189"/>
            <a:ext cx="798993" cy="253916"/>
          </a:xfrm>
          <a:prstGeom prst="rect">
            <a:avLst/>
          </a:prstGeom>
          <a:noFill/>
        </p:spPr>
        <p:txBody>
          <a:bodyPr wrap="square" rtlCol="0">
            <a:spAutoFit/>
          </a:bodyPr>
          <a:lstStyle/>
          <a:p>
            <a:r>
              <a:rPr lang="en-US" sz="1050" dirty="0"/>
              <a:t>Unhappy</a:t>
            </a:r>
          </a:p>
        </p:txBody>
      </p:sp>
      <p:sp>
        <p:nvSpPr>
          <p:cNvPr id="19" name="TextBox 18">
            <a:extLst>
              <a:ext uri="{FF2B5EF4-FFF2-40B4-BE49-F238E27FC236}">
                <a16:creationId xmlns:a16="http://schemas.microsoft.com/office/drawing/2014/main" xmlns="" id="{AF6B2B04-20F6-8648-B6A6-8C9E0EFA2DF2}"/>
              </a:ext>
            </a:extLst>
          </p:cNvPr>
          <p:cNvSpPr txBox="1"/>
          <p:nvPr/>
        </p:nvSpPr>
        <p:spPr>
          <a:xfrm>
            <a:off x="4264773" y="2180052"/>
            <a:ext cx="798993" cy="253916"/>
          </a:xfrm>
          <a:prstGeom prst="rect">
            <a:avLst/>
          </a:prstGeom>
          <a:noFill/>
        </p:spPr>
        <p:txBody>
          <a:bodyPr wrap="square" rtlCol="0">
            <a:spAutoFit/>
          </a:bodyPr>
          <a:lstStyle/>
          <a:p>
            <a:r>
              <a:rPr lang="en-US" sz="1050" dirty="0"/>
              <a:t>Neutral</a:t>
            </a:r>
          </a:p>
        </p:txBody>
      </p:sp>
      <p:sp>
        <p:nvSpPr>
          <p:cNvPr id="20" name="TextBox 19">
            <a:extLst>
              <a:ext uri="{FF2B5EF4-FFF2-40B4-BE49-F238E27FC236}">
                <a16:creationId xmlns:a16="http://schemas.microsoft.com/office/drawing/2014/main" xmlns="" id="{73F19176-3939-6D47-A84B-B50708CF3BA3}"/>
              </a:ext>
            </a:extLst>
          </p:cNvPr>
          <p:cNvSpPr txBox="1"/>
          <p:nvPr/>
        </p:nvSpPr>
        <p:spPr>
          <a:xfrm>
            <a:off x="4251400" y="2611691"/>
            <a:ext cx="798993" cy="253916"/>
          </a:xfrm>
          <a:prstGeom prst="rect">
            <a:avLst/>
          </a:prstGeom>
          <a:noFill/>
        </p:spPr>
        <p:txBody>
          <a:bodyPr wrap="square" rtlCol="0">
            <a:spAutoFit/>
          </a:bodyPr>
          <a:lstStyle/>
          <a:p>
            <a:r>
              <a:rPr lang="en-US" sz="1050" dirty="0"/>
              <a:t>Female</a:t>
            </a:r>
          </a:p>
        </p:txBody>
      </p:sp>
      <p:sp>
        <p:nvSpPr>
          <p:cNvPr id="21" name="TextBox 20">
            <a:extLst>
              <a:ext uri="{FF2B5EF4-FFF2-40B4-BE49-F238E27FC236}">
                <a16:creationId xmlns:a16="http://schemas.microsoft.com/office/drawing/2014/main" xmlns="" id="{B8E80BB6-E876-F049-9D08-71A045EC2AF1}"/>
              </a:ext>
            </a:extLst>
          </p:cNvPr>
          <p:cNvSpPr txBox="1"/>
          <p:nvPr/>
        </p:nvSpPr>
        <p:spPr>
          <a:xfrm>
            <a:off x="4251400" y="3065974"/>
            <a:ext cx="798993" cy="253916"/>
          </a:xfrm>
          <a:prstGeom prst="rect">
            <a:avLst/>
          </a:prstGeom>
          <a:noFill/>
        </p:spPr>
        <p:txBody>
          <a:bodyPr wrap="square" rtlCol="0">
            <a:spAutoFit/>
          </a:bodyPr>
          <a:lstStyle/>
          <a:p>
            <a:r>
              <a:rPr lang="en-US" sz="1050" dirty="0"/>
              <a:t>Male</a:t>
            </a:r>
          </a:p>
        </p:txBody>
      </p:sp>
    </p:spTree>
    <p:extLst>
      <p:ext uri="{BB962C8B-B14F-4D97-AF65-F5344CB8AC3E}">
        <p14:creationId xmlns:p14="http://schemas.microsoft.com/office/powerpoint/2010/main" val="3629360286"/>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666031-E00B-5647-B0D9-BDDBBF25F114}"/>
              </a:ext>
            </a:extLst>
          </p:cNvPr>
          <p:cNvSpPr>
            <a:spLocks noGrp="1"/>
          </p:cNvSpPr>
          <p:nvPr>
            <p:ph type="title"/>
          </p:nvPr>
        </p:nvSpPr>
        <p:spPr/>
        <p:txBody>
          <a:bodyPr/>
          <a:lstStyle/>
          <a:p>
            <a:r>
              <a:rPr lang="en-US" dirty="0"/>
              <a:t>Interesting Results: Obesity</a:t>
            </a:r>
          </a:p>
        </p:txBody>
      </p:sp>
      <p:sp>
        <p:nvSpPr>
          <p:cNvPr id="3" name="Text Placeholder 2">
            <a:extLst>
              <a:ext uri="{FF2B5EF4-FFF2-40B4-BE49-F238E27FC236}">
                <a16:creationId xmlns:a16="http://schemas.microsoft.com/office/drawing/2014/main" xmlns="" id="{23C03D26-69A7-9945-80EC-429236418798}"/>
              </a:ext>
            </a:extLst>
          </p:cNvPr>
          <p:cNvSpPr>
            <a:spLocks noGrp="1"/>
          </p:cNvSpPr>
          <p:nvPr>
            <p:ph type="body" sz="quarter" idx="10"/>
          </p:nvPr>
        </p:nvSpPr>
        <p:spPr>
          <a:xfrm>
            <a:off x="386720" y="3308986"/>
            <a:ext cx="7986032" cy="1438582"/>
          </a:xfrm>
        </p:spPr>
        <p:txBody>
          <a:bodyPr/>
          <a:lstStyle/>
          <a:p>
            <a:r>
              <a:rPr lang="en-US" sz="1600" dirty="0"/>
              <a:t>“Pairs of friends and siblings of the same sex appeared to have more influence on the weight gain of each other than did pairs of friends and siblings of the opposite sex.”</a:t>
            </a:r>
          </a:p>
          <a:p>
            <a:r>
              <a:rPr lang="en-US" sz="1600" dirty="0"/>
              <a:t>If person A said person B, who was obese, was their friend, person A had a 57% higher chance of also becoming obese</a:t>
            </a:r>
          </a:p>
          <a:p>
            <a:endParaRPr lang="en-US" sz="1600" dirty="0"/>
          </a:p>
        </p:txBody>
      </p:sp>
      <p:sp>
        <p:nvSpPr>
          <p:cNvPr id="4" name="Slide Number Placeholder 3">
            <a:extLst>
              <a:ext uri="{FF2B5EF4-FFF2-40B4-BE49-F238E27FC236}">
                <a16:creationId xmlns:a16="http://schemas.microsoft.com/office/drawing/2014/main" xmlns="" id="{C70E0E77-D156-A444-B768-C96655C5CEBC}"/>
              </a:ext>
            </a:extLst>
          </p:cNvPr>
          <p:cNvSpPr>
            <a:spLocks noGrp="1"/>
          </p:cNvSpPr>
          <p:nvPr>
            <p:ph type="sldNum" sz="quarter" idx="4"/>
          </p:nvPr>
        </p:nvSpPr>
        <p:spPr/>
        <p:txBody>
          <a:bodyPr/>
          <a:lstStyle/>
          <a:p>
            <a:fld id="{4740AEA5-A348-2949-9B8B-EA763C54C64D}" type="slidenum">
              <a:rPr lang="en-US" smtClean="0"/>
              <a:t>11</a:t>
            </a:fld>
            <a:endParaRPr lang="en-US"/>
          </a:p>
        </p:txBody>
      </p:sp>
      <p:pic>
        <p:nvPicPr>
          <p:cNvPr id="6" name="Picture 5">
            <a:extLst>
              <a:ext uri="{FF2B5EF4-FFF2-40B4-BE49-F238E27FC236}">
                <a16:creationId xmlns:a16="http://schemas.microsoft.com/office/drawing/2014/main" xmlns="" id="{022F1A0D-BD3B-CE43-B44C-E32B5FC5CC5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3558" y="1235348"/>
            <a:ext cx="2600459" cy="2022579"/>
          </a:xfrm>
          <a:prstGeom prst="rect">
            <a:avLst/>
          </a:prstGeom>
        </p:spPr>
      </p:pic>
      <p:pic>
        <p:nvPicPr>
          <p:cNvPr id="8" name="Picture 7">
            <a:extLst>
              <a:ext uri="{FF2B5EF4-FFF2-40B4-BE49-F238E27FC236}">
                <a16:creationId xmlns:a16="http://schemas.microsoft.com/office/drawing/2014/main" xmlns="" id="{A9426D8B-94BA-6046-BA63-6EE0AF30309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90592" y="1184290"/>
            <a:ext cx="2601078" cy="2073637"/>
          </a:xfrm>
          <a:prstGeom prst="rect">
            <a:avLst/>
          </a:prstGeom>
        </p:spPr>
      </p:pic>
      <p:pic>
        <p:nvPicPr>
          <p:cNvPr id="10" name="Picture 9">
            <a:extLst>
              <a:ext uri="{FF2B5EF4-FFF2-40B4-BE49-F238E27FC236}">
                <a16:creationId xmlns:a16="http://schemas.microsoft.com/office/drawing/2014/main" xmlns="" id="{14F7290D-7F23-DB45-9676-55F6794B51E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329225" y="1184290"/>
            <a:ext cx="2756647" cy="2073637"/>
          </a:xfrm>
          <a:prstGeom prst="rect">
            <a:avLst/>
          </a:prstGeom>
        </p:spPr>
      </p:pic>
      <p:sp>
        <p:nvSpPr>
          <p:cNvPr id="11" name="Rectangle 10">
            <a:extLst>
              <a:ext uri="{FF2B5EF4-FFF2-40B4-BE49-F238E27FC236}">
                <a16:creationId xmlns:a16="http://schemas.microsoft.com/office/drawing/2014/main" xmlns="" id="{32EF3E63-9B4E-114B-8371-00D4B7C4EA9A}"/>
              </a:ext>
            </a:extLst>
          </p:cNvPr>
          <p:cNvSpPr/>
          <p:nvPr/>
        </p:nvSpPr>
        <p:spPr>
          <a:xfrm>
            <a:off x="-39585" y="4747568"/>
            <a:ext cx="8547520" cy="215444"/>
          </a:xfrm>
          <a:prstGeom prst="rect">
            <a:avLst/>
          </a:prstGeom>
        </p:spPr>
        <p:txBody>
          <a:bodyPr wrap="square">
            <a:spAutoFit/>
          </a:bodyPr>
          <a:lstStyle/>
          <a:p>
            <a:r>
              <a:rPr lang="en-US" sz="800" dirty="0">
                <a:solidFill>
                  <a:srgbClr val="222222"/>
                </a:solidFill>
                <a:latin typeface="Arial" panose="020B0604020202020204" pitchFamily="34" charset="0"/>
              </a:rPr>
              <a:t>Christakis, N. A., &amp; Fowler, J. H. (2007). The spread of obesity in a large social network over 32 years. </a:t>
            </a:r>
            <a:r>
              <a:rPr lang="en-US" sz="800" i="1" dirty="0">
                <a:solidFill>
                  <a:srgbClr val="222222"/>
                </a:solidFill>
                <a:latin typeface="Arial" panose="020B0604020202020204" pitchFamily="34" charset="0"/>
              </a:rPr>
              <a:t>New England journal of medicine</a:t>
            </a:r>
            <a:r>
              <a:rPr lang="en-US" sz="800" dirty="0">
                <a:solidFill>
                  <a:srgbClr val="222222"/>
                </a:solidFill>
                <a:latin typeface="Arial" panose="020B0604020202020204" pitchFamily="34" charset="0"/>
              </a:rPr>
              <a:t>, </a:t>
            </a:r>
            <a:r>
              <a:rPr lang="en-US" sz="800" i="1" dirty="0">
                <a:solidFill>
                  <a:srgbClr val="222222"/>
                </a:solidFill>
                <a:latin typeface="Arial" panose="020B0604020202020204" pitchFamily="34" charset="0"/>
              </a:rPr>
              <a:t>357</a:t>
            </a:r>
            <a:r>
              <a:rPr lang="en-US" sz="800" dirty="0">
                <a:solidFill>
                  <a:srgbClr val="222222"/>
                </a:solidFill>
                <a:latin typeface="Arial" panose="020B0604020202020204" pitchFamily="34" charset="0"/>
              </a:rPr>
              <a:t>(4), 370-379.</a:t>
            </a:r>
            <a:endParaRPr lang="en-US" sz="800" dirty="0"/>
          </a:p>
        </p:txBody>
      </p:sp>
      <p:sp>
        <p:nvSpPr>
          <p:cNvPr id="12" name="Oval 11">
            <a:extLst>
              <a:ext uri="{FF2B5EF4-FFF2-40B4-BE49-F238E27FC236}">
                <a16:creationId xmlns:a16="http://schemas.microsoft.com/office/drawing/2014/main" xmlns="" id="{A63A737F-D983-084B-91D8-4C0AD984CEE0}"/>
              </a:ext>
            </a:extLst>
          </p:cNvPr>
          <p:cNvSpPr/>
          <p:nvPr/>
        </p:nvSpPr>
        <p:spPr>
          <a:xfrm>
            <a:off x="20664" y="1235348"/>
            <a:ext cx="320040" cy="320040"/>
          </a:xfrm>
          <a:prstGeom prst="ellipse">
            <a:avLst/>
          </a:prstGeom>
          <a:solidFill>
            <a:srgbClr val="FFFF00"/>
          </a:solidFill>
          <a:ln w="2540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xmlns="" id="{1E3C0531-D640-5043-BBC0-F8EA0D54CEC3}"/>
              </a:ext>
            </a:extLst>
          </p:cNvPr>
          <p:cNvSpPr/>
          <p:nvPr/>
        </p:nvSpPr>
        <p:spPr>
          <a:xfrm>
            <a:off x="64316" y="1711169"/>
            <a:ext cx="228600" cy="228600"/>
          </a:xfrm>
          <a:prstGeom prst="ellipse">
            <a:avLst/>
          </a:prstGeom>
          <a:solidFill>
            <a:srgbClr val="00B050"/>
          </a:solidFill>
          <a:ln w="2540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xmlns="" id="{97EFC503-0D3F-D241-ADBD-E8EAA7FB128B}"/>
              </a:ext>
            </a:extLst>
          </p:cNvPr>
          <p:cNvSpPr/>
          <p:nvPr/>
        </p:nvSpPr>
        <p:spPr>
          <a:xfrm>
            <a:off x="15868" y="2125525"/>
            <a:ext cx="320040" cy="320040"/>
          </a:xfrm>
          <a:prstGeom prst="ellipse">
            <a:avLst/>
          </a:prstGeom>
          <a:pattFill prst="wdUpDiag">
            <a:fgClr>
              <a:srgbClr val="FFFF00"/>
            </a:fgClr>
            <a:bgClr>
              <a:srgbClr val="00B050"/>
            </a:bgClr>
          </a:patt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8C6A4F7B-201B-EB44-B19D-7F43C1EDCBD6}"/>
              </a:ext>
            </a:extLst>
          </p:cNvPr>
          <p:cNvSpPr txBox="1"/>
          <p:nvPr/>
        </p:nvSpPr>
        <p:spPr>
          <a:xfrm>
            <a:off x="289341" y="1274698"/>
            <a:ext cx="584161" cy="253916"/>
          </a:xfrm>
          <a:prstGeom prst="rect">
            <a:avLst/>
          </a:prstGeom>
          <a:noFill/>
        </p:spPr>
        <p:txBody>
          <a:bodyPr wrap="square" rtlCol="0">
            <a:spAutoFit/>
          </a:bodyPr>
          <a:lstStyle/>
          <a:p>
            <a:r>
              <a:rPr lang="en-US" sz="1000" dirty="0"/>
              <a:t>Obese</a:t>
            </a:r>
          </a:p>
        </p:txBody>
      </p:sp>
      <p:sp>
        <p:nvSpPr>
          <p:cNvPr id="19" name="TextBox 18">
            <a:extLst>
              <a:ext uri="{FF2B5EF4-FFF2-40B4-BE49-F238E27FC236}">
                <a16:creationId xmlns:a16="http://schemas.microsoft.com/office/drawing/2014/main" xmlns="" id="{A47C9409-EC81-CA40-A353-FE7BCADAB35F}"/>
              </a:ext>
            </a:extLst>
          </p:cNvPr>
          <p:cNvSpPr txBox="1"/>
          <p:nvPr/>
        </p:nvSpPr>
        <p:spPr>
          <a:xfrm>
            <a:off x="289341" y="1695785"/>
            <a:ext cx="989013" cy="253916"/>
          </a:xfrm>
          <a:prstGeom prst="rect">
            <a:avLst/>
          </a:prstGeom>
          <a:noFill/>
        </p:spPr>
        <p:txBody>
          <a:bodyPr wrap="square" rtlCol="0">
            <a:spAutoFit/>
          </a:bodyPr>
          <a:lstStyle/>
          <a:p>
            <a:r>
              <a:rPr lang="en-US" sz="1000" dirty="0"/>
              <a:t>Not Obese</a:t>
            </a:r>
          </a:p>
        </p:txBody>
      </p:sp>
      <p:sp>
        <p:nvSpPr>
          <p:cNvPr id="20" name="TextBox 19">
            <a:extLst>
              <a:ext uri="{FF2B5EF4-FFF2-40B4-BE49-F238E27FC236}">
                <a16:creationId xmlns:a16="http://schemas.microsoft.com/office/drawing/2014/main" xmlns="" id="{4D74089D-DE8E-A84E-A5A2-C935C33BB68C}"/>
              </a:ext>
            </a:extLst>
          </p:cNvPr>
          <p:cNvSpPr txBox="1"/>
          <p:nvPr/>
        </p:nvSpPr>
        <p:spPr>
          <a:xfrm>
            <a:off x="306721" y="2152016"/>
            <a:ext cx="798993" cy="253916"/>
          </a:xfrm>
          <a:prstGeom prst="rect">
            <a:avLst/>
          </a:prstGeom>
          <a:noFill/>
        </p:spPr>
        <p:txBody>
          <a:bodyPr wrap="square" rtlCol="0">
            <a:spAutoFit/>
          </a:bodyPr>
          <a:lstStyle/>
          <a:p>
            <a:r>
              <a:rPr lang="en-US" sz="1050" dirty="0"/>
              <a:t>Female</a:t>
            </a:r>
          </a:p>
        </p:txBody>
      </p:sp>
      <p:sp>
        <p:nvSpPr>
          <p:cNvPr id="21" name="TextBox 20">
            <a:extLst>
              <a:ext uri="{FF2B5EF4-FFF2-40B4-BE49-F238E27FC236}">
                <a16:creationId xmlns:a16="http://schemas.microsoft.com/office/drawing/2014/main" xmlns="" id="{A96C1737-811E-D249-A8B2-B37948F41F34}"/>
              </a:ext>
            </a:extLst>
          </p:cNvPr>
          <p:cNvSpPr txBox="1"/>
          <p:nvPr/>
        </p:nvSpPr>
        <p:spPr>
          <a:xfrm>
            <a:off x="306720" y="2616222"/>
            <a:ext cx="798993" cy="253916"/>
          </a:xfrm>
          <a:prstGeom prst="rect">
            <a:avLst/>
          </a:prstGeom>
          <a:noFill/>
        </p:spPr>
        <p:txBody>
          <a:bodyPr wrap="square" rtlCol="0">
            <a:spAutoFit/>
          </a:bodyPr>
          <a:lstStyle/>
          <a:p>
            <a:r>
              <a:rPr lang="en-US" sz="1050" dirty="0"/>
              <a:t>Male</a:t>
            </a:r>
          </a:p>
        </p:txBody>
      </p:sp>
      <p:sp>
        <p:nvSpPr>
          <p:cNvPr id="23" name="Oval 22">
            <a:extLst>
              <a:ext uri="{FF2B5EF4-FFF2-40B4-BE49-F238E27FC236}">
                <a16:creationId xmlns:a16="http://schemas.microsoft.com/office/drawing/2014/main" xmlns="" id="{D49B3188-8F5A-8C4C-8643-9D58818B898C}"/>
              </a:ext>
            </a:extLst>
          </p:cNvPr>
          <p:cNvSpPr/>
          <p:nvPr/>
        </p:nvSpPr>
        <p:spPr>
          <a:xfrm>
            <a:off x="15868" y="2580544"/>
            <a:ext cx="320040" cy="320040"/>
          </a:xfrm>
          <a:prstGeom prst="ellipse">
            <a:avLst/>
          </a:prstGeom>
          <a:pattFill prst="wdUpDiag">
            <a:fgClr>
              <a:srgbClr val="FFFF00"/>
            </a:fgClr>
            <a:bgClr>
              <a:srgbClr val="00B050"/>
            </a:bgClr>
          </a:pattFill>
          <a:ln w="25400">
            <a:solidFill>
              <a:srgbClr val="000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0101825"/>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821564-C888-EA46-8033-C236384CF264}"/>
              </a:ext>
            </a:extLst>
          </p:cNvPr>
          <p:cNvSpPr>
            <a:spLocks noGrp="1"/>
          </p:cNvSpPr>
          <p:nvPr>
            <p:ph type="title"/>
          </p:nvPr>
        </p:nvSpPr>
        <p:spPr/>
        <p:txBody>
          <a:bodyPr/>
          <a:lstStyle/>
          <a:p>
            <a:r>
              <a:rPr lang="en-US" dirty="0"/>
              <a:t>Outline</a:t>
            </a:r>
          </a:p>
        </p:txBody>
      </p:sp>
      <p:sp>
        <p:nvSpPr>
          <p:cNvPr id="3" name="Text Placeholder 2">
            <a:extLst>
              <a:ext uri="{FF2B5EF4-FFF2-40B4-BE49-F238E27FC236}">
                <a16:creationId xmlns:a16="http://schemas.microsoft.com/office/drawing/2014/main" xmlns="" id="{A20F025D-0888-3F44-B868-B01BDB668E0B}"/>
              </a:ext>
            </a:extLst>
          </p:cNvPr>
          <p:cNvSpPr>
            <a:spLocks noGrp="1"/>
          </p:cNvSpPr>
          <p:nvPr>
            <p:ph type="body" sz="quarter" idx="10"/>
          </p:nvPr>
        </p:nvSpPr>
        <p:spPr/>
        <p:txBody>
          <a:bodyPr/>
          <a:lstStyle/>
          <a:p>
            <a:r>
              <a:rPr lang="en-US" dirty="0"/>
              <a:t>Examples of Social Network Research</a:t>
            </a:r>
          </a:p>
          <a:p>
            <a:pPr lvl="1"/>
            <a:r>
              <a:rPr lang="en-US" dirty="0"/>
              <a:t>Framingham Heart Study</a:t>
            </a:r>
          </a:p>
          <a:p>
            <a:pPr lvl="1"/>
            <a:r>
              <a:rPr lang="en-US" b="1" dirty="0"/>
              <a:t>Teenage Driving Study</a:t>
            </a:r>
          </a:p>
        </p:txBody>
      </p:sp>
      <p:sp>
        <p:nvSpPr>
          <p:cNvPr id="4" name="Slide Number Placeholder 3">
            <a:extLst>
              <a:ext uri="{FF2B5EF4-FFF2-40B4-BE49-F238E27FC236}">
                <a16:creationId xmlns:a16="http://schemas.microsoft.com/office/drawing/2014/main" xmlns="" id="{45C21F10-34E2-E242-8DDB-3158EEFC196D}"/>
              </a:ext>
            </a:extLst>
          </p:cNvPr>
          <p:cNvSpPr>
            <a:spLocks noGrp="1"/>
          </p:cNvSpPr>
          <p:nvPr>
            <p:ph type="sldNum" sz="quarter" idx="4"/>
          </p:nvPr>
        </p:nvSpPr>
        <p:spPr/>
        <p:txBody>
          <a:bodyPr/>
          <a:lstStyle/>
          <a:p>
            <a:fld id="{4740AEA5-A348-2949-9B8B-EA763C54C64D}" type="slidenum">
              <a:rPr lang="en-US" smtClean="0"/>
              <a:t>12</a:t>
            </a:fld>
            <a:endParaRPr lang="en-US"/>
          </a:p>
        </p:txBody>
      </p:sp>
    </p:spTree>
    <p:extLst>
      <p:ext uri="{BB962C8B-B14F-4D97-AF65-F5344CB8AC3E}">
        <p14:creationId xmlns:p14="http://schemas.microsoft.com/office/powerpoint/2010/main" val="2727057741"/>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4972051"/>
            <a:ext cx="5105400" cy="184666"/>
          </a:xfrm>
          <a:prstGeom prst="rect">
            <a:avLst/>
          </a:prstGeom>
        </p:spPr>
        <p:txBody>
          <a:bodyPr wrap="square">
            <a:spAutoFit/>
          </a:bodyPr>
          <a:lstStyle/>
          <a:p>
            <a:r>
              <a:rPr lang="en-US" sz="600" dirty="0"/>
              <a:t>http://www.homesecuritysource.com/blogs/distracted-driving-how-to-stop-your-teen-from-texting-and-driving.aspx</a:t>
            </a:r>
          </a:p>
        </p:txBody>
      </p:sp>
      <p:sp>
        <p:nvSpPr>
          <p:cNvPr id="3" name="Content Placeholder 2"/>
          <p:cNvSpPr txBox="1">
            <a:spLocks/>
          </p:cNvSpPr>
          <p:nvPr/>
        </p:nvSpPr>
        <p:spPr>
          <a:xfrm>
            <a:off x="0" y="3143251"/>
            <a:ext cx="9144000" cy="1828800"/>
          </a:xfrm>
          <a:prstGeom prst="rect">
            <a:avLst/>
          </a:prstGeom>
          <a:solidFill>
            <a:schemeClr val="bg1">
              <a:alpha val="50000"/>
            </a:schemeClr>
          </a:solidFill>
        </p:spPr>
        <p:txBody>
          <a:bodyPr vert="horz" lIns="68580" tIns="34290" rIns="68580" bIns="34290" rtlCol="0">
            <a:normAutofit lnSpcReduction="10000"/>
          </a:bodyPr>
          <a:lstStyle/>
          <a:p>
            <a:pPr algn="ctr">
              <a:lnSpc>
                <a:spcPct val="110000"/>
              </a:lnSpc>
              <a:spcBef>
                <a:spcPct val="20000"/>
              </a:spcBef>
              <a:defRPr/>
            </a:pPr>
            <a:r>
              <a:rPr lang="en-US" sz="3000" b="1" dirty="0"/>
              <a:t>Teenagers often interact with technological devices while driving that can increase crash likelihood </a:t>
            </a:r>
          </a:p>
          <a:p>
            <a:pPr algn="ctr">
              <a:spcBef>
                <a:spcPct val="20000"/>
              </a:spcBef>
              <a:defRPr/>
            </a:pPr>
            <a:r>
              <a:rPr lang="en-US" sz="1650" dirty="0"/>
              <a:t>(Madden &amp; </a:t>
            </a:r>
            <a:r>
              <a:rPr lang="en-US" sz="1650" dirty="0" err="1"/>
              <a:t>Lenhart</a:t>
            </a:r>
            <a:r>
              <a:rPr lang="en-US" sz="1650" dirty="0"/>
              <a:t>, 2009; </a:t>
            </a:r>
            <a:r>
              <a:rPr lang="en-US" sz="1650" dirty="0" err="1"/>
              <a:t>Klauer</a:t>
            </a:r>
            <a:r>
              <a:rPr lang="en-US" sz="1650" dirty="0"/>
              <a:t> et al., 2014)</a:t>
            </a:r>
          </a:p>
        </p:txBody>
      </p:sp>
    </p:spTree>
    <p:extLst>
      <p:ext uri="{BB962C8B-B14F-4D97-AF65-F5344CB8AC3E}">
        <p14:creationId xmlns:p14="http://schemas.microsoft.com/office/powerpoint/2010/main" val="2315902252"/>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60000"/>
            <a:lum/>
            <a:extLst>
              <a:ext uri="{28A0092B-C50C-407E-A947-70E740481C1C}">
                <a14:useLocalDpi xmlns:a14="http://schemas.microsoft.com/office/drawing/2010/main"/>
              </a:ext>
            </a:extLst>
          </a:blip>
          <a:srcRect/>
          <a:stretch>
            <a:fillRect l="5000" r="5000"/>
          </a:stretch>
        </a:blipFill>
        <a:effectLst/>
      </p:bgPr>
    </p:bg>
    <p:spTree>
      <p:nvGrpSpPr>
        <p:cNvPr id="1" name=""/>
        <p:cNvGrpSpPr/>
        <p:nvPr/>
      </p:nvGrpSpPr>
      <p:grpSpPr>
        <a:xfrm>
          <a:off x="0" y="0"/>
          <a:ext cx="0" cy="0"/>
          <a:chOff x="0" y="0"/>
          <a:chExt cx="0" cy="0"/>
        </a:xfrm>
      </p:grpSpPr>
      <p:sp>
        <p:nvSpPr>
          <p:cNvPr id="4" name="TextBox 3"/>
          <p:cNvSpPr txBox="1"/>
          <p:nvPr/>
        </p:nvSpPr>
        <p:spPr>
          <a:xfrm>
            <a:off x="0" y="4981917"/>
            <a:ext cx="2457450" cy="184666"/>
          </a:xfrm>
          <a:prstGeom prst="rect">
            <a:avLst/>
          </a:prstGeom>
          <a:noFill/>
        </p:spPr>
        <p:txBody>
          <a:bodyPr wrap="square" rtlCol="0">
            <a:spAutoFit/>
          </a:bodyPr>
          <a:lstStyle/>
          <a:p>
            <a:r>
              <a:rPr lang="en-US" sz="600" dirty="0"/>
              <a:t>(Roberts, </a:t>
            </a:r>
            <a:r>
              <a:rPr lang="en-US" sz="600" dirty="0" err="1"/>
              <a:t>Ghazizadeh</a:t>
            </a:r>
            <a:r>
              <a:rPr lang="en-US" sz="600" dirty="0"/>
              <a:t>, and Lee, 2012)</a:t>
            </a:r>
          </a:p>
        </p:txBody>
      </p:sp>
      <p:sp>
        <p:nvSpPr>
          <p:cNvPr id="5" name="Rectangle 4"/>
          <p:cNvSpPr/>
          <p:nvPr/>
        </p:nvSpPr>
        <p:spPr>
          <a:xfrm>
            <a:off x="0" y="3517806"/>
            <a:ext cx="9144000" cy="1477328"/>
          </a:xfrm>
          <a:prstGeom prst="rect">
            <a:avLst/>
          </a:prstGeom>
          <a:solidFill>
            <a:schemeClr val="bg1">
              <a:alpha val="50000"/>
            </a:schemeClr>
          </a:solidFill>
        </p:spPr>
        <p:txBody>
          <a:bodyPr wrap="square">
            <a:spAutoFit/>
          </a:bodyPr>
          <a:lstStyle/>
          <a:p>
            <a:pPr lvl="1" algn="ctr"/>
            <a:r>
              <a:rPr lang="en-US" sz="3000" b="1" dirty="0"/>
              <a:t>A review of driving feedback studies indicates that systems that utilize social influence are successful at improving driving behavior</a:t>
            </a:r>
          </a:p>
        </p:txBody>
      </p:sp>
    </p:spTree>
    <p:extLst>
      <p:ext uri="{BB962C8B-B14F-4D97-AF65-F5344CB8AC3E}">
        <p14:creationId xmlns:p14="http://schemas.microsoft.com/office/powerpoint/2010/main" val="1444609778"/>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0" y="4981917"/>
            <a:ext cx="2228850" cy="184666"/>
          </a:xfrm>
          <a:prstGeom prst="rect">
            <a:avLst/>
          </a:prstGeom>
          <a:noFill/>
        </p:spPr>
        <p:txBody>
          <a:bodyPr wrap="square" rtlCol="0">
            <a:spAutoFit/>
          </a:bodyPr>
          <a:lstStyle/>
          <a:p>
            <a:r>
              <a:rPr lang="en-US" sz="600" dirty="0"/>
              <a:t>(Christakis and Fowler, 2007)</a:t>
            </a:r>
          </a:p>
        </p:txBody>
      </p:sp>
      <p:sp>
        <p:nvSpPr>
          <p:cNvPr id="5" name="Rectangle 4"/>
          <p:cNvSpPr/>
          <p:nvPr/>
        </p:nvSpPr>
        <p:spPr>
          <a:xfrm>
            <a:off x="0" y="3748639"/>
            <a:ext cx="9144000" cy="1246495"/>
          </a:xfrm>
          <a:prstGeom prst="rect">
            <a:avLst/>
          </a:prstGeom>
          <a:solidFill>
            <a:schemeClr val="bg1">
              <a:alpha val="50000"/>
            </a:schemeClr>
          </a:solidFill>
        </p:spPr>
        <p:txBody>
          <a:bodyPr wrap="square">
            <a:spAutoFit/>
          </a:bodyPr>
          <a:lstStyle/>
          <a:p>
            <a:pPr lvl="1" algn="ctr"/>
            <a:r>
              <a:rPr lang="en-US" sz="3000" b="1" dirty="0"/>
              <a:t>Widespread behavior change has been documented in social networks</a:t>
            </a:r>
          </a:p>
          <a:p>
            <a:pPr lvl="1" algn="ctr"/>
            <a:r>
              <a:rPr lang="en-US" sz="1500" dirty="0"/>
              <a:t>(Christakis &amp; Fowler, 2013)</a:t>
            </a:r>
          </a:p>
        </p:txBody>
      </p:sp>
    </p:spTree>
    <p:extLst>
      <p:ext uri="{BB962C8B-B14F-4D97-AF65-F5344CB8AC3E}">
        <p14:creationId xmlns:p14="http://schemas.microsoft.com/office/powerpoint/2010/main" val="1337874799"/>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sz="3150" dirty="0"/>
              <a:t>Purpose</a:t>
            </a:r>
          </a:p>
        </p:txBody>
      </p:sp>
      <p:sp>
        <p:nvSpPr>
          <p:cNvPr id="2" name="Text Placeholder 1">
            <a:extLst>
              <a:ext uri="{FF2B5EF4-FFF2-40B4-BE49-F238E27FC236}">
                <a16:creationId xmlns:a16="http://schemas.microsoft.com/office/drawing/2014/main" xmlns="" id="{159E16DC-FDAC-914F-A2D4-A4ED52D63B7B}"/>
              </a:ext>
            </a:extLst>
          </p:cNvPr>
          <p:cNvSpPr>
            <a:spLocks noGrp="1"/>
          </p:cNvSpPr>
          <p:nvPr>
            <p:ph type="body" sz="quarter" idx="10"/>
          </p:nvPr>
        </p:nvSpPr>
        <p:spPr/>
        <p:txBody>
          <a:bodyPr/>
          <a:lstStyle/>
          <a:p>
            <a:pPr marL="1587" indent="0" algn="ctr">
              <a:buNone/>
            </a:pPr>
            <a:r>
              <a:rPr lang="en-US" dirty="0"/>
              <a:t>To examine the effect of social influence on distracted driving behavior within a teenage social network</a:t>
            </a:r>
          </a:p>
        </p:txBody>
      </p:sp>
    </p:spTree>
    <p:extLst>
      <p:ext uri="{BB962C8B-B14F-4D97-AF65-F5344CB8AC3E}">
        <p14:creationId xmlns:p14="http://schemas.microsoft.com/office/powerpoint/2010/main" val="843037689"/>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63543" y="1255768"/>
            <a:ext cx="663488" cy="1345406"/>
          </a:xfrm>
          <a:prstGeom prst="rect">
            <a:avLst/>
          </a:prstGeom>
          <a:noFill/>
          <a:ln w="9525">
            <a:noFill/>
            <a:miter lim="800000"/>
            <a:headEnd/>
            <a:tailEnd/>
          </a:ln>
          <a:effectLst/>
        </p:spPr>
      </p:pic>
      <p:sp>
        <p:nvSpPr>
          <p:cNvPr id="5" name="TextBox 4"/>
          <p:cNvSpPr txBox="1"/>
          <p:nvPr/>
        </p:nvSpPr>
        <p:spPr>
          <a:xfrm>
            <a:off x="2155431" y="2569275"/>
            <a:ext cx="1885950" cy="1384995"/>
          </a:xfrm>
          <a:prstGeom prst="rect">
            <a:avLst/>
          </a:prstGeom>
          <a:noFill/>
        </p:spPr>
        <p:txBody>
          <a:bodyPr wrap="square" rtlCol="0">
            <a:spAutoFit/>
          </a:bodyPr>
          <a:lstStyle/>
          <a:p>
            <a:pPr algn="ctr"/>
            <a:r>
              <a:rPr lang="en-US" sz="2100" dirty="0"/>
              <a:t>76 licensed teenage (18 year old) drivers</a:t>
            </a:r>
          </a:p>
        </p:txBody>
      </p:sp>
      <p:pic>
        <p:nvPicPr>
          <p:cNvPr id="1026" name="Picture 2" descr="C:\Documents and Settings\Shannon Roberts\Local Settings\Temporary Internet Files\Content.IE5\4AJI7EJ5\MC900060025[1].wm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360357" y="1428750"/>
            <a:ext cx="1869337" cy="1028700"/>
          </a:xfrm>
          <a:prstGeom prst="rect">
            <a:avLst/>
          </a:prstGeom>
          <a:noFill/>
        </p:spPr>
      </p:pic>
      <p:sp>
        <p:nvSpPr>
          <p:cNvPr id="10" name="TextBox 9"/>
          <p:cNvSpPr txBox="1"/>
          <p:nvPr/>
        </p:nvSpPr>
        <p:spPr>
          <a:xfrm>
            <a:off x="4441431" y="2566035"/>
            <a:ext cx="1885950" cy="1384995"/>
          </a:xfrm>
          <a:prstGeom prst="rect">
            <a:avLst/>
          </a:prstGeom>
          <a:noFill/>
        </p:spPr>
        <p:txBody>
          <a:bodyPr wrap="square" rtlCol="0">
            <a:spAutoFit/>
          </a:bodyPr>
          <a:lstStyle/>
          <a:p>
            <a:pPr algn="ctr"/>
            <a:r>
              <a:rPr lang="en-US" sz="2100" dirty="0"/>
              <a:t>Recruited from Midwestern high school</a:t>
            </a:r>
          </a:p>
        </p:txBody>
      </p:sp>
      <p:sp>
        <p:nvSpPr>
          <p:cNvPr id="13" name="Title 12">
            <a:extLst>
              <a:ext uri="{FF2B5EF4-FFF2-40B4-BE49-F238E27FC236}">
                <a16:creationId xmlns:a16="http://schemas.microsoft.com/office/drawing/2014/main" xmlns="" id="{47B08C70-5D92-2340-AC54-BD52954C560D}"/>
              </a:ext>
            </a:extLst>
          </p:cNvPr>
          <p:cNvSpPr>
            <a:spLocks noGrp="1"/>
          </p:cNvSpPr>
          <p:nvPr>
            <p:ph type="title"/>
          </p:nvPr>
        </p:nvSpPr>
        <p:spPr/>
        <p:txBody>
          <a:bodyPr/>
          <a:lstStyle/>
          <a:p>
            <a:r>
              <a:rPr lang="en-US" dirty="0"/>
              <a:t>Participants</a:t>
            </a:r>
          </a:p>
        </p:txBody>
      </p:sp>
    </p:spTree>
    <p:extLst>
      <p:ext uri="{BB962C8B-B14F-4D97-AF65-F5344CB8AC3E}">
        <p14:creationId xmlns:p14="http://schemas.microsoft.com/office/powerpoint/2010/main" val="435873214"/>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normAutofit/>
          </a:bodyPr>
          <a:lstStyle/>
          <a:p>
            <a:r>
              <a:rPr lang="en-US" dirty="0"/>
              <a:t>Data Collection </a:t>
            </a:r>
          </a:p>
        </p:txBody>
      </p:sp>
      <p:sp>
        <p:nvSpPr>
          <p:cNvPr id="7" name="Content Placeholder 12"/>
          <p:cNvSpPr>
            <a:spLocks noGrp="1"/>
          </p:cNvSpPr>
          <p:nvPr>
            <p:ph type="body" sz="quarter" idx="10"/>
          </p:nvPr>
        </p:nvSpPr>
        <p:spPr>
          <a:prstGeom prst="rect">
            <a:avLst/>
          </a:prstGeom>
        </p:spPr>
        <p:txBody>
          <a:bodyPr>
            <a:noAutofit/>
          </a:bodyPr>
          <a:lstStyle/>
          <a:p>
            <a:r>
              <a:rPr lang="en-US" sz="2250" dirty="0"/>
              <a:t>Driving Behaviors</a:t>
            </a:r>
          </a:p>
          <a:p>
            <a:r>
              <a:rPr lang="en-US" sz="2250" dirty="0"/>
              <a:t>Social Network</a:t>
            </a:r>
          </a:p>
          <a:p>
            <a:r>
              <a:rPr lang="en-US" sz="2250" dirty="0"/>
              <a:t>Demographics</a:t>
            </a:r>
          </a:p>
          <a:p>
            <a:r>
              <a:rPr lang="en-US" sz="2250" dirty="0"/>
              <a:t>Sensation Seeking </a:t>
            </a:r>
          </a:p>
          <a:p>
            <a:r>
              <a:rPr lang="en-US" sz="2250" dirty="0"/>
              <a:t>Perception of Safety</a:t>
            </a:r>
          </a:p>
        </p:txBody>
      </p:sp>
      <p:sp>
        <p:nvSpPr>
          <p:cNvPr id="12" name="TextBox 11"/>
          <p:cNvSpPr txBox="1"/>
          <p:nvPr/>
        </p:nvSpPr>
        <p:spPr>
          <a:xfrm>
            <a:off x="5406542" y="4397523"/>
            <a:ext cx="3314700" cy="415498"/>
          </a:xfrm>
          <a:prstGeom prst="rect">
            <a:avLst/>
          </a:prstGeom>
          <a:noFill/>
        </p:spPr>
        <p:txBody>
          <a:bodyPr wrap="square" rtlCol="0">
            <a:spAutoFit/>
          </a:bodyPr>
          <a:lstStyle/>
          <a:p>
            <a:pPr algn="ctr"/>
            <a:r>
              <a:rPr lang="en-US" sz="2100" dirty="0"/>
              <a:t>Web-based survey</a:t>
            </a: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l="-1"/>
          <a:stretch/>
        </p:blipFill>
        <p:spPr>
          <a:xfrm>
            <a:off x="5414162" y="1303788"/>
            <a:ext cx="3310890" cy="3074670"/>
          </a:xfrm>
          <a:prstGeom prst="rect">
            <a:avLst/>
          </a:prstGeom>
          <a:ln>
            <a:solidFill>
              <a:schemeClr val="tx1"/>
            </a:solidFill>
          </a:ln>
        </p:spPr>
      </p:pic>
    </p:spTree>
    <p:extLst>
      <p:ext uri="{BB962C8B-B14F-4D97-AF65-F5344CB8AC3E}">
        <p14:creationId xmlns:p14="http://schemas.microsoft.com/office/powerpoint/2010/main" val="3671196985"/>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821564-C888-EA46-8033-C236384CF264}"/>
              </a:ext>
            </a:extLst>
          </p:cNvPr>
          <p:cNvSpPr>
            <a:spLocks noGrp="1"/>
          </p:cNvSpPr>
          <p:nvPr>
            <p:ph type="title"/>
          </p:nvPr>
        </p:nvSpPr>
        <p:spPr/>
        <p:txBody>
          <a:bodyPr/>
          <a:lstStyle/>
          <a:p>
            <a:r>
              <a:rPr lang="en-US" dirty="0"/>
              <a:t>Outline</a:t>
            </a:r>
          </a:p>
        </p:txBody>
      </p:sp>
      <p:sp>
        <p:nvSpPr>
          <p:cNvPr id="3" name="Text Placeholder 2">
            <a:extLst>
              <a:ext uri="{FF2B5EF4-FFF2-40B4-BE49-F238E27FC236}">
                <a16:creationId xmlns:a16="http://schemas.microsoft.com/office/drawing/2014/main" xmlns="" id="{A20F025D-0888-3F44-B868-B01BDB668E0B}"/>
              </a:ext>
            </a:extLst>
          </p:cNvPr>
          <p:cNvSpPr>
            <a:spLocks noGrp="1"/>
          </p:cNvSpPr>
          <p:nvPr>
            <p:ph type="body" sz="quarter" idx="10"/>
          </p:nvPr>
        </p:nvSpPr>
        <p:spPr/>
        <p:txBody>
          <a:bodyPr/>
          <a:lstStyle/>
          <a:p>
            <a:r>
              <a:rPr lang="en-US" dirty="0"/>
              <a:t>Examples of Social Network Research</a:t>
            </a:r>
          </a:p>
          <a:p>
            <a:pPr lvl="1"/>
            <a:r>
              <a:rPr lang="en-US" b="1" dirty="0"/>
              <a:t>Framingham Heart Study</a:t>
            </a:r>
          </a:p>
          <a:p>
            <a:pPr lvl="1"/>
            <a:r>
              <a:rPr lang="en-US" dirty="0"/>
              <a:t>Teenage Driving Study</a:t>
            </a:r>
          </a:p>
        </p:txBody>
      </p:sp>
      <p:sp>
        <p:nvSpPr>
          <p:cNvPr id="4" name="Slide Number Placeholder 3">
            <a:extLst>
              <a:ext uri="{FF2B5EF4-FFF2-40B4-BE49-F238E27FC236}">
                <a16:creationId xmlns:a16="http://schemas.microsoft.com/office/drawing/2014/main" xmlns="" id="{45C21F10-34E2-E242-8DDB-3158EEFC196D}"/>
              </a:ext>
            </a:extLst>
          </p:cNvPr>
          <p:cNvSpPr>
            <a:spLocks noGrp="1"/>
          </p:cNvSpPr>
          <p:nvPr>
            <p:ph type="sldNum" sz="quarter" idx="4"/>
          </p:nvPr>
        </p:nvSpPr>
        <p:spPr/>
        <p:txBody>
          <a:bodyPr/>
          <a:lstStyle/>
          <a:p>
            <a:fld id="{4740AEA5-A348-2949-9B8B-EA763C54C64D}" type="slidenum">
              <a:rPr lang="en-US" smtClean="0"/>
              <a:t>1</a:t>
            </a:fld>
            <a:endParaRPr lang="en-US"/>
          </a:p>
        </p:txBody>
      </p:sp>
    </p:spTree>
    <p:extLst>
      <p:ext uri="{BB962C8B-B14F-4D97-AF65-F5344CB8AC3E}">
        <p14:creationId xmlns:p14="http://schemas.microsoft.com/office/powerpoint/2010/main" val="1397077663"/>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a:t/>
            </a:r>
            <a:br>
              <a:rPr lang="en-US" dirty="0"/>
            </a:br>
            <a:r>
              <a:rPr lang="en-US" dirty="0"/>
              <a:t>Driving Score Composition</a:t>
            </a:r>
          </a:p>
        </p:txBody>
      </p:sp>
      <p:sp>
        <p:nvSpPr>
          <p:cNvPr id="13" name="Content Placeholder 12"/>
          <p:cNvSpPr>
            <a:spLocks noGrp="1"/>
          </p:cNvSpPr>
          <p:nvPr>
            <p:ph sz="half" idx="4294967295"/>
          </p:nvPr>
        </p:nvSpPr>
        <p:spPr>
          <a:xfrm>
            <a:off x="1370409" y="1517650"/>
            <a:ext cx="3375025" cy="3054350"/>
          </a:xfrm>
        </p:spPr>
        <p:txBody>
          <a:bodyPr>
            <a:noAutofit/>
          </a:bodyPr>
          <a:lstStyle/>
          <a:p>
            <a:pPr>
              <a:spcBef>
                <a:spcPts val="0"/>
              </a:spcBef>
              <a:spcAft>
                <a:spcPts val="900"/>
              </a:spcAft>
            </a:pPr>
            <a:r>
              <a:rPr lang="en-US" sz="1800" dirty="0"/>
              <a:t>Talk on cell phone </a:t>
            </a:r>
          </a:p>
          <a:p>
            <a:pPr>
              <a:spcBef>
                <a:spcPts val="0"/>
              </a:spcBef>
              <a:spcAft>
                <a:spcPts val="900"/>
              </a:spcAft>
            </a:pPr>
            <a:r>
              <a:rPr lang="en-US" sz="1800" dirty="0"/>
              <a:t>Enter text on cell phone </a:t>
            </a:r>
          </a:p>
          <a:p>
            <a:pPr>
              <a:spcBef>
                <a:spcPts val="0"/>
              </a:spcBef>
              <a:spcAft>
                <a:spcPts val="900"/>
              </a:spcAft>
            </a:pPr>
            <a:r>
              <a:rPr lang="en-US" sz="1800" dirty="0"/>
              <a:t>Read text on cell phone</a:t>
            </a:r>
          </a:p>
          <a:p>
            <a:pPr>
              <a:spcBef>
                <a:spcPts val="0"/>
              </a:spcBef>
              <a:spcAft>
                <a:spcPts val="900"/>
              </a:spcAft>
            </a:pPr>
            <a:r>
              <a:rPr lang="en-US" sz="1800" dirty="0"/>
              <a:t>Select music by scrolling through lists</a:t>
            </a:r>
          </a:p>
          <a:p>
            <a:pPr>
              <a:spcBef>
                <a:spcPts val="0"/>
              </a:spcBef>
              <a:spcAft>
                <a:spcPts val="900"/>
              </a:spcAft>
            </a:pPr>
            <a:r>
              <a:rPr lang="en-US" sz="1800" dirty="0"/>
              <a:t>Drive with older passengers</a:t>
            </a:r>
          </a:p>
          <a:p>
            <a:pPr>
              <a:spcBef>
                <a:spcPts val="0"/>
              </a:spcBef>
              <a:spcAft>
                <a:spcPts val="900"/>
              </a:spcAft>
            </a:pPr>
            <a:r>
              <a:rPr lang="en-US" sz="1800" dirty="0"/>
              <a:t>Drive with same aged passengers</a:t>
            </a:r>
          </a:p>
          <a:p>
            <a:endParaRPr lang="en-US" sz="1800" dirty="0"/>
          </a:p>
        </p:txBody>
      </p:sp>
      <p:sp>
        <p:nvSpPr>
          <p:cNvPr id="2" name="TextBox 1"/>
          <p:cNvSpPr txBox="1"/>
          <p:nvPr/>
        </p:nvSpPr>
        <p:spPr>
          <a:xfrm>
            <a:off x="5401101" y="2083777"/>
            <a:ext cx="2971800" cy="1477328"/>
          </a:xfrm>
          <a:prstGeom prst="rect">
            <a:avLst/>
          </a:prstGeom>
          <a:noFill/>
          <a:ln w="57150">
            <a:solidFill>
              <a:schemeClr val="tx1"/>
            </a:solidFill>
          </a:ln>
        </p:spPr>
        <p:txBody>
          <a:bodyPr wrap="square" rtlCol="0">
            <a:spAutoFit/>
          </a:bodyPr>
          <a:lstStyle/>
          <a:p>
            <a:pPr algn="ctr"/>
            <a:r>
              <a:rPr lang="en-US" sz="3000" b="1" dirty="0"/>
              <a:t>Higher driving scores are more desirable</a:t>
            </a:r>
          </a:p>
        </p:txBody>
      </p:sp>
      <p:sp>
        <p:nvSpPr>
          <p:cNvPr id="3" name="Right Arrow 2"/>
          <p:cNvSpPr/>
          <p:nvPr/>
        </p:nvSpPr>
        <p:spPr>
          <a:xfrm rot="16200000">
            <a:off x="1314450" y="3371850"/>
            <a:ext cx="400050" cy="285750"/>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ight Arrow 17"/>
          <p:cNvSpPr/>
          <p:nvPr/>
        </p:nvSpPr>
        <p:spPr>
          <a:xfrm rot="5400000" flipV="1">
            <a:off x="1313259" y="3886200"/>
            <a:ext cx="400050" cy="2857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2" name="Right Arrow 31"/>
          <p:cNvSpPr/>
          <p:nvPr/>
        </p:nvSpPr>
        <p:spPr>
          <a:xfrm rot="5400000" flipV="1">
            <a:off x="1314450" y="2879591"/>
            <a:ext cx="400050" cy="2857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Right Arrow 32"/>
          <p:cNvSpPr/>
          <p:nvPr/>
        </p:nvSpPr>
        <p:spPr>
          <a:xfrm rot="5400000" flipV="1">
            <a:off x="1314450" y="1543050"/>
            <a:ext cx="400050" cy="2857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Right Arrow 33"/>
          <p:cNvSpPr/>
          <p:nvPr/>
        </p:nvSpPr>
        <p:spPr>
          <a:xfrm rot="5400000" flipV="1">
            <a:off x="1314450" y="1982720"/>
            <a:ext cx="400050" cy="2857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5" name="Right Arrow 34"/>
          <p:cNvSpPr/>
          <p:nvPr/>
        </p:nvSpPr>
        <p:spPr>
          <a:xfrm rot="5400000" flipV="1">
            <a:off x="1314450" y="2428234"/>
            <a:ext cx="400050" cy="28575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115347750"/>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a:t/>
            </a:r>
            <a:br>
              <a:rPr lang="en-US" dirty="0"/>
            </a:br>
            <a:r>
              <a:rPr lang="en-US" dirty="0"/>
              <a:t>Social Network Visualizations</a:t>
            </a:r>
          </a:p>
        </p:txBody>
      </p:sp>
      <p:sp>
        <p:nvSpPr>
          <p:cNvPr id="12" name="Rectangle 11"/>
          <p:cNvSpPr/>
          <p:nvPr/>
        </p:nvSpPr>
        <p:spPr>
          <a:xfrm>
            <a:off x="3135489" y="1771650"/>
            <a:ext cx="342900" cy="342900"/>
          </a:xfrm>
          <a:prstGeom prst="rect">
            <a:avLst/>
          </a:prstGeom>
          <a:solidFill>
            <a:srgbClr val="0000FF">
              <a:alpha val="65000"/>
            </a:srgbClr>
          </a:solidFill>
          <a:ln>
            <a:solidFill>
              <a:srgbClr val="0000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Oval 16"/>
          <p:cNvSpPr/>
          <p:nvPr/>
        </p:nvSpPr>
        <p:spPr>
          <a:xfrm>
            <a:off x="3945562" y="1744436"/>
            <a:ext cx="400050" cy="400050"/>
          </a:xfrm>
          <a:prstGeom prst="ellipse">
            <a:avLst/>
          </a:prstGeom>
          <a:solidFill>
            <a:srgbClr val="0000FF">
              <a:alpha val="65000"/>
            </a:srgbClr>
          </a:solidFill>
          <a:ln>
            <a:solidFill>
              <a:srgbClr val="0000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ectangle 17"/>
          <p:cNvSpPr/>
          <p:nvPr/>
        </p:nvSpPr>
        <p:spPr>
          <a:xfrm>
            <a:off x="3133515" y="2686050"/>
            <a:ext cx="342900" cy="342900"/>
          </a:xfrm>
          <a:prstGeom prst="rect">
            <a:avLst/>
          </a:prstGeom>
          <a:solidFill>
            <a:srgbClr val="0000FF">
              <a:alpha val="65000"/>
            </a:srgbClr>
          </a:solidFill>
          <a:ln>
            <a:solidFill>
              <a:srgbClr val="0000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Rectangle 18"/>
          <p:cNvSpPr/>
          <p:nvPr/>
        </p:nvSpPr>
        <p:spPr>
          <a:xfrm>
            <a:off x="4104187" y="2751044"/>
            <a:ext cx="212914" cy="212914"/>
          </a:xfrm>
          <a:prstGeom prst="rect">
            <a:avLst/>
          </a:prstGeom>
          <a:solidFill>
            <a:srgbClr val="0000FF">
              <a:alpha val="65000"/>
            </a:srgbClr>
          </a:solidFill>
          <a:ln>
            <a:solidFill>
              <a:srgbClr val="0000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Rectangle 19"/>
          <p:cNvSpPr/>
          <p:nvPr/>
        </p:nvSpPr>
        <p:spPr>
          <a:xfrm>
            <a:off x="3087179" y="3657600"/>
            <a:ext cx="342900" cy="342900"/>
          </a:xfrm>
          <a:prstGeom prst="rect">
            <a:avLst/>
          </a:prstGeom>
          <a:solidFill>
            <a:srgbClr val="0000FF">
              <a:alpha val="65000"/>
            </a:srgbClr>
          </a:solidFill>
          <a:ln>
            <a:solidFill>
              <a:srgbClr val="0000FF">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Rectangle 20"/>
          <p:cNvSpPr/>
          <p:nvPr/>
        </p:nvSpPr>
        <p:spPr>
          <a:xfrm>
            <a:off x="3984689" y="3657600"/>
            <a:ext cx="342900" cy="342900"/>
          </a:xfrm>
          <a:prstGeom prst="rect">
            <a:avLst/>
          </a:prstGeom>
          <a:solidFill>
            <a:srgbClr val="FF0000">
              <a:alpha val="70000"/>
            </a:srgbClr>
          </a:solidFill>
          <a:ln>
            <a:solidFill>
              <a:srgbClr val="FF0000">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Box 21"/>
          <p:cNvSpPr txBox="1"/>
          <p:nvPr/>
        </p:nvSpPr>
        <p:spPr>
          <a:xfrm>
            <a:off x="4600576" y="1744436"/>
            <a:ext cx="946547" cy="369332"/>
          </a:xfrm>
          <a:prstGeom prst="rect">
            <a:avLst/>
          </a:prstGeom>
          <a:noFill/>
        </p:spPr>
        <p:txBody>
          <a:bodyPr wrap="square" rtlCol="0">
            <a:spAutoFit/>
          </a:bodyPr>
          <a:lstStyle/>
          <a:p>
            <a:r>
              <a:rPr lang="en-US" dirty="0"/>
              <a:t>Gender</a:t>
            </a:r>
          </a:p>
        </p:txBody>
      </p:sp>
      <p:sp>
        <p:nvSpPr>
          <p:cNvPr id="23" name="TextBox 22"/>
          <p:cNvSpPr txBox="1"/>
          <p:nvPr/>
        </p:nvSpPr>
        <p:spPr>
          <a:xfrm>
            <a:off x="4600574" y="2682701"/>
            <a:ext cx="1303663" cy="369332"/>
          </a:xfrm>
          <a:prstGeom prst="rect">
            <a:avLst/>
          </a:prstGeom>
          <a:noFill/>
        </p:spPr>
        <p:txBody>
          <a:bodyPr wrap="square" rtlCol="0">
            <a:spAutoFit/>
          </a:bodyPr>
          <a:lstStyle/>
          <a:p>
            <a:r>
              <a:rPr lang="en-US" dirty="0"/>
              <a:t>Popularity</a:t>
            </a:r>
          </a:p>
        </p:txBody>
      </p:sp>
      <p:sp>
        <p:nvSpPr>
          <p:cNvPr id="24" name="TextBox 23"/>
          <p:cNvSpPr txBox="1"/>
          <p:nvPr/>
        </p:nvSpPr>
        <p:spPr>
          <a:xfrm>
            <a:off x="4600575" y="3657600"/>
            <a:ext cx="1371600" cy="646331"/>
          </a:xfrm>
          <a:prstGeom prst="rect">
            <a:avLst/>
          </a:prstGeom>
          <a:noFill/>
        </p:spPr>
        <p:txBody>
          <a:bodyPr wrap="square" rtlCol="0">
            <a:spAutoFit/>
          </a:bodyPr>
          <a:lstStyle/>
          <a:p>
            <a:r>
              <a:rPr lang="en-US" dirty="0"/>
              <a:t>Driving Score</a:t>
            </a:r>
          </a:p>
        </p:txBody>
      </p:sp>
      <p:sp>
        <p:nvSpPr>
          <p:cNvPr id="13" name="TextBox 12">
            <a:extLst>
              <a:ext uri="{FF2B5EF4-FFF2-40B4-BE49-F238E27FC236}">
                <a16:creationId xmlns:a16="http://schemas.microsoft.com/office/drawing/2014/main" xmlns="" id="{24FDE303-4C00-4C4A-81B4-8D5C6938A9DB}"/>
              </a:ext>
            </a:extLst>
          </p:cNvPr>
          <p:cNvSpPr txBox="1"/>
          <p:nvPr/>
        </p:nvSpPr>
        <p:spPr>
          <a:xfrm>
            <a:off x="2704423" y="2154941"/>
            <a:ext cx="1673789" cy="261610"/>
          </a:xfrm>
          <a:prstGeom prst="rect">
            <a:avLst/>
          </a:prstGeom>
          <a:noFill/>
        </p:spPr>
        <p:txBody>
          <a:bodyPr wrap="square" rtlCol="0">
            <a:spAutoFit/>
          </a:bodyPr>
          <a:lstStyle/>
          <a:p>
            <a:pPr algn="r"/>
            <a:r>
              <a:rPr lang="en-US" sz="1100" dirty="0"/>
              <a:t>Female	Male</a:t>
            </a:r>
            <a:endParaRPr lang="en-US" dirty="0"/>
          </a:p>
        </p:txBody>
      </p:sp>
      <p:sp>
        <p:nvSpPr>
          <p:cNvPr id="14" name="TextBox 13">
            <a:extLst>
              <a:ext uri="{FF2B5EF4-FFF2-40B4-BE49-F238E27FC236}">
                <a16:creationId xmlns:a16="http://schemas.microsoft.com/office/drawing/2014/main" xmlns="" id="{1D36410C-6B25-7046-8CE2-088BE8492000}"/>
              </a:ext>
            </a:extLst>
          </p:cNvPr>
          <p:cNvSpPr txBox="1"/>
          <p:nvPr/>
        </p:nvSpPr>
        <p:spPr>
          <a:xfrm>
            <a:off x="2910320" y="3028950"/>
            <a:ext cx="1673789" cy="261610"/>
          </a:xfrm>
          <a:prstGeom prst="rect">
            <a:avLst/>
          </a:prstGeom>
          <a:noFill/>
        </p:spPr>
        <p:txBody>
          <a:bodyPr wrap="square" rtlCol="0">
            <a:spAutoFit/>
          </a:bodyPr>
          <a:lstStyle/>
          <a:p>
            <a:pPr algn="ctr"/>
            <a:r>
              <a:rPr lang="en-US" sz="1100" dirty="0"/>
              <a:t>More		Less</a:t>
            </a:r>
            <a:endParaRPr lang="en-US" dirty="0"/>
          </a:p>
        </p:txBody>
      </p:sp>
      <p:sp>
        <p:nvSpPr>
          <p:cNvPr id="15" name="TextBox 14">
            <a:extLst>
              <a:ext uri="{FF2B5EF4-FFF2-40B4-BE49-F238E27FC236}">
                <a16:creationId xmlns:a16="http://schemas.microsoft.com/office/drawing/2014/main" xmlns="" id="{F08D2AF9-3584-C94C-9303-A83D7E9F9CE1}"/>
              </a:ext>
            </a:extLst>
          </p:cNvPr>
          <p:cNvSpPr txBox="1"/>
          <p:nvPr/>
        </p:nvSpPr>
        <p:spPr>
          <a:xfrm>
            <a:off x="2986184" y="4053675"/>
            <a:ext cx="1673789" cy="261610"/>
          </a:xfrm>
          <a:prstGeom prst="rect">
            <a:avLst/>
          </a:prstGeom>
          <a:noFill/>
        </p:spPr>
        <p:txBody>
          <a:bodyPr wrap="square" rtlCol="0">
            <a:spAutoFit/>
          </a:bodyPr>
          <a:lstStyle/>
          <a:p>
            <a:r>
              <a:rPr lang="en-US" sz="1100" dirty="0"/>
              <a:t>Good		Poor</a:t>
            </a:r>
            <a:endParaRPr lang="en-US" dirty="0"/>
          </a:p>
        </p:txBody>
      </p:sp>
    </p:spTree>
    <p:extLst>
      <p:ext uri="{BB962C8B-B14F-4D97-AF65-F5344CB8AC3E}">
        <p14:creationId xmlns:p14="http://schemas.microsoft.com/office/powerpoint/2010/main" val="300276360"/>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83522" y="1219472"/>
            <a:ext cx="3429000" cy="3353804"/>
          </a:xfrm>
          <a:prstGeom prst="rect">
            <a:avLst/>
          </a:prstGeom>
          <a:ln>
            <a:solidFill>
              <a:schemeClr val="tx1"/>
            </a:solidFill>
          </a:ln>
        </p:spPr>
      </p:pic>
      <p:sp>
        <p:nvSpPr>
          <p:cNvPr id="4" name="Title 1"/>
          <p:cNvSpPr>
            <a:spLocks noGrp="1"/>
          </p:cNvSpPr>
          <p:nvPr>
            <p:ph type="title"/>
          </p:nvPr>
        </p:nvSpPr>
        <p:spPr/>
        <p:txBody>
          <a:bodyPr>
            <a:normAutofit/>
          </a:bodyPr>
          <a:lstStyle/>
          <a:p>
            <a:r>
              <a:rPr lang="en-US" dirty="0"/>
              <a:t/>
            </a:r>
            <a:br>
              <a:rPr lang="en-US" dirty="0"/>
            </a:br>
            <a:r>
              <a:rPr lang="en-US" dirty="0"/>
              <a:t>Social Network</a:t>
            </a:r>
          </a:p>
        </p:txBody>
      </p:sp>
    </p:spTree>
    <p:extLst>
      <p:ext uri="{BB962C8B-B14F-4D97-AF65-F5344CB8AC3E}">
        <p14:creationId xmlns:p14="http://schemas.microsoft.com/office/powerpoint/2010/main" val="1164555047"/>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a:t/>
            </a:r>
            <a:br>
              <a:rPr lang="en-US" dirty="0"/>
            </a:br>
            <a:r>
              <a:rPr lang="en-US" dirty="0"/>
              <a:t>Exponential Random Graph Models (ERGMs)</a:t>
            </a:r>
          </a:p>
        </p:txBody>
      </p:sp>
      <p:sp>
        <p:nvSpPr>
          <p:cNvPr id="6" name="Content Placeholder 2"/>
          <p:cNvSpPr>
            <a:spLocks noGrp="1"/>
          </p:cNvSpPr>
          <p:nvPr>
            <p:ph type="body" sz="quarter" idx="10"/>
          </p:nvPr>
        </p:nvSpPr>
        <p:spPr/>
        <p:txBody>
          <a:bodyPr>
            <a:normAutofit/>
          </a:bodyPr>
          <a:lstStyle/>
          <a:p>
            <a:endParaRPr lang="en-US" dirty="0"/>
          </a:p>
          <a:p>
            <a:endParaRPr lang="en-US" dirty="0"/>
          </a:p>
          <a:p>
            <a:r>
              <a:rPr lang="en-US" dirty="0"/>
              <a:t>Describe the probability of a tie existing between two individuals</a:t>
            </a:r>
          </a:p>
        </p:txBody>
      </p:sp>
      <mc:AlternateContent xmlns:mc="http://schemas.openxmlformats.org/markup-compatibility/2006" xmlns:a14="http://schemas.microsoft.com/office/drawing/2010/main">
        <mc:Choice Requires="a14">
          <p:sp>
            <p:nvSpPr>
              <p:cNvPr id="2" name="Rectangle 1"/>
              <p:cNvSpPr/>
              <p:nvPr/>
            </p:nvSpPr>
            <p:spPr>
              <a:xfrm>
                <a:off x="2743200" y="1085850"/>
                <a:ext cx="3644972" cy="82907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i="1">
                              <a:latin typeface="Cambria Math" panose="02040503050406030204" pitchFamily="18" charset="0"/>
                            </a:rPr>
                          </m:ctrlPr>
                        </m:funcPr>
                        <m:fName>
                          <m:r>
                            <m:rPr>
                              <m:sty m:val="p"/>
                            </m:rPr>
                            <a:rPr lang="en-US">
                              <a:latin typeface="Cambria Math"/>
                            </a:rPr>
                            <m:t>Pr</m:t>
                          </m:r>
                        </m:fName>
                        <m:e>
                          <m:d>
                            <m:dPr>
                              <m:ctrlPr>
                                <a:rPr lang="en-US" i="1">
                                  <a:latin typeface="Cambria Math" panose="02040503050406030204" pitchFamily="18" charset="0"/>
                                </a:rPr>
                              </m:ctrlPr>
                            </m:dPr>
                            <m:e>
                              <m:r>
                                <a:rPr lang="en-US" i="1">
                                  <a:latin typeface="Cambria Math"/>
                                </a:rPr>
                                <m:t>𝑌</m:t>
                              </m:r>
                              <m:r>
                                <a:rPr lang="en-US" i="1">
                                  <a:latin typeface="Cambria Math"/>
                                </a:rPr>
                                <m:t>=</m:t>
                              </m:r>
                              <m:r>
                                <a:rPr lang="en-US" i="1">
                                  <a:latin typeface="Cambria Math"/>
                                </a:rPr>
                                <m:t>𝑦</m:t>
                              </m:r>
                            </m:e>
                          </m:d>
                        </m:e>
                      </m:func>
                      <m:r>
                        <a:rPr lang="en-US" i="1">
                          <a:latin typeface="Cambria Math"/>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a:rPr>
                                <m:t>1</m:t>
                              </m:r>
                            </m:num>
                            <m:den>
                              <m:r>
                                <a:rPr lang="en-US" i="1">
                                  <a:latin typeface="Cambria Math"/>
                                </a:rPr>
                                <m:t>𝑘</m:t>
                              </m:r>
                            </m:den>
                          </m:f>
                        </m:e>
                      </m:d>
                      <m:r>
                        <m:rPr>
                          <m:sty m:val="p"/>
                        </m:rPr>
                        <a:rPr lang="en-US">
                          <a:latin typeface="Cambria Math"/>
                        </a:rPr>
                        <m:t>exp</m:t>
                      </m:r>
                      <m:d>
                        <m:dPr>
                          <m:begChr m:val="{"/>
                          <m:endChr m:val="}"/>
                          <m:ctrlPr>
                            <a:rPr lang="en-US" i="1">
                              <a:latin typeface="Cambria Math" panose="02040503050406030204" pitchFamily="18" charset="0"/>
                            </a:rPr>
                          </m:ctrlPr>
                        </m:dPr>
                        <m:e>
                          <m:nary>
                            <m:naryPr>
                              <m:chr m:val="∑"/>
                              <m:limLoc m:val="undOvr"/>
                              <m:supHide m:val="on"/>
                              <m:ctrlPr>
                                <a:rPr lang="en-US" i="1">
                                  <a:latin typeface="Cambria Math" panose="02040503050406030204" pitchFamily="18" charset="0"/>
                                </a:rPr>
                              </m:ctrlPr>
                            </m:naryPr>
                            <m:sub>
                              <m:r>
                                <a:rPr lang="en-US" i="1">
                                  <a:latin typeface="Cambria Math"/>
                                </a:rPr>
                                <m:t>𝐴</m:t>
                              </m:r>
                            </m:sub>
                            <m:sup/>
                            <m:e>
                              <m:sSub>
                                <m:sSubPr>
                                  <m:ctrlPr>
                                    <a:rPr lang="en-US" i="1">
                                      <a:latin typeface="Cambria Math" panose="02040503050406030204" pitchFamily="18" charset="0"/>
                                    </a:rPr>
                                  </m:ctrlPr>
                                </m:sSubPr>
                                <m:e>
                                  <m:r>
                                    <a:rPr lang="en-US" i="1">
                                      <a:latin typeface="Cambria Math"/>
                                    </a:rPr>
                                    <m:t>𝜃</m:t>
                                  </m:r>
                                </m:e>
                                <m:sub>
                                  <m:r>
                                    <a:rPr lang="en-US" i="1">
                                      <a:latin typeface="Cambria Math"/>
                                    </a:rPr>
                                    <m:t>𝐴</m:t>
                                  </m:r>
                                </m:sub>
                              </m:sSub>
                              <m:sSub>
                                <m:sSubPr>
                                  <m:ctrlPr>
                                    <a:rPr lang="en-US" i="1">
                                      <a:latin typeface="Cambria Math" panose="02040503050406030204" pitchFamily="18" charset="0"/>
                                    </a:rPr>
                                  </m:ctrlPr>
                                </m:sSubPr>
                                <m:e>
                                  <m:r>
                                    <a:rPr lang="en-US" i="1">
                                      <a:latin typeface="Cambria Math"/>
                                    </a:rPr>
                                    <m:t>𝑧</m:t>
                                  </m:r>
                                </m:e>
                                <m:sub>
                                  <m:r>
                                    <a:rPr lang="en-US" i="1">
                                      <a:latin typeface="Cambria Math"/>
                                    </a:rPr>
                                    <m:t>𝐴</m:t>
                                  </m:r>
                                </m:sub>
                              </m:sSub>
                              <m:r>
                                <a:rPr lang="en-US" i="1">
                                  <a:latin typeface="Cambria Math"/>
                                </a:rPr>
                                <m:t>(</m:t>
                              </m:r>
                              <m:r>
                                <a:rPr lang="en-US" i="1">
                                  <a:latin typeface="Cambria Math"/>
                                </a:rPr>
                                <m:t>𝑦</m:t>
                              </m:r>
                              <m:r>
                                <a:rPr lang="en-US" i="1">
                                  <a:latin typeface="Cambria Math"/>
                                </a:rPr>
                                <m:t>)</m:t>
                              </m:r>
                            </m:e>
                          </m:nary>
                        </m:e>
                      </m:d>
                    </m:oMath>
                  </m:oMathPara>
                </a14:m>
                <a:endParaRPr lang="en-US" dirty="0"/>
              </a:p>
            </p:txBody>
          </p:sp>
        </mc:Choice>
        <mc:Fallback xmlns="">
          <p:sp>
            <p:nvSpPr>
              <p:cNvPr id="2" name="Rectangle 1"/>
              <p:cNvSpPr>
                <a:spLocks noRot="1" noChangeAspect="1" noMove="1" noResize="1" noEditPoints="1" noAdjustHandles="1" noChangeArrowheads="1" noChangeShapeType="1" noTextEdit="1"/>
              </p:cNvSpPr>
              <p:nvPr/>
            </p:nvSpPr>
            <p:spPr>
              <a:xfrm>
                <a:off x="2743200" y="1085850"/>
                <a:ext cx="3644972" cy="829073"/>
              </a:xfrm>
              <a:prstGeom prst="rect">
                <a:avLst/>
              </a:prstGeom>
              <a:blipFill>
                <a:blip r:embed="rId4"/>
                <a:stretch>
                  <a:fillRect t="-104545" b="-157576"/>
                </a:stretch>
              </a:blipFill>
            </p:spPr>
            <p:txBody>
              <a:bodyPr/>
              <a:lstStyle/>
              <a:p>
                <a:r>
                  <a:rPr lang="en-US">
                    <a:noFill/>
                  </a:rPr>
                  <a:t> </a:t>
                </a:r>
              </a:p>
            </p:txBody>
          </p:sp>
        </mc:Fallback>
      </mc:AlternateContent>
    </p:spTree>
    <p:extLst>
      <p:ext uri="{BB962C8B-B14F-4D97-AF65-F5344CB8AC3E}">
        <p14:creationId xmlns:p14="http://schemas.microsoft.com/office/powerpoint/2010/main" val="199869019"/>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a:t/>
            </a:r>
            <a:br>
              <a:rPr lang="en-US" dirty="0"/>
            </a:br>
            <a:r>
              <a:rPr lang="en-US" dirty="0"/>
              <a:t>ERGMs</a:t>
            </a:r>
          </a:p>
        </p:txBody>
      </p:sp>
      <p:pic>
        <p:nvPicPr>
          <p:cNvPr id="11" name="Picture 2" descr="C:\Users\Shannon Roberts\AppData\Local\Microsoft\Windows\Temporary Internet Files\Content.IE5\S8LS0COZ\MC90007871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06274" y="3399981"/>
            <a:ext cx="565826" cy="1073996"/>
          </a:xfrm>
          <a:prstGeom prst="rect">
            <a:avLst/>
          </a:prstGeom>
          <a:noFill/>
        </p:spPr>
      </p:pic>
      <p:pic>
        <p:nvPicPr>
          <p:cNvPr id="12" name="Picture 2" descr="C:\Users\Shannon Roberts\AppData\Local\Microsoft\Windows\Temporary Internet Files\Content.IE5\S8LS0COZ\MC90007871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3663274" y="3399981"/>
            <a:ext cx="565826" cy="1073996"/>
          </a:xfrm>
          <a:prstGeom prst="rect">
            <a:avLst/>
          </a:prstGeom>
          <a:noFill/>
        </p:spPr>
      </p:pic>
      <p:cxnSp>
        <p:nvCxnSpPr>
          <p:cNvPr id="13" name="Straight Arrow Connector 12"/>
          <p:cNvCxnSpPr>
            <a:stCxn id="15" idx="1"/>
            <a:endCxn id="12" idx="0"/>
          </p:cNvCxnSpPr>
          <p:nvPr/>
        </p:nvCxnSpPr>
        <p:spPr>
          <a:xfrm flipH="1">
            <a:off x="3946187" y="2451079"/>
            <a:ext cx="288587" cy="948902"/>
          </a:xfrm>
          <a:prstGeom prst="straightConnector1">
            <a:avLst/>
          </a:prstGeom>
          <a:ln>
            <a:solidFill>
              <a:srgbClr val="000000"/>
            </a:solidFill>
            <a:tailEnd type="triangle" w="lg" len="lg"/>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5" idx="3"/>
            <a:endCxn id="11" idx="0"/>
          </p:cNvCxnSpPr>
          <p:nvPr/>
        </p:nvCxnSpPr>
        <p:spPr>
          <a:xfrm>
            <a:off x="4800601" y="2451079"/>
            <a:ext cx="288587" cy="948902"/>
          </a:xfrm>
          <a:prstGeom prst="straightConnector1">
            <a:avLst/>
          </a:prstGeom>
          <a:ln>
            <a:solidFill>
              <a:srgbClr val="000000"/>
            </a:solidFill>
            <a:tailEnd type="triangle" w="lg" len="lg"/>
          </a:ln>
        </p:spPr>
        <p:style>
          <a:lnRef idx="2">
            <a:schemeClr val="accent1"/>
          </a:lnRef>
          <a:fillRef idx="0">
            <a:schemeClr val="accent1"/>
          </a:fillRef>
          <a:effectRef idx="1">
            <a:schemeClr val="accent1"/>
          </a:effectRef>
          <a:fontRef idx="minor">
            <a:schemeClr val="tx1"/>
          </a:fontRef>
        </p:style>
      </p:cxnSp>
      <p:pic>
        <p:nvPicPr>
          <p:cNvPr id="15" name="Picture 2" descr="C:\Users\Shannon Roberts\AppData\Local\Microsoft\Windows\Temporary Internet Files\Content.IE5\S8LS0COZ\MC90007871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34774" y="1914081"/>
            <a:ext cx="565826" cy="1073996"/>
          </a:xfrm>
          <a:prstGeom prst="rect">
            <a:avLst/>
          </a:prstGeom>
          <a:noFill/>
        </p:spPr>
      </p:pic>
      <p:cxnSp>
        <p:nvCxnSpPr>
          <p:cNvPr id="20" name="Straight Arrow Connector 19"/>
          <p:cNvCxnSpPr>
            <a:stCxn id="12" idx="1"/>
            <a:endCxn id="11" idx="1"/>
          </p:cNvCxnSpPr>
          <p:nvPr/>
        </p:nvCxnSpPr>
        <p:spPr>
          <a:xfrm>
            <a:off x="4255335" y="3936979"/>
            <a:ext cx="524704" cy="0"/>
          </a:xfrm>
          <a:prstGeom prst="straightConnector1">
            <a:avLst/>
          </a:prstGeom>
          <a:ln>
            <a:solidFill>
              <a:srgbClr val="000000"/>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pic>
        <p:nvPicPr>
          <p:cNvPr id="28" name="Picture 2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223933" y="1959377"/>
            <a:ext cx="576917" cy="1143000"/>
          </a:xfrm>
          <a:prstGeom prst="rect">
            <a:avLst/>
          </a:prstGeom>
        </p:spPr>
      </p:pic>
      <p:pic>
        <p:nvPicPr>
          <p:cNvPr id="29" name="Picture 28"/>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286501" y="3388127"/>
            <a:ext cx="485597" cy="1143000"/>
          </a:xfrm>
          <a:prstGeom prst="rect">
            <a:avLst/>
          </a:prstGeom>
        </p:spPr>
      </p:pic>
      <p:pic>
        <p:nvPicPr>
          <p:cNvPr id="31" name="Picture 3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024033" y="1959377"/>
            <a:ext cx="576917" cy="1143000"/>
          </a:xfrm>
          <a:prstGeom prst="rect">
            <a:avLst/>
          </a:prstGeom>
        </p:spPr>
      </p:pic>
      <p:pic>
        <p:nvPicPr>
          <p:cNvPr id="32" name="Picture 3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972301" y="3388127"/>
            <a:ext cx="485597" cy="1143000"/>
          </a:xfrm>
          <a:prstGeom prst="rect">
            <a:avLst/>
          </a:prstGeom>
        </p:spPr>
      </p:pic>
      <p:sp>
        <p:nvSpPr>
          <p:cNvPr id="34" name="TextBox 33"/>
          <p:cNvSpPr txBox="1"/>
          <p:nvPr/>
        </p:nvSpPr>
        <p:spPr>
          <a:xfrm>
            <a:off x="4061061" y="1305281"/>
            <a:ext cx="1028126" cy="300082"/>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dirty="0"/>
              <a:t>Transitivity</a:t>
            </a:r>
          </a:p>
        </p:txBody>
      </p:sp>
      <p:sp>
        <p:nvSpPr>
          <p:cNvPr id="35" name="TextBox 34"/>
          <p:cNvSpPr txBox="1"/>
          <p:nvPr/>
        </p:nvSpPr>
        <p:spPr>
          <a:xfrm>
            <a:off x="6172200" y="1314450"/>
            <a:ext cx="1485900" cy="507831"/>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dirty="0"/>
              <a:t>Gender Homophily</a:t>
            </a:r>
          </a:p>
        </p:txBody>
      </p:sp>
      <p:cxnSp>
        <p:nvCxnSpPr>
          <p:cNvPr id="36" name="Straight Arrow Connector 35"/>
          <p:cNvCxnSpPr/>
          <p:nvPr/>
        </p:nvCxnSpPr>
        <p:spPr>
          <a:xfrm>
            <a:off x="6629400" y="2816627"/>
            <a:ext cx="524704" cy="0"/>
          </a:xfrm>
          <a:prstGeom prst="straightConnector1">
            <a:avLst/>
          </a:prstGeom>
          <a:ln>
            <a:solidFill>
              <a:srgbClr val="000000"/>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p:nvPr/>
        </p:nvCxnSpPr>
        <p:spPr>
          <a:xfrm>
            <a:off x="6668743" y="4131077"/>
            <a:ext cx="433640" cy="0"/>
          </a:xfrm>
          <a:prstGeom prst="straightConnector1">
            <a:avLst/>
          </a:prstGeom>
          <a:ln>
            <a:solidFill>
              <a:srgbClr val="000000"/>
            </a:solidFill>
            <a:headEnd type="triangle" w="lg" len="lg"/>
            <a:tailEnd type="triangle" w="lg" len="lg"/>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4346237" y="3030939"/>
            <a:ext cx="342900" cy="300082"/>
          </a:xfrm>
          <a:prstGeom prst="rect">
            <a:avLst/>
          </a:prstGeom>
          <a:noFill/>
        </p:spPr>
        <p:txBody>
          <a:bodyPr wrap="square" rtlCol="0">
            <a:spAutoFit/>
          </a:bodyPr>
          <a:lstStyle/>
          <a:p>
            <a:pPr algn="ctr"/>
            <a:r>
              <a:rPr lang="en-US" sz="1350" dirty="0"/>
              <a:t>A</a:t>
            </a:r>
          </a:p>
        </p:txBody>
      </p:sp>
      <p:sp>
        <p:nvSpPr>
          <p:cNvPr id="26" name="TextBox 25"/>
          <p:cNvSpPr txBox="1"/>
          <p:nvPr/>
        </p:nvSpPr>
        <p:spPr>
          <a:xfrm>
            <a:off x="3774737" y="4531127"/>
            <a:ext cx="342900" cy="300082"/>
          </a:xfrm>
          <a:prstGeom prst="rect">
            <a:avLst/>
          </a:prstGeom>
          <a:noFill/>
        </p:spPr>
        <p:txBody>
          <a:bodyPr wrap="square" rtlCol="0">
            <a:spAutoFit/>
          </a:bodyPr>
          <a:lstStyle/>
          <a:p>
            <a:pPr algn="ctr"/>
            <a:r>
              <a:rPr lang="en-US" sz="1350" dirty="0"/>
              <a:t>B</a:t>
            </a:r>
          </a:p>
        </p:txBody>
      </p:sp>
      <p:sp>
        <p:nvSpPr>
          <p:cNvPr id="27" name="TextBox 26"/>
          <p:cNvSpPr txBox="1"/>
          <p:nvPr/>
        </p:nvSpPr>
        <p:spPr>
          <a:xfrm>
            <a:off x="4917737" y="4531127"/>
            <a:ext cx="342900" cy="300082"/>
          </a:xfrm>
          <a:prstGeom prst="rect">
            <a:avLst/>
          </a:prstGeom>
          <a:noFill/>
        </p:spPr>
        <p:txBody>
          <a:bodyPr wrap="square" rtlCol="0">
            <a:spAutoFit/>
          </a:bodyPr>
          <a:lstStyle/>
          <a:p>
            <a:pPr algn="ctr"/>
            <a:r>
              <a:rPr lang="en-US" sz="1350" dirty="0"/>
              <a:t>C</a:t>
            </a:r>
          </a:p>
        </p:txBody>
      </p:sp>
      <p:sp>
        <p:nvSpPr>
          <p:cNvPr id="21" name="TextBox 20"/>
          <p:cNvSpPr txBox="1"/>
          <p:nvPr/>
        </p:nvSpPr>
        <p:spPr>
          <a:xfrm>
            <a:off x="1749462" y="1314450"/>
            <a:ext cx="971550" cy="300082"/>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dirty="0"/>
              <a:t>Popularity</a:t>
            </a:r>
          </a:p>
        </p:txBody>
      </p:sp>
      <p:pic>
        <p:nvPicPr>
          <p:cNvPr id="22" name="Picture 2" descr="C:\Users\Shannon Roberts\AppData\Local\Microsoft\Windows\Temporary Internet Files\Content.IE5\S8LS0COZ\MC90007871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17934" y="3399981"/>
            <a:ext cx="565826" cy="1073996"/>
          </a:xfrm>
          <a:prstGeom prst="rect">
            <a:avLst/>
          </a:prstGeom>
          <a:noFill/>
        </p:spPr>
      </p:pic>
      <p:pic>
        <p:nvPicPr>
          <p:cNvPr id="23" name="Picture 22" descr="C:\Users\Shannon Roberts\AppData\Local\Microsoft\Windows\Temporary Internet Files\Content.IE5\S8LS0COZ\MC90007871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1374934" y="3399981"/>
            <a:ext cx="565826" cy="1073996"/>
          </a:xfrm>
          <a:prstGeom prst="rect">
            <a:avLst/>
          </a:prstGeom>
          <a:noFill/>
        </p:spPr>
      </p:pic>
      <p:cxnSp>
        <p:nvCxnSpPr>
          <p:cNvPr id="24" name="Straight Arrow Connector 23"/>
          <p:cNvCxnSpPr/>
          <p:nvPr/>
        </p:nvCxnSpPr>
        <p:spPr>
          <a:xfrm flipH="1">
            <a:off x="1657847" y="2451079"/>
            <a:ext cx="288587" cy="948902"/>
          </a:xfrm>
          <a:prstGeom prst="straightConnector1">
            <a:avLst/>
          </a:prstGeom>
          <a:ln>
            <a:solidFill>
              <a:srgbClr val="000000"/>
            </a:solidFill>
            <a:tailEnd type="triangle" w="lg" len="lg"/>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2512261" y="2451079"/>
            <a:ext cx="288587" cy="948902"/>
          </a:xfrm>
          <a:prstGeom prst="straightConnector1">
            <a:avLst/>
          </a:prstGeom>
          <a:ln>
            <a:solidFill>
              <a:srgbClr val="000000"/>
            </a:solidFill>
            <a:tailEnd type="triangle" w="lg" len="lg"/>
          </a:ln>
        </p:spPr>
        <p:style>
          <a:lnRef idx="2">
            <a:schemeClr val="accent1"/>
          </a:lnRef>
          <a:fillRef idx="0">
            <a:schemeClr val="accent1"/>
          </a:fillRef>
          <a:effectRef idx="1">
            <a:schemeClr val="accent1"/>
          </a:effectRef>
          <a:fontRef idx="minor">
            <a:schemeClr val="tx1"/>
          </a:fontRef>
        </p:style>
      </p:cxnSp>
      <p:pic>
        <p:nvPicPr>
          <p:cNvPr id="38" name="Picture 2" descr="C:\Users\Shannon Roberts\AppData\Local\Microsoft\Windows\Temporary Internet Files\Content.IE5\S8LS0COZ\MC900078717[1].wm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46434" y="1914081"/>
            <a:ext cx="565826" cy="1073996"/>
          </a:xfrm>
          <a:prstGeom prst="rect">
            <a:avLst/>
          </a:prstGeom>
          <a:noFill/>
        </p:spPr>
      </p:pic>
    </p:spTree>
    <p:extLst>
      <p:ext uri="{BB962C8B-B14F-4D97-AF65-F5344CB8AC3E}">
        <p14:creationId xmlns:p14="http://schemas.microsoft.com/office/powerpoint/2010/main" val="4101850233"/>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466850" y="1796593"/>
            <a:ext cx="971550" cy="30008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dirty="0"/>
              <a:t>Model 1</a:t>
            </a:r>
          </a:p>
        </p:txBody>
      </p:sp>
      <p:sp>
        <p:nvSpPr>
          <p:cNvPr id="13" name="Left Brace 12"/>
          <p:cNvSpPr/>
          <p:nvPr/>
        </p:nvSpPr>
        <p:spPr>
          <a:xfrm>
            <a:off x="2343150" y="1549004"/>
            <a:ext cx="285750" cy="782182"/>
          </a:xfrm>
          <a:prstGeom prst="leftBrace">
            <a:avLst>
              <a:gd name="adj1" fmla="val 10714"/>
              <a:gd name="adj2" fmla="val 50000"/>
            </a:avLst>
          </a:prstGeom>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a:p>
        </p:txBody>
      </p:sp>
      <p:sp>
        <p:nvSpPr>
          <p:cNvPr id="4" name="Title 1"/>
          <p:cNvSpPr>
            <a:spLocks noGrp="1"/>
          </p:cNvSpPr>
          <p:nvPr>
            <p:ph type="title"/>
          </p:nvPr>
        </p:nvSpPr>
        <p:spPr/>
        <p:txBody>
          <a:bodyPr>
            <a:normAutofit/>
          </a:bodyPr>
          <a:lstStyle/>
          <a:p>
            <a:r>
              <a:rPr lang="en-US" dirty="0"/>
              <a:t>ERGM Results</a:t>
            </a:r>
          </a:p>
        </p:txBody>
      </p:sp>
      <p:sp>
        <p:nvSpPr>
          <p:cNvPr id="5" name="TextBox 4"/>
          <p:cNvSpPr txBox="1"/>
          <p:nvPr/>
        </p:nvSpPr>
        <p:spPr>
          <a:xfrm>
            <a:off x="2924869" y="2045435"/>
            <a:ext cx="1075631" cy="300082"/>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dirty="0"/>
              <a:t>Transitivity</a:t>
            </a:r>
          </a:p>
        </p:txBody>
      </p:sp>
      <p:sp>
        <p:nvSpPr>
          <p:cNvPr id="6" name="TextBox 5"/>
          <p:cNvSpPr txBox="1"/>
          <p:nvPr/>
        </p:nvSpPr>
        <p:spPr>
          <a:xfrm>
            <a:off x="3021806" y="2537989"/>
            <a:ext cx="971550" cy="300082"/>
          </a:xfrm>
          <a:prstGeom prst="rect">
            <a:avLst/>
          </a:prstGeom>
          <a:ln>
            <a:solidFill>
              <a:schemeClr val="accent4"/>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dirty="0">
                <a:solidFill>
                  <a:schemeClr val="accent4"/>
                </a:solidFill>
              </a:rPr>
              <a:t>Gender</a:t>
            </a:r>
          </a:p>
        </p:txBody>
      </p:sp>
      <p:sp>
        <p:nvSpPr>
          <p:cNvPr id="7" name="TextBox 6"/>
          <p:cNvSpPr txBox="1"/>
          <p:nvPr/>
        </p:nvSpPr>
        <p:spPr>
          <a:xfrm>
            <a:off x="2857500" y="3033652"/>
            <a:ext cx="1314450" cy="300082"/>
          </a:xfrm>
          <a:prstGeom prst="rect">
            <a:avLst/>
          </a:prstGeom>
          <a:ln>
            <a:solidFill>
              <a:schemeClr val="accent5"/>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1350" dirty="0">
                <a:solidFill>
                  <a:schemeClr val="accent5"/>
                </a:solidFill>
              </a:rPr>
              <a:t>Driving Score</a:t>
            </a:r>
          </a:p>
        </p:txBody>
      </p:sp>
      <p:sp>
        <p:nvSpPr>
          <p:cNvPr id="9" name="TextBox 8"/>
          <p:cNvSpPr txBox="1"/>
          <p:nvPr/>
        </p:nvSpPr>
        <p:spPr>
          <a:xfrm>
            <a:off x="5657850" y="2309515"/>
            <a:ext cx="1657350" cy="784830"/>
          </a:xfrm>
          <a:prstGeom prst="rect">
            <a:avLst/>
          </a:prstGeom>
          <a:ln>
            <a:solidFill>
              <a:srgbClr val="92D050"/>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250" dirty="0">
                <a:solidFill>
                  <a:srgbClr val="92D050"/>
                </a:solidFill>
              </a:rPr>
              <a:t>Friendship Formation</a:t>
            </a:r>
          </a:p>
        </p:txBody>
      </p:sp>
      <p:sp>
        <p:nvSpPr>
          <p:cNvPr id="11" name="TextBox 10"/>
          <p:cNvSpPr txBox="1"/>
          <p:nvPr/>
        </p:nvSpPr>
        <p:spPr>
          <a:xfrm>
            <a:off x="1457325" y="2598718"/>
            <a:ext cx="971550" cy="30008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1350" dirty="0">
                <a:solidFill>
                  <a:schemeClr val="accent4"/>
                </a:solidFill>
              </a:rPr>
              <a:t>Model 2</a:t>
            </a:r>
          </a:p>
        </p:txBody>
      </p:sp>
      <p:sp>
        <p:nvSpPr>
          <p:cNvPr id="12" name="TextBox 11"/>
          <p:cNvSpPr txBox="1"/>
          <p:nvPr/>
        </p:nvSpPr>
        <p:spPr>
          <a:xfrm>
            <a:off x="1457325" y="3077409"/>
            <a:ext cx="971550" cy="300082"/>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350" dirty="0">
                <a:solidFill>
                  <a:schemeClr val="accent5"/>
                </a:solidFill>
              </a:rPr>
              <a:t>Model 3</a:t>
            </a:r>
          </a:p>
        </p:txBody>
      </p:sp>
      <p:cxnSp>
        <p:nvCxnSpPr>
          <p:cNvPr id="17" name="Straight Arrow Connector 16"/>
          <p:cNvCxnSpPr>
            <a:cxnSpLocks/>
            <a:stCxn id="5" idx="3"/>
            <a:endCxn id="9" idx="1"/>
          </p:cNvCxnSpPr>
          <p:nvPr/>
        </p:nvCxnSpPr>
        <p:spPr>
          <a:xfrm>
            <a:off x="4000500" y="2195476"/>
            <a:ext cx="1657350" cy="506454"/>
          </a:xfrm>
          <a:prstGeom prst="straightConnector1">
            <a:avLst/>
          </a:prstGeom>
          <a:ln>
            <a:tailEnd type="triangle" w="lg" len="lg"/>
          </a:ln>
        </p:spPr>
        <p:style>
          <a:lnRef idx="2">
            <a:schemeClr val="dk1"/>
          </a:lnRef>
          <a:fillRef idx="1">
            <a:schemeClr val="lt1"/>
          </a:fillRef>
          <a:effectRef idx="0">
            <a:schemeClr val="dk1"/>
          </a:effectRef>
          <a:fontRef idx="minor">
            <a:schemeClr val="dk1"/>
          </a:fontRef>
        </p:style>
      </p:cxnSp>
      <p:cxnSp>
        <p:nvCxnSpPr>
          <p:cNvPr id="19" name="Straight Arrow Connector 18"/>
          <p:cNvCxnSpPr>
            <a:stCxn id="6" idx="3"/>
            <a:endCxn id="9" idx="1"/>
          </p:cNvCxnSpPr>
          <p:nvPr/>
        </p:nvCxnSpPr>
        <p:spPr>
          <a:xfrm>
            <a:off x="3993356" y="2688030"/>
            <a:ext cx="1664494" cy="13900"/>
          </a:xfrm>
          <a:prstGeom prst="straightConnector1">
            <a:avLst/>
          </a:prstGeom>
          <a:ln>
            <a:solidFill>
              <a:schemeClr val="accent4"/>
            </a:solidFill>
            <a:tailEnd type="triangle" w="lg" len="lg"/>
          </a:ln>
        </p:spPr>
        <p:style>
          <a:lnRef idx="2">
            <a:schemeClr val="dk1"/>
          </a:lnRef>
          <a:fillRef idx="1">
            <a:schemeClr val="lt1"/>
          </a:fillRef>
          <a:effectRef idx="0">
            <a:schemeClr val="dk1"/>
          </a:effectRef>
          <a:fontRef idx="minor">
            <a:schemeClr val="dk1"/>
          </a:fontRef>
        </p:style>
      </p:cxnSp>
      <p:sp>
        <p:nvSpPr>
          <p:cNvPr id="21" name="TextBox 20"/>
          <p:cNvSpPr txBox="1"/>
          <p:nvPr/>
        </p:nvSpPr>
        <p:spPr>
          <a:xfrm>
            <a:off x="4057650" y="2000250"/>
            <a:ext cx="806981" cy="261610"/>
          </a:xfrm>
          <a:prstGeom prst="rect">
            <a:avLst/>
          </a:prstGeom>
          <a:noFill/>
        </p:spPr>
        <p:txBody>
          <a:bodyPr wrap="square" rtlCol="0">
            <a:spAutoFit/>
          </a:bodyPr>
          <a:lstStyle/>
          <a:p>
            <a:r>
              <a:rPr lang="en-US" sz="1050" dirty="0"/>
              <a:t>OR = 2.4</a:t>
            </a:r>
          </a:p>
        </p:txBody>
      </p:sp>
      <p:sp>
        <p:nvSpPr>
          <p:cNvPr id="22" name="TextBox 21"/>
          <p:cNvSpPr txBox="1"/>
          <p:nvPr/>
        </p:nvSpPr>
        <p:spPr>
          <a:xfrm>
            <a:off x="4057387" y="2400300"/>
            <a:ext cx="743213" cy="253916"/>
          </a:xfrm>
          <a:prstGeom prst="rect">
            <a:avLst/>
          </a:prstGeom>
          <a:noFill/>
        </p:spPr>
        <p:txBody>
          <a:bodyPr wrap="square" rtlCol="0">
            <a:spAutoFit/>
          </a:bodyPr>
          <a:lstStyle/>
          <a:p>
            <a:r>
              <a:rPr lang="en-US" sz="1050" dirty="0">
                <a:solidFill>
                  <a:schemeClr val="accent4"/>
                </a:solidFill>
              </a:rPr>
              <a:t>OR = 1.8</a:t>
            </a:r>
          </a:p>
        </p:txBody>
      </p:sp>
      <p:sp>
        <p:nvSpPr>
          <p:cNvPr id="25" name="TextBox 24"/>
          <p:cNvSpPr txBox="1"/>
          <p:nvPr/>
        </p:nvSpPr>
        <p:spPr>
          <a:xfrm>
            <a:off x="1543049" y="4343400"/>
            <a:ext cx="1872325" cy="300082"/>
          </a:xfrm>
          <a:prstGeom prst="rect">
            <a:avLst/>
          </a:prstGeom>
          <a:noFill/>
        </p:spPr>
        <p:txBody>
          <a:bodyPr wrap="square" rtlCol="0">
            <a:spAutoFit/>
          </a:bodyPr>
          <a:lstStyle/>
          <a:p>
            <a:r>
              <a:rPr lang="en-US" sz="1350" dirty="0"/>
              <a:t>OR = Odds Ratio</a:t>
            </a:r>
          </a:p>
        </p:txBody>
      </p:sp>
      <p:sp>
        <p:nvSpPr>
          <p:cNvPr id="20" name="TextBox 19"/>
          <p:cNvSpPr txBox="1"/>
          <p:nvPr/>
        </p:nvSpPr>
        <p:spPr>
          <a:xfrm>
            <a:off x="3028950" y="1549003"/>
            <a:ext cx="971550" cy="300082"/>
          </a:xfrm>
          <a:prstGeom prst="rect">
            <a:avLst/>
          </a:prstGeom>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350" dirty="0"/>
              <a:t>Popularity</a:t>
            </a:r>
          </a:p>
        </p:txBody>
      </p:sp>
      <p:sp>
        <p:nvSpPr>
          <p:cNvPr id="23" name="Left Brace 22"/>
          <p:cNvSpPr/>
          <p:nvPr/>
        </p:nvSpPr>
        <p:spPr>
          <a:xfrm>
            <a:off x="2343150" y="1549004"/>
            <a:ext cx="285750" cy="1296317"/>
          </a:xfrm>
          <a:prstGeom prst="leftBrace">
            <a:avLst>
              <a:gd name="adj1" fmla="val 8333"/>
              <a:gd name="adj2" fmla="val 92227"/>
            </a:avLst>
          </a:prstGeom>
          <a:solidFill>
            <a:schemeClr val="bg1"/>
          </a:solidFill>
          <a:ln>
            <a:solidFill>
              <a:schemeClr val="accent4"/>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a:solidFill>
                <a:srgbClr val="00B0F0"/>
              </a:solidFill>
            </a:endParaRPr>
          </a:p>
        </p:txBody>
      </p:sp>
      <p:sp>
        <p:nvSpPr>
          <p:cNvPr id="24" name="Left Brace 23"/>
          <p:cNvSpPr/>
          <p:nvPr/>
        </p:nvSpPr>
        <p:spPr>
          <a:xfrm>
            <a:off x="2343150" y="1549004"/>
            <a:ext cx="285750" cy="1761648"/>
          </a:xfrm>
          <a:prstGeom prst="leftBrace">
            <a:avLst>
              <a:gd name="adj1" fmla="val 8333"/>
              <a:gd name="adj2" fmla="val 94841"/>
            </a:avLst>
          </a:prstGeom>
          <a:ln>
            <a:solidFill>
              <a:schemeClr val="accent5"/>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350"/>
          </a:p>
        </p:txBody>
      </p:sp>
      <p:cxnSp>
        <p:nvCxnSpPr>
          <p:cNvPr id="30" name="Straight Arrow Connector 29"/>
          <p:cNvCxnSpPr>
            <a:stCxn id="7" idx="3"/>
            <a:endCxn id="9" idx="1"/>
          </p:cNvCxnSpPr>
          <p:nvPr/>
        </p:nvCxnSpPr>
        <p:spPr>
          <a:xfrm flipV="1">
            <a:off x="4171950" y="2701930"/>
            <a:ext cx="1485900" cy="481763"/>
          </a:xfrm>
          <a:prstGeom prst="straightConnector1">
            <a:avLst/>
          </a:prstGeom>
          <a:ln>
            <a:solidFill>
              <a:schemeClr val="accent5"/>
            </a:solidFill>
            <a:tailEnd type="triangle" w="lg" len="lg"/>
          </a:ln>
        </p:spPr>
        <p:style>
          <a:lnRef idx="2">
            <a:schemeClr val="dk1"/>
          </a:lnRef>
          <a:fillRef idx="1">
            <a:schemeClr val="lt1"/>
          </a:fillRef>
          <a:effectRef idx="0">
            <a:schemeClr val="dk1"/>
          </a:effectRef>
          <a:fontRef idx="minor">
            <a:schemeClr val="dk1"/>
          </a:fontRef>
        </p:style>
      </p:cxnSp>
      <p:sp>
        <p:nvSpPr>
          <p:cNvPr id="31" name="TextBox 30"/>
          <p:cNvSpPr txBox="1"/>
          <p:nvPr/>
        </p:nvSpPr>
        <p:spPr>
          <a:xfrm>
            <a:off x="4057387" y="2775393"/>
            <a:ext cx="743213" cy="253916"/>
          </a:xfrm>
          <a:prstGeom prst="rect">
            <a:avLst/>
          </a:prstGeom>
          <a:noFill/>
        </p:spPr>
        <p:txBody>
          <a:bodyPr wrap="square" rtlCol="0">
            <a:spAutoFit/>
          </a:bodyPr>
          <a:lstStyle/>
          <a:p>
            <a:r>
              <a:rPr lang="en-US" sz="1050" dirty="0">
                <a:solidFill>
                  <a:schemeClr val="accent5"/>
                </a:solidFill>
              </a:rPr>
              <a:t>OR </a:t>
            </a:r>
            <a:r>
              <a:rPr lang="en-US" sz="1050">
                <a:solidFill>
                  <a:schemeClr val="accent5"/>
                </a:solidFill>
              </a:rPr>
              <a:t>= 0.9</a:t>
            </a:r>
            <a:endParaRPr lang="en-US" sz="1050" dirty="0">
              <a:solidFill>
                <a:schemeClr val="accent5"/>
              </a:solidFill>
            </a:endParaRPr>
          </a:p>
        </p:txBody>
      </p:sp>
      <p:cxnSp>
        <p:nvCxnSpPr>
          <p:cNvPr id="32" name="Straight Arrow Connector 31"/>
          <p:cNvCxnSpPr>
            <a:stCxn id="20" idx="3"/>
            <a:endCxn id="9" idx="1"/>
          </p:cNvCxnSpPr>
          <p:nvPr/>
        </p:nvCxnSpPr>
        <p:spPr>
          <a:xfrm>
            <a:off x="4000500" y="1699044"/>
            <a:ext cx="1657350" cy="1002886"/>
          </a:xfrm>
          <a:prstGeom prst="straightConnector1">
            <a:avLst/>
          </a:prstGeom>
          <a:ln>
            <a:tailEnd type="triangle" w="lg" len="lg"/>
          </a:ln>
        </p:spPr>
        <p:style>
          <a:lnRef idx="2">
            <a:schemeClr val="dk1"/>
          </a:lnRef>
          <a:fillRef idx="1">
            <a:schemeClr val="lt1"/>
          </a:fillRef>
          <a:effectRef idx="0">
            <a:schemeClr val="dk1"/>
          </a:effectRef>
          <a:fontRef idx="minor">
            <a:schemeClr val="dk1"/>
          </a:fontRef>
        </p:style>
      </p:cxnSp>
      <p:sp>
        <p:nvSpPr>
          <p:cNvPr id="33" name="TextBox 32"/>
          <p:cNvSpPr txBox="1"/>
          <p:nvPr/>
        </p:nvSpPr>
        <p:spPr>
          <a:xfrm>
            <a:off x="4056664" y="1417282"/>
            <a:ext cx="806981" cy="261610"/>
          </a:xfrm>
          <a:prstGeom prst="rect">
            <a:avLst/>
          </a:prstGeom>
          <a:noFill/>
        </p:spPr>
        <p:txBody>
          <a:bodyPr wrap="square" rtlCol="0">
            <a:spAutoFit/>
          </a:bodyPr>
          <a:lstStyle/>
          <a:p>
            <a:r>
              <a:rPr lang="en-US" sz="1050" dirty="0"/>
              <a:t>OR = 4.4</a:t>
            </a:r>
          </a:p>
        </p:txBody>
      </p:sp>
    </p:spTree>
    <p:extLst>
      <p:ext uri="{BB962C8B-B14F-4D97-AF65-F5344CB8AC3E}">
        <p14:creationId xmlns:p14="http://schemas.microsoft.com/office/powerpoint/2010/main" val="2425002938"/>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dirty="0"/>
              <a:t>Overall Discussion</a:t>
            </a:r>
          </a:p>
        </p:txBody>
      </p:sp>
      <p:sp>
        <p:nvSpPr>
          <p:cNvPr id="5" name="Content Placeholder 2"/>
          <p:cNvSpPr>
            <a:spLocks noGrp="1"/>
          </p:cNvSpPr>
          <p:nvPr>
            <p:ph type="body" sz="quarter" idx="10"/>
          </p:nvPr>
        </p:nvSpPr>
        <p:spPr/>
        <p:txBody>
          <a:bodyPr>
            <a:normAutofit/>
          </a:bodyPr>
          <a:lstStyle/>
          <a:p>
            <a:r>
              <a:rPr lang="en-US" dirty="0"/>
              <a:t>Social connections are very important!</a:t>
            </a:r>
          </a:p>
          <a:p>
            <a:r>
              <a:rPr lang="en-US" dirty="0"/>
              <a:t>Who you know has an impact on how you behave</a:t>
            </a:r>
          </a:p>
          <a:p>
            <a:r>
              <a:rPr lang="en-US" dirty="0"/>
              <a:t>Social networks can be leveraged for behavioral change</a:t>
            </a:r>
          </a:p>
        </p:txBody>
      </p:sp>
    </p:spTree>
    <p:extLst>
      <p:ext uri="{BB962C8B-B14F-4D97-AF65-F5344CB8AC3E}">
        <p14:creationId xmlns:p14="http://schemas.microsoft.com/office/powerpoint/2010/main" val="2294725517"/>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7F4FAE-2273-814A-87B5-7CFE35B92CCE}"/>
              </a:ext>
            </a:extLst>
          </p:cNvPr>
          <p:cNvSpPr>
            <a:spLocks noGrp="1"/>
          </p:cNvSpPr>
          <p:nvPr>
            <p:ph type="title"/>
          </p:nvPr>
        </p:nvSpPr>
        <p:spPr/>
        <p:txBody>
          <a:bodyPr/>
          <a:lstStyle/>
          <a:p>
            <a:r>
              <a:rPr lang="en-US" dirty="0"/>
              <a:t>Link to Network Downloads</a:t>
            </a:r>
          </a:p>
        </p:txBody>
      </p:sp>
      <p:sp>
        <p:nvSpPr>
          <p:cNvPr id="3" name="Text Placeholder 2">
            <a:extLst>
              <a:ext uri="{FF2B5EF4-FFF2-40B4-BE49-F238E27FC236}">
                <a16:creationId xmlns:a16="http://schemas.microsoft.com/office/drawing/2014/main" xmlns="" id="{981DAFA6-B87A-BC49-98A4-A49D21BF72A4}"/>
              </a:ext>
            </a:extLst>
          </p:cNvPr>
          <p:cNvSpPr>
            <a:spLocks noGrp="1"/>
          </p:cNvSpPr>
          <p:nvPr>
            <p:ph type="body" sz="quarter" idx="10"/>
          </p:nvPr>
        </p:nvSpPr>
        <p:spPr/>
        <p:txBody>
          <a:bodyPr/>
          <a:lstStyle/>
          <a:p>
            <a:pPr marL="1587" indent="0" algn="ctr">
              <a:buNone/>
            </a:pPr>
            <a:endParaRPr lang="en-US" dirty="0"/>
          </a:p>
          <a:p>
            <a:pPr marL="1587" indent="0" algn="ctr">
              <a:buNone/>
            </a:pPr>
            <a:endParaRPr lang="en-US"/>
          </a:p>
          <a:p>
            <a:pPr marL="1587" indent="0" algn="ctr">
              <a:buNone/>
            </a:pPr>
            <a:r>
              <a:rPr lang="en-US"/>
              <a:t>https</a:t>
            </a:r>
            <a:r>
              <a:rPr lang="en-US" dirty="0"/>
              <a:t>://</a:t>
            </a:r>
            <a:r>
              <a:rPr lang="en-US" dirty="0" err="1"/>
              <a:t>people.umass.edu</a:t>
            </a:r>
            <a:r>
              <a:rPr lang="en-US" dirty="0"/>
              <a:t>/</a:t>
            </a:r>
            <a:r>
              <a:rPr lang="en-US" dirty="0" err="1"/>
              <a:t>chaitrag</a:t>
            </a:r>
            <a:r>
              <a:rPr lang="en-US" dirty="0"/>
              <a:t>/</a:t>
            </a:r>
            <a:r>
              <a:rPr lang="en-US" dirty="0" err="1"/>
              <a:t>Workshop.html</a:t>
            </a:r>
            <a:endParaRPr lang="en-US" dirty="0"/>
          </a:p>
        </p:txBody>
      </p:sp>
      <p:sp>
        <p:nvSpPr>
          <p:cNvPr id="4" name="Slide Number Placeholder 3">
            <a:extLst>
              <a:ext uri="{FF2B5EF4-FFF2-40B4-BE49-F238E27FC236}">
                <a16:creationId xmlns:a16="http://schemas.microsoft.com/office/drawing/2014/main" xmlns="" id="{AD53C7D6-905F-9244-AB87-254F87EC4DAB}"/>
              </a:ext>
            </a:extLst>
          </p:cNvPr>
          <p:cNvSpPr>
            <a:spLocks noGrp="1"/>
          </p:cNvSpPr>
          <p:nvPr>
            <p:ph type="sldNum" sz="quarter" idx="4"/>
          </p:nvPr>
        </p:nvSpPr>
        <p:spPr/>
        <p:txBody>
          <a:bodyPr/>
          <a:lstStyle/>
          <a:p>
            <a:fld id="{4740AEA5-A348-2949-9B8B-EA763C54C64D}" type="slidenum">
              <a:rPr lang="en-US" smtClean="0"/>
              <a:t>26</a:t>
            </a:fld>
            <a:endParaRPr lang="en-US"/>
          </a:p>
        </p:txBody>
      </p:sp>
    </p:spTree>
    <p:extLst>
      <p:ext uri="{BB962C8B-B14F-4D97-AF65-F5344CB8AC3E}">
        <p14:creationId xmlns:p14="http://schemas.microsoft.com/office/powerpoint/2010/main" val="994958898"/>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740AEA5-A348-2949-9B8B-EA763C54C64D}" type="slidenum">
              <a:rPr lang="en-US" smtClean="0"/>
              <a:t>27</a:t>
            </a:fld>
            <a:endParaRPr lang="en-US"/>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9144000" cy="5397649"/>
          </a:xfrm>
          <a:prstGeom prst="rect">
            <a:avLst/>
          </a:prstGeom>
        </p:spPr>
      </p:pic>
      <p:sp>
        <p:nvSpPr>
          <p:cNvPr id="4" name="Text Placeholder 2"/>
          <p:cNvSpPr txBox="1">
            <a:spLocks/>
          </p:cNvSpPr>
          <p:nvPr/>
        </p:nvSpPr>
        <p:spPr>
          <a:xfrm>
            <a:off x="0" y="3157870"/>
            <a:ext cx="9144000" cy="1985630"/>
          </a:xfrm>
          <a:prstGeom prst="rect">
            <a:avLst/>
          </a:prstGeom>
          <a:solidFill>
            <a:schemeClr val="bg1">
              <a:alpha val="30000"/>
            </a:schemeClr>
          </a:solidFill>
        </p:spPr>
        <p:txBody>
          <a:bodyPr/>
          <a:lstStyle>
            <a:lvl1pPr marL="339725" indent="-339725" algn="l" defTabSz="457200" rtl="0" eaLnBrk="1" latinLnBrk="0" hangingPunct="1">
              <a:spcBef>
                <a:spcPts val="900"/>
              </a:spcBef>
              <a:buClr>
                <a:schemeClr val="accent5"/>
              </a:buClr>
              <a:buFont typeface="Arial"/>
              <a:buChar char="•"/>
              <a:defRPr sz="2400" kern="1200">
                <a:solidFill>
                  <a:srgbClr val="000000"/>
                </a:solidFill>
                <a:latin typeface="+mn-lt"/>
                <a:ea typeface="+mn-ea"/>
                <a:cs typeface="+mn-cs"/>
              </a:defRPr>
            </a:lvl1pPr>
            <a:lvl2pPr marL="798513" indent="-395288" algn="l" defTabSz="457200" rtl="0" eaLnBrk="1" latinLnBrk="0" hangingPunct="1">
              <a:spcBef>
                <a:spcPct val="20000"/>
              </a:spcBef>
              <a:buClr>
                <a:schemeClr val="accent5"/>
              </a:buClr>
              <a:buFont typeface="Arial"/>
              <a:buChar char="–"/>
              <a:defRPr sz="1800" kern="1200">
                <a:solidFill>
                  <a:srgbClr val="000000"/>
                </a:solidFill>
                <a:latin typeface="+mn-lt"/>
                <a:ea typeface="+mn-ea"/>
                <a:cs typeface="+mn-cs"/>
              </a:defRPr>
            </a:lvl2pPr>
            <a:lvl3pPr marL="1143000" indent="-228600" algn="l" defTabSz="457200" rtl="0" eaLnBrk="1" latinLnBrk="0" hangingPunct="1">
              <a:spcBef>
                <a:spcPct val="20000"/>
              </a:spcBef>
              <a:buClr>
                <a:schemeClr val="accent5"/>
              </a:buClr>
              <a:buFont typeface="Arial"/>
              <a:buChar char="•"/>
              <a:defRPr sz="1600" kern="1200">
                <a:solidFill>
                  <a:srgbClr val="000000"/>
                </a:solidFill>
                <a:latin typeface="+mn-lt"/>
                <a:ea typeface="+mn-ea"/>
                <a:cs typeface="+mn-cs"/>
              </a:defRPr>
            </a:lvl3pPr>
            <a:lvl4pPr marL="1600200" indent="-228600" algn="l" defTabSz="457200" rtl="0" eaLnBrk="1" latinLnBrk="0" hangingPunct="1">
              <a:spcBef>
                <a:spcPct val="20000"/>
              </a:spcBef>
              <a:buClr>
                <a:schemeClr val="accent5"/>
              </a:buClr>
              <a:buFont typeface="Arial"/>
              <a:buChar char="–"/>
              <a:defRPr sz="16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587" indent="0" algn="ctr">
              <a:buNone/>
            </a:pPr>
            <a:r>
              <a:rPr lang="en-US" sz="2000" dirty="0">
                <a:solidFill>
                  <a:schemeClr val="bg1"/>
                </a:solidFill>
                <a:latin typeface="Arial" panose="020B0604020202020204" pitchFamily="34" charset="0"/>
                <a:cs typeface="Arial" panose="020B0604020202020204" pitchFamily="34" charset="0"/>
              </a:rPr>
              <a:t>Shannon C. Roberts, PhD</a:t>
            </a:r>
          </a:p>
          <a:p>
            <a:pPr marL="1587" indent="0" algn="ctr">
              <a:buNone/>
            </a:pPr>
            <a:r>
              <a:rPr lang="en-US" sz="2000" dirty="0">
                <a:solidFill>
                  <a:schemeClr val="bg1"/>
                </a:solidFill>
                <a:latin typeface="Arial" panose="020B0604020202020204" pitchFamily="34" charset="0"/>
                <a:cs typeface="Arial" panose="020B0604020202020204" pitchFamily="34" charset="0"/>
              </a:rPr>
              <a:t>Assistant Professor of Industrial Engineering</a:t>
            </a:r>
          </a:p>
          <a:p>
            <a:pPr marL="1587" indent="0" algn="ctr">
              <a:buNone/>
            </a:pPr>
            <a:r>
              <a:rPr lang="en-US" sz="2000" dirty="0" err="1">
                <a:solidFill>
                  <a:schemeClr val="bg1"/>
                </a:solidFill>
                <a:latin typeface="Arial" panose="020B0604020202020204" pitchFamily="34" charset="0"/>
                <a:cs typeface="Arial" panose="020B0604020202020204" pitchFamily="34" charset="0"/>
              </a:rPr>
              <a:t>scroberts@umass.edu</a:t>
            </a:r>
            <a:endParaRPr lang="en-US" sz="2000" dirty="0">
              <a:solidFill>
                <a:schemeClr val="bg1"/>
              </a:solidFill>
              <a:latin typeface="Arial" panose="020B0604020202020204" pitchFamily="34" charset="0"/>
              <a:cs typeface="Arial" panose="020B0604020202020204" pitchFamily="34" charset="0"/>
            </a:endParaRPr>
          </a:p>
          <a:p>
            <a:pPr marL="458787" indent="-457200">
              <a:buFont typeface="+mj-lt"/>
              <a:buAutoNum type="arabicPeriod"/>
            </a:pPr>
            <a:endParaRPr lang="en-US"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7742161"/>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9144001" cy="5143500"/>
          </a:xfrm>
          <a:prstGeom prst="rect">
            <a:avLst/>
          </a:prstGeom>
          <a:solidFill>
            <a:srgbClr val="5C0D1C">
              <a:alpha val="8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descr="UMAwordmark_wtag_whit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385328" y="2282003"/>
            <a:ext cx="2125517" cy="423135"/>
          </a:xfrm>
          <a:prstGeom prst="rect">
            <a:avLst/>
          </a:prstGeom>
        </p:spPr>
      </p:pic>
      <p:sp>
        <p:nvSpPr>
          <p:cNvPr id="2" name="Slide Number Placeholder 1">
            <a:extLst>
              <a:ext uri="{FF2B5EF4-FFF2-40B4-BE49-F238E27FC236}">
                <a16:creationId xmlns:a16="http://schemas.microsoft.com/office/drawing/2014/main" xmlns="" id="{EF2562BC-A5AA-0449-BE69-805DF364C209}"/>
              </a:ext>
            </a:extLst>
          </p:cNvPr>
          <p:cNvSpPr>
            <a:spLocks noGrp="1"/>
          </p:cNvSpPr>
          <p:nvPr>
            <p:ph type="sldNum" sz="quarter" idx="4"/>
          </p:nvPr>
        </p:nvSpPr>
        <p:spPr/>
        <p:txBody>
          <a:bodyPr/>
          <a:lstStyle/>
          <a:p>
            <a:fld id="{4740AEA5-A348-2949-9B8B-EA763C54C64D}" type="slidenum">
              <a:rPr lang="en-US" smtClean="0"/>
              <a:t>28</a:t>
            </a:fld>
            <a:endParaRPr lang="en-US"/>
          </a:p>
        </p:txBody>
      </p:sp>
    </p:spTree>
    <p:extLst>
      <p:ext uri="{BB962C8B-B14F-4D97-AF65-F5344CB8AC3E}">
        <p14:creationId xmlns:p14="http://schemas.microsoft.com/office/powerpoint/2010/main" val="1711314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746685B1-4245-9D41-8A1F-C5D738369E1B}"/>
              </a:ext>
            </a:extLst>
          </p:cNvPr>
          <p:cNvSpPr>
            <a:spLocks noGrp="1"/>
          </p:cNvSpPr>
          <p:nvPr>
            <p:ph type="sldNum" sz="quarter" idx="4"/>
          </p:nvPr>
        </p:nvSpPr>
        <p:spPr/>
        <p:txBody>
          <a:bodyPr/>
          <a:lstStyle/>
          <a:p>
            <a:fld id="{4740AEA5-A348-2949-9B8B-EA763C54C64D}" type="slidenum">
              <a:rPr lang="en-US" smtClean="0"/>
              <a:t>2</a:t>
            </a:fld>
            <a:endParaRPr lang="en-US"/>
          </a:p>
        </p:txBody>
      </p:sp>
      <p:sp>
        <p:nvSpPr>
          <p:cNvPr id="5" name="Rectangle 4">
            <a:extLst>
              <a:ext uri="{FF2B5EF4-FFF2-40B4-BE49-F238E27FC236}">
                <a16:creationId xmlns:a16="http://schemas.microsoft.com/office/drawing/2014/main" xmlns="" id="{DB3E2DBE-CAFC-354D-933F-19583DDEBB09}"/>
              </a:ext>
            </a:extLst>
          </p:cNvPr>
          <p:cNvSpPr/>
          <p:nvPr/>
        </p:nvSpPr>
        <p:spPr>
          <a:xfrm>
            <a:off x="0" y="4972051"/>
            <a:ext cx="5105400" cy="184666"/>
          </a:xfrm>
          <a:prstGeom prst="rect">
            <a:avLst/>
          </a:prstGeom>
        </p:spPr>
        <p:txBody>
          <a:bodyPr wrap="square">
            <a:spAutoFit/>
          </a:bodyPr>
          <a:lstStyle/>
          <a:p>
            <a:r>
              <a:rPr lang="en-US" sz="600" dirty="0"/>
              <a:t>https://</a:t>
            </a:r>
            <a:r>
              <a:rPr lang="en-US" sz="600" dirty="0" err="1"/>
              <a:t>commons.wikimedia.org</a:t>
            </a:r>
            <a:r>
              <a:rPr lang="en-US" sz="600" dirty="0"/>
              <a:t>/wiki/</a:t>
            </a:r>
            <a:r>
              <a:rPr lang="en-US" sz="600" dirty="0" err="1"/>
              <a:t>File:Heart_anterior_exterior_view.jpg</a:t>
            </a:r>
            <a:endParaRPr lang="en-US" sz="600" dirty="0"/>
          </a:p>
        </p:txBody>
      </p:sp>
      <p:sp>
        <p:nvSpPr>
          <p:cNvPr id="6" name="Content Placeholder 2">
            <a:extLst>
              <a:ext uri="{FF2B5EF4-FFF2-40B4-BE49-F238E27FC236}">
                <a16:creationId xmlns:a16="http://schemas.microsoft.com/office/drawing/2014/main" xmlns="" id="{D3372EAE-F790-EE4E-BD57-290493B7D81F}"/>
              </a:ext>
            </a:extLst>
          </p:cNvPr>
          <p:cNvSpPr txBox="1">
            <a:spLocks/>
          </p:cNvSpPr>
          <p:nvPr/>
        </p:nvSpPr>
        <p:spPr>
          <a:xfrm>
            <a:off x="0" y="3143251"/>
            <a:ext cx="9144000" cy="1828800"/>
          </a:xfrm>
          <a:prstGeom prst="rect">
            <a:avLst/>
          </a:prstGeom>
          <a:solidFill>
            <a:schemeClr val="bg1">
              <a:alpha val="50000"/>
            </a:schemeClr>
          </a:solidFill>
        </p:spPr>
        <p:txBody>
          <a:bodyPr vert="horz" lIns="68580" tIns="34290" rIns="68580" bIns="34290" rtlCol="0">
            <a:normAutofit/>
          </a:bodyPr>
          <a:lstStyle/>
          <a:p>
            <a:pPr algn="ctr">
              <a:lnSpc>
                <a:spcPct val="110000"/>
              </a:lnSpc>
              <a:spcBef>
                <a:spcPct val="20000"/>
              </a:spcBef>
              <a:defRPr/>
            </a:pPr>
            <a:r>
              <a:rPr lang="en-US" sz="3000" b="1" dirty="0"/>
              <a:t>Cardiovascular disease is the leading cause of death and serious illness in the US</a:t>
            </a:r>
          </a:p>
          <a:p>
            <a:pPr algn="ctr">
              <a:spcBef>
                <a:spcPct val="20000"/>
              </a:spcBef>
              <a:defRPr/>
            </a:pPr>
            <a:r>
              <a:rPr lang="en-US" sz="1650" dirty="0"/>
              <a:t>(https://</a:t>
            </a:r>
            <a:r>
              <a:rPr lang="en-US" sz="1650" dirty="0" err="1"/>
              <a:t>www.cdc.gov</a:t>
            </a:r>
            <a:r>
              <a:rPr lang="en-US" sz="1650" dirty="0"/>
              <a:t>/</a:t>
            </a:r>
            <a:r>
              <a:rPr lang="en-US" sz="1650" dirty="0" err="1"/>
              <a:t>heartdisease</a:t>
            </a:r>
            <a:r>
              <a:rPr lang="en-US" sz="1650" dirty="0"/>
              <a:t>/</a:t>
            </a:r>
            <a:r>
              <a:rPr lang="en-US" sz="1650" dirty="0" err="1"/>
              <a:t>facts.htm</a:t>
            </a:r>
            <a:r>
              <a:rPr lang="en-US" sz="1650" dirty="0"/>
              <a:t>)</a:t>
            </a:r>
          </a:p>
        </p:txBody>
      </p:sp>
    </p:spTree>
    <p:extLst>
      <p:ext uri="{BB962C8B-B14F-4D97-AF65-F5344CB8AC3E}">
        <p14:creationId xmlns:p14="http://schemas.microsoft.com/office/powerpoint/2010/main" val="4146241061"/>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746685B1-4245-9D41-8A1F-C5D738369E1B}"/>
              </a:ext>
            </a:extLst>
          </p:cNvPr>
          <p:cNvSpPr>
            <a:spLocks noGrp="1"/>
          </p:cNvSpPr>
          <p:nvPr>
            <p:ph type="sldNum" sz="quarter" idx="4"/>
          </p:nvPr>
        </p:nvSpPr>
        <p:spPr/>
        <p:txBody>
          <a:bodyPr/>
          <a:lstStyle/>
          <a:p>
            <a:fld id="{4740AEA5-A348-2949-9B8B-EA763C54C64D}" type="slidenum">
              <a:rPr lang="en-US" smtClean="0"/>
              <a:t>3</a:t>
            </a:fld>
            <a:endParaRPr lang="en-US"/>
          </a:p>
        </p:txBody>
      </p:sp>
      <p:sp>
        <p:nvSpPr>
          <p:cNvPr id="5" name="Rectangle 4">
            <a:extLst>
              <a:ext uri="{FF2B5EF4-FFF2-40B4-BE49-F238E27FC236}">
                <a16:creationId xmlns:a16="http://schemas.microsoft.com/office/drawing/2014/main" xmlns="" id="{DB3E2DBE-CAFC-354D-933F-19583DDEBB09}"/>
              </a:ext>
            </a:extLst>
          </p:cNvPr>
          <p:cNvSpPr/>
          <p:nvPr/>
        </p:nvSpPr>
        <p:spPr>
          <a:xfrm>
            <a:off x="0" y="4972051"/>
            <a:ext cx="5105400" cy="184666"/>
          </a:xfrm>
          <a:prstGeom prst="rect">
            <a:avLst/>
          </a:prstGeom>
        </p:spPr>
        <p:txBody>
          <a:bodyPr wrap="square">
            <a:spAutoFit/>
          </a:bodyPr>
          <a:lstStyle/>
          <a:p>
            <a:r>
              <a:rPr lang="en-US" sz="600" dirty="0"/>
              <a:t>https://</a:t>
            </a:r>
            <a:r>
              <a:rPr lang="en-US" sz="600" dirty="0" err="1"/>
              <a:t>suntreeinternalmedicine.com</a:t>
            </a:r>
            <a:r>
              <a:rPr lang="en-US" sz="600" dirty="0"/>
              <a:t>/services/12-preventative-care.html</a:t>
            </a:r>
          </a:p>
        </p:txBody>
      </p:sp>
      <p:sp>
        <p:nvSpPr>
          <p:cNvPr id="6" name="Content Placeholder 2">
            <a:extLst>
              <a:ext uri="{FF2B5EF4-FFF2-40B4-BE49-F238E27FC236}">
                <a16:creationId xmlns:a16="http://schemas.microsoft.com/office/drawing/2014/main" xmlns="" id="{D3372EAE-F790-EE4E-BD57-290493B7D81F}"/>
              </a:ext>
            </a:extLst>
          </p:cNvPr>
          <p:cNvSpPr txBox="1">
            <a:spLocks/>
          </p:cNvSpPr>
          <p:nvPr/>
        </p:nvSpPr>
        <p:spPr>
          <a:xfrm>
            <a:off x="0" y="3143251"/>
            <a:ext cx="9144000" cy="1828800"/>
          </a:xfrm>
          <a:prstGeom prst="rect">
            <a:avLst/>
          </a:prstGeom>
          <a:solidFill>
            <a:schemeClr val="bg1">
              <a:alpha val="50000"/>
            </a:schemeClr>
          </a:solidFill>
        </p:spPr>
        <p:txBody>
          <a:bodyPr vert="horz" lIns="68580" tIns="34290" rIns="68580" bIns="34290" rtlCol="0">
            <a:normAutofit lnSpcReduction="10000"/>
          </a:bodyPr>
          <a:lstStyle/>
          <a:p>
            <a:pPr algn="ctr">
              <a:lnSpc>
                <a:spcPct val="110000"/>
              </a:lnSpc>
              <a:spcBef>
                <a:spcPct val="20000"/>
              </a:spcBef>
              <a:defRPr/>
            </a:pPr>
            <a:r>
              <a:rPr lang="en-US" sz="3000" b="1" dirty="0"/>
              <a:t>Complete avoidance of cardiovascular disease is difficult, but it’s onset can be delayed through preventive care</a:t>
            </a:r>
          </a:p>
          <a:p>
            <a:pPr algn="ctr">
              <a:spcBef>
                <a:spcPct val="20000"/>
              </a:spcBef>
              <a:defRPr/>
            </a:pPr>
            <a:r>
              <a:rPr lang="en-US" sz="1650" dirty="0"/>
              <a:t>(</a:t>
            </a:r>
            <a:r>
              <a:rPr lang="en-US" sz="1650" dirty="0" err="1"/>
              <a:t>Dawber</a:t>
            </a:r>
            <a:r>
              <a:rPr lang="en-US" sz="1650" dirty="0"/>
              <a:t>, 1980)</a:t>
            </a:r>
          </a:p>
        </p:txBody>
      </p:sp>
    </p:spTree>
    <p:extLst>
      <p:ext uri="{BB962C8B-B14F-4D97-AF65-F5344CB8AC3E}">
        <p14:creationId xmlns:p14="http://schemas.microsoft.com/office/powerpoint/2010/main" val="2799526360"/>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746685B1-4245-9D41-8A1F-C5D738369E1B}"/>
              </a:ext>
            </a:extLst>
          </p:cNvPr>
          <p:cNvSpPr>
            <a:spLocks noGrp="1"/>
          </p:cNvSpPr>
          <p:nvPr>
            <p:ph type="sldNum" sz="quarter" idx="4"/>
          </p:nvPr>
        </p:nvSpPr>
        <p:spPr/>
        <p:txBody>
          <a:bodyPr/>
          <a:lstStyle/>
          <a:p>
            <a:fld id="{4740AEA5-A348-2949-9B8B-EA763C54C64D}" type="slidenum">
              <a:rPr lang="en-US" smtClean="0"/>
              <a:t>4</a:t>
            </a:fld>
            <a:endParaRPr lang="en-US"/>
          </a:p>
        </p:txBody>
      </p:sp>
      <p:sp>
        <p:nvSpPr>
          <p:cNvPr id="5" name="Rectangle 4">
            <a:extLst>
              <a:ext uri="{FF2B5EF4-FFF2-40B4-BE49-F238E27FC236}">
                <a16:creationId xmlns:a16="http://schemas.microsoft.com/office/drawing/2014/main" xmlns="" id="{DB3E2DBE-CAFC-354D-933F-19583DDEBB09}"/>
              </a:ext>
            </a:extLst>
          </p:cNvPr>
          <p:cNvSpPr/>
          <p:nvPr/>
        </p:nvSpPr>
        <p:spPr>
          <a:xfrm>
            <a:off x="0" y="4972051"/>
            <a:ext cx="5105400" cy="184666"/>
          </a:xfrm>
          <a:prstGeom prst="rect">
            <a:avLst/>
          </a:prstGeom>
        </p:spPr>
        <p:txBody>
          <a:bodyPr wrap="square">
            <a:spAutoFit/>
          </a:bodyPr>
          <a:lstStyle/>
          <a:p>
            <a:r>
              <a:rPr lang="en-US" sz="600" dirty="0"/>
              <a:t>https://</a:t>
            </a:r>
            <a:r>
              <a:rPr lang="en-US" sz="600" dirty="0" err="1"/>
              <a:t>commons.wikimedia.org</a:t>
            </a:r>
            <a:r>
              <a:rPr lang="en-US" sz="600" dirty="0"/>
              <a:t>/wiki/File:Concord_Square,_July_2012,_Framingham_MA.jpg</a:t>
            </a:r>
          </a:p>
        </p:txBody>
      </p:sp>
      <p:sp>
        <p:nvSpPr>
          <p:cNvPr id="6" name="Content Placeholder 2">
            <a:extLst>
              <a:ext uri="{FF2B5EF4-FFF2-40B4-BE49-F238E27FC236}">
                <a16:creationId xmlns:a16="http://schemas.microsoft.com/office/drawing/2014/main" xmlns="" id="{D3372EAE-F790-EE4E-BD57-290493B7D81F}"/>
              </a:ext>
            </a:extLst>
          </p:cNvPr>
          <p:cNvSpPr txBox="1">
            <a:spLocks/>
          </p:cNvSpPr>
          <p:nvPr/>
        </p:nvSpPr>
        <p:spPr>
          <a:xfrm>
            <a:off x="0" y="3143251"/>
            <a:ext cx="9144000" cy="1828800"/>
          </a:xfrm>
          <a:prstGeom prst="rect">
            <a:avLst/>
          </a:prstGeom>
          <a:solidFill>
            <a:schemeClr val="bg1">
              <a:alpha val="50000"/>
            </a:schemeClr>
          </a:solidFill>
        </p:spPr>
        <p:txBody>
          <a:bodyPr vert="horz" lIns="68580" tIns="34290" rIns="68580" bIns="34290" rtlCol="0">
            <a:normAutofit/>
          </a:bodyPr>
          <a:lstStyle/>
          <a:p>
            <a:pPr algn="ctr">
              <a:lnSpc>
                <a:spcPct val="110000"/>
              </a:lnSpc>
              <a:spcBef>
                <a:spcPct val="20000"/>
              </a:spcBef>
              <a:defRPr/>
            </a:pPr>
            <a:r>
              <a:rPr lang="en-US" sz="3000" b="1" dirty="0"/>
              <a:t>To develop a preventive approach, more information is needed about people and their environment</a:t>
            </a:r>
          </a:p>
        </p:txBody>
      </p:sp>
    </p:spTree>
    <p:extLst>
      <p:ext uri="{BB962C8B-B14F-4D97-AF65-F5344CB8AC3E}">
        <p14:creationId xmlns:p14="http://schemas.microsoft.com/office/powerpoint/2010/main" val="2188638875"/>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E04D233-EBEB-E844-AC93-7E637800B2B3}"/>
              </a:ext>
            </a:extLst>
          </p:cNvPr>
          <p:cNvSpPr>
            <a:spLocks noGrp="1"/>
          </p:cNvSpPr>
          <p:nvPr>
            <p:ph type="title"/>
          </p:nvPr>
        </p:nvSpPr>
        <p:spPr/>
        <p:txBody>
          <a:bodyPr/>
          <a:lstStyle/>
          <a:p>
            <a:r>
              <a:rPr lang="en-US" dirty="0"/>
              <a:t>Purpose</a:t>
            </a:r>
          </a:p>
        </p:txBody>
      </p:sp>
      <p:sp>
        <p:nvSpPr>
          <p:cNvPr id="3" name="Text Placeholder 2">
            <a:extLst>
              <a:ext uri="{FF2B5EF4-FFF2-40B4-BE49-F238E27FC236}">
                <a16:creationId xmlns:a16="http://schemas.microsoft.com/office/drawing/2014/main" xmlns="" id="{46B95205-78B2-3747-AEA7-D9EE30D6B269}"/>
              </a:ext>
            </a:extLst>
          </p:cNvPr>
          <p:cNvSpPr>
            <a:spLocks noGrp="1"/>
          </p:cNvSpPr>
          <p:nvPr>
            <p:ph type="body" sz="quarter" idx="10"/>
          </p:nvPr>
        </p:nvSpPr>
        <p:spPr/>
        <p:txBody>
          <a:bodyPr/>
          <a:lstStyle/>
          <a:p>
            <a:pPr marL="1587" indent="0" algn="ctr">
              <a:buNone/>
            </a:pPr>
            <a:r>
              <a:rPr lang="en-US" dirty="0"/>
              <a:t>To identify the common factors or characteristics that contribute to cardiovascular disease (CVD).</a:t>
            </a:r>
          </a:p>
        </p:txBody>
      </p:sp>
      <p:sp>
        <p:nvSpPr>
          <p:cNvPr id="4" name="Slide Number Placeholder 3">
            <a:extLst>
              <a:ext uri="{FF2B5EF4-FFF2-40B4-BE49-F238E27FC236}">
                <a16:creationId xmlns:a16="http://schemas.microsoft.com/office/drawing/2014/main" xmlns="" id="{837BBB83-032A-3941-91BA-A0D9CC31E1F4}"/>
              </a:ext>
            </a:extLst>
          </p:cNvPr>
          <p:cNvSpPr>
            <a:spLocks noGrp="1"/>
          </p:cNvSpPr>
          <p:nvPr>
            <p:ph type="sldNum" sz="quarter" idx="4"/>
          </p:nvPr>
        </p:nvSpPr>
        <p:spPr/>
        <p:txBody>
          <a:bodyPr/>
          <a:lstStyle/>
          <a:p>
            <a:fld id="{4740AEA5-A348-2949-9B8B-EA763C54C64D}" type="slidenum">
              <a:rPr lang="en-US" smtClean="0"/>
              <a:t>5</a:t>
            </a:fld>
            <a:endParaRPr lang="en-US"/>
          </a:p>
        </p:txBody>
      </p:sp>
    </p:spTree>
    <p:extLst>
      <p:ext uri="{BB962C8B-B14F-4D97-AF65-F5344CB8AC3E}">
        <p14:creationId xmlns:p14="http://schemas.microsoft.com/office/powerpoint/2010/main" val="3805212415"/>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7AAAC65-1BB5-C047-9A83-B6163EF64D93}"/>
              </a:ext>
            </a:extLst>
          </p:cNvPr>
          <p:cNvSpPr>
            <a:spLocks noGrp="1"/>
          </p:cNvSpPr>
          <p:nvPr>
            <p:ph type="title"/>
          </p:nvPr>
        </p:nvSpPr>
        <p:spPr/>
        <p:txBody>
          <a:bodyPr/>
          <a:lstStyle/>
          <a:p>
            <a:r>
              <a:rPr lang="en-US" dirty="0"/>
              <a:t>Experimental Design</a:t>
            </a:r>
          </a:p>
        </p:txBody>
      </p:sp>
      <p:sp>
        <p:nvSpPr>
          <p:cNvPr id="3" name="Text Placeholder 2">
            <a:extLst>
              <a:ext uri="{FF2B5EF4-FFF2-40B4-BE49-F238E27FC236}">
                <a16:creationId xmlns:a16="http://schemas.microsoft.com/office/drawing/2014/main" xmlns="" id="{7DE0EAC9-4603-524F-BFB8-9D774C3B8040}"/>
              </a:ext>
            </a:extLst>
          </p:cNvPr>
          <p:cNvSpPr>
            <a:spLocks noGrp="1"/>
          </p:cNvSpPr>
          <p:nvPr>
            <p:ph type="body" sz="quarter" idx="10"/>
          </p:nvPr>
        </p:nvSpPr>
        <p:spPr/>
        <p:txBody>
          <a:bodyPr/>
          <a:lstStyle/>
          <a:p>
            <a:r>
              <a:rPr lang="en-US" dirty="0"/>
              <a:t>Detailed medical history, physical examination, and laboratory tests would be documented every two years from 1948 onwards</a:t>
            </a:r>
          </a:p>
          <a:p>
            <a:r>
              <a:rPr lang="en-US" dirty="0"/>
              <a:t>Comprised of </a:t>
            </a:r>
            <a:r>
              <a:rPr lang="en-US" b="1" dirty="0"/>
              <a:t>Framingham, MA</a:t>
            </a:r>
            <a:r>
              <a:rPr lang="en-US" b="1" i="1" dirty="0"/>
              <a:t> </a:t>
            </a:r>
            <a:r>
              <a:rPr lang="en-US" dirty="0"/>
              <a:t>residents</a:t>
            </a:r>
          </a:p>
        </p:txBody>
      </p:sp>
      <p:sp>
        <p:nvSpPr>
          <p:cNvPr id="4" name="Slide Number Placeholder 3">
            <a:extLst>
              <a:ext uri="{FF2B5EF4-FFF2-40B4-BE49-F238E27FC236}">
                <a16:creationId xmlns:a16="http://schemas.microsoft.com/office/drawing/2014/main" xmlns="" id="{4102DBB0-5570-F641-90E4-9DFA49661140}"/>
              </a:ext>
            </a:extLst>
          </p:cNvPr>
          <p:cNvSpPr>
            <a:spLocks noGrp="1"/>
          </p:cNvSpPr>
          <p:nvPr>
            <p:ph type="sldNum" sz="quarter" idx="4"/>
          </p:nvPr>
        </p:nvSpPr>
        <p:spPr/>
        <p:txBody>
          <a:bodyPr/>
          <a:lstStyle/>
          <a:p>
            <a:fld id="{4740AEA5-A348-2949-9B8B-EA763C54C64D}" type="slidenum">
              <a:rPr lang="en-US" smtClean="0"/>
              <a:t>6</a:t>
            </a:fld>
            <a:endParaRPr lang="en-US"/>
          </a:p>
        </p:txBody>
      </p:sp>
    </p:spTree>
    <p:extLst>
      <p:ext uri="{BB962C8B-B14F-4D97-AF65-F5344CB8AC3E}">
        <p14:creationId xmlns:p14="http://schemas.microsoft.com/office/powerpoint/2010/main" val="2978479275"/>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20DDE8-1BC9-9D40-A921-B5D8CD357215}"/>
              </a:ext>
            </a:extLst>
          </p:cNvPr>
          <p:cNvSpPr>
            <a:spLocks noGrp="1"/>
          </p:cNvSpPr>
          <p:nvPr>
            <p:ph type="title"/>
          </p:nvPr>
        </p:nvSpPr>
        <p:spPr/>
        <p:txBody>
          <a:bodyPr/>
          <a:lstStyle/>
          <a:p>
            <a:r>
              <a:rPr lang="en-US" dirty="0"/>
              <a:t>Participants</a:t>
            </a:r>
          </a:p>
        </p:txBody>
      </p:sp>
      <p:sp>
        <p:nvSpPr>
          <p:cNvPr id="3" name="Text Placeholder 2">
            <a:extLst>
              <a:ext uri="{FF2B5EF4-FFF2-40B4-BE49-F238E27FC236}">
                <a16:creationId xmlns:a16="http://schemas.microsoft.com/office/drawing/2014/main" xmlns="" id="{8E2B1C78-E258-D840-8EA5-C0D701291261}"/>
              </a:ext>
            </a:extLst>
          </p:cNvPr>
          <p:cNvSpPr>
            <a:spLocks noGrp="1"/>
          </p:cNvSpPr>
          <p:nvPr>
            <p:ph type="body" sz="quarter" idx="10"/>
          </p:nvPr>
        </p:nvSpPr>
        <p:spPr/>
        <p:txBody>
          <a:bodyPr/>
          <a:lstStyle/>
          <a:p>
            <a:pPr marL="458787" indent="-457200">
              <a:buFont typeface="+mj-lt"/>
              <a:buAutoNum type="arabicPeriod"/>
            </a:pPr>
            <a:r>
              <a:rPr lang="en-US" sz="1400" dirty="0"/>
              <a:t>Generation 1: 5,209 respondents (in 1948)</a:t>
            </a:r>
          </a:p>
          <a:p>
            <a:pPr marL="458787" indent="-457200">
              <a:buFont typeface="+mj-lt"/>
              <a:buAutoNum type="arabicPeriod"/>
            </a:pPr>
            <a:r>
              <a:rPr lang="en-US" sz="1400" dirty="0"/>
              <a:t>Generation 2: 5,124 respondents (in 1971) who were children of Gen 1</a:t>
            </a:r>
          </a:p>
          <a:p>
            <a:pPr marL="458787" indent="-457200">
              <a:buFont typeface="+mj-lt"/>
              <a:buAutoNum type="arabicPeriod"/>
            </a:pPr>
            <a:r>
              <a:rPr lang="en-US" sz="1400" dirty="0"/>
              <a:t>Generation 3: 4,095 respondents (in 2005) who were children of Gen 2</a:t>
            </a:r>
          </a:p>
          <a:p>
            <a:pPr marL="458787" indent="-457200">
              <a:buFont typeface="+mj-lt"/>
              <a:buAutoNum type="arabicPeriod"/>
            </a:pPr>
            <a:r>
              <a:rPr lang="en-US" sz="1400" dirty="0"/>
              <a:t>Generation 2 Spouse: 103 respondents (in 2011) who were spouses of Gen 2 and had children in Gen 3</a:t>
            </a:r>
          </a:p>
          <a:p>
            <a:pPr marL="458787" indent="-457200">
              <a:buFont typeface="+mj-lt"/>
              <a:buAutoNum type="arabicPeriod"/>
            </a:pPr>
            <a:r>
              <a:rPr lang="en-US" sz="1400" dirty="0"/>
              <a:t>Omni Generation 1: 507 respondents (in 1994) who lived in Framingham and had African-American, Hispanic, Asian, Indian, Pacific Islander and Native American origins </a:t>
            </a:r>
          </a:p>
          <a:p>
            <a:pPr marL="458787" indent="-457200">
              <a:buFont typeface="+mj-lt"/>
              <a:buAutoNum type="arabicPeriod"/>
            </a:pPr>
            <a:r>
              <a:rPr lang="en-US" sz="1400" dirty="0"/>
              <a:t>Omni Generation 2: 410 respondents (in 2005) who lived in Framingham and had African-American, Hispanic, Asian, Indian, Pacific Islander and Native American origins </a:t>
            </a:r>
          </a:p>
          <a:p>
            <a:pPr marL="458787" indent="-457200">
              <a:buFont typeface="+mj-lt"/>
              <a:buAutoNum type="arabicPeriod"/>
            </a:pPr>
            <a:endParaRPr lang="en-US" sz="1400" dirty="0"/>
          </a:p>
        </p:txBody>
      </p:sp>
      <p:sp>
        <p:nvSpPr>
          <p:cNvPr id="4" name="Slide Number Placeholder 3">
            <a:extLst>
              <a:ext uri="{FF2B5EF4-FFF2-40B4-BE49-F238E27FC236}">
                <a16:creationId xmlns:a16="http://schemas.microsoft.com/office/drawing/2014/main" xmlns="" id="{4CD08443-0292-0B4B-8920-77C447C112E9}"/>
              </a:ext>
            </a:extLst>
          </p:cNvPr>
          <p:cNvSpPr>
            <a:spLocks noGrp="1"/>
          </p:cNvSpPr>
          <p:nvPr>
            <p:ph type="sldNum" sz="quarter" idx="4"/>
          </p:nvPr>
        </p:nvSpPr>
        <p:spPr/>
        <p:txBody>
          <a:bodyPr/>
          <a:lstStyle/>
          <a:p>
            <a:fld id="{4740AEA5-A348-2949-9B8B-EA763C54C64D}" type="slidenum">
              <a:rPr lang="en-US" smtClean="0"/>
              <a:t>7</a:t>
            </a:fld>
            <a:endParaRPr lang="en-US"/>
          </a:p>
        </p:txBody>
      </p:sp>
    </p:spTree>
    <p:extLst>
      <p:ext uri="{BB962C8B-B14F-4D97-AF65-F5344CB8AC3E}">
        <p14:creationId xmlns:p14="http://schemas.microsoft.com/office/powerpoint/2010/main" val="2714523388"/>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C05AEE-6FE5-1347-98C1-3E2EC91D3447}"/>
              </a:ext>
            </a:extLst>
          </p:cNvPr>
          <p:cNvSpPr>
            <a:spLocks noGrp="1"/>
          </p:cNvSpPr>
          <p:nvPr>
            <p:ph type="title"/>
          </p:nvPr>
        </p:nvSpPr>
        <p:spPr/>
        <p:txBody>
          <a:bodyPr/>
          <a:lstStyle/>
          <a:p>
            <a:r>
              <a:rPr lang="en-US" dirty="0"/>
              <a:t>Data Collection: Risk Factors Calculated</a:t>
            </a:r>
          </a:p>
        </p:txBody>
      </p:sp>
      <p:sp>
        <p:nvSpPr>
          <p:cNvPr id="3" name="Text Placeholder 2">
            <a:extLst>
              <a:ext uri="{FF2B5EF4-FFF2-40B4-BE49-F238E27FC236}">
                <a16:creationId xmlns:a16="http://schemas.microsoft.com/office/drawing/2014/main" xmlns="" id="{5182029D-632A-BE47-9884-D837C30B7ECE}"/>
              </a:ext>
            </a:extLst>
          </p:cNvPr>
          <p:cNvSpPr>
            <a:spLocks noGrp="1"/>
          </p:cNvSpPr>
          <p:nvPr>
            <p:ph type="body" sz="quarter" idx="10"/>
          </p:nvPr>
        </p:nvSpPr>
        <p:spPr/>
        <p:txBody>
          <a:bodyPr/>
          <a:lstStyle/>
          <a:p>
            <a:r>
              <a:rPr lang="en-US" sz="1800" dirty="0"/>
              <a:t>Atrial Fibrillation</a:t>
            </a:r>
          </a:p>
          <a:p>
            <a:r>
              <a:rPr lang="en-US" sz="1800" dirty="0"/>
              <a:t>Cardiovascular Disease</a:t>
            </a:r>
          </a:p>
          <a:p>
            <a:r>
              <a:rPr lang="en-US" sz="1800" dirty="0"/>
              <a:t>Congestive Heart Failure</a:t>
            </a:r>
          </a:p>
          <a:p>
            <a:r>
              <a:rPr lang="en-US" sz="1800" dirty="0"/>
              <a:t>Coronary Heart Disease</a:t>
            </a:r>
          </a:p>
          <a:p>
            <a:r>
              <a:rPr lang="en-US" sz="1800" dirty="0"/>
              <a:t>Diabetes</a:t>
            </a:r>
          </a:p>
          <a:p>
            <a:r>
              <a:rPr lang="en-US" sz="1800" dirty="0"/>
              <a:t>Fatty Liver Disease</a:t>
            </a:r>
          </a:p>
          <a:p>
            <a:r>
              <a:rPr lang="en-US" sz="1800" dirty="0"/>
              <a:t>Hypertension</a:t>
            </a:r>
          </a:p>
          <a:p>
            <a:r>
              <a:rPr lang="en-US" sz="1800" dirty="0"/>
              <a:t>Intermittent Claudication</a:t>
            </a:r>
          </a:p>
          <a:p>
            <a:r>
              <a:rPr lang="en-US" sz="1800" dirty="0"/>
              <a:t>Stroke</a:t>
            </a:r>
          </a:p>
          <a:p>
            <a:endParaRPr lang="en-US" sz="1800" dirty="0"/>
          </a:p>
        </p:txBody>
      </p:sp>
      <p:sp>
        <p:nvSpPr>
          <p:cNvPr id="4" name="Slide Number Placeholder 3">
            <a:extLst>
              <a:ext uri="{FF2B5EF4-FFF2-40B4-BE49-F238E27FC236}">
                <a16:creationId xmlns:a16="http://schemas.microsoft.com/office/drawing/2014/main" xmlns="" id="{843CD34B-EC52-E149-8565-E5235AD2F4AA}"/>
              </a:ext>
            </a:extLst>
          </p:cNvPr>
          <p:cNvSpPr>
            <a:spLocks noGrp="1"/>
          </p:cNvSpPr>
          <p:nvPr>
            <p:ph type="sldNum" sz="quarter" idx="4"/>
          </p:nvPr>
        </p:nvSpPr>
        <p:spPr/>
        <p:txBody>
          <a:bodyPr/>
          <a:lstStyle/>
          <a:p>
            <a:fld id="{4740AEA5-A348-2949-9B8B-EA763C54C64D}" type="slidenum">
              <a:rPr lang="en-US" smtClean="0"/>
              <a:t>8</a:t>
            </a:fld>
            <a:endParaRPr lang="en-US"/>
          </a:p>
        </p:txBody>
      </p:sp>
      <p:sp>
        <p:nvSpPr>
          <p:cNvPr id="5" name="TextBox 4">
            <a:extLst>
              <a:ext uri="{FF2B5EF4-FFF2-40B4-BE49-F238E27FC236}">
                <a16:creationId xmlns:a16="http://schemas.microsoft.com/office/drawing/2014/main" xmlns="" id="{AAD3F85B-BF53-F74A-88B7-6C1B0495A72C}"/>
              </a:ext>
            </a:extLst>
          </p:cNvPr>
          <p:cNvSpPr txBox="1"/>
          <p:nvPr/>
        </p:nvSpPr>
        <p:spPr>
          <a:xfrm>
            <a:off x="5401101" y="2083777"/>
            <a:ext cx="2971800" cy="1938992"/>
          </a:xfrm>
          <a:prstGeom prst="rect">
            <a:avLst/>
          </a:prstGeom>
          <a:noFill/>
          <a:ln w="57150">
            <a:solidFill>
              <a:schemeClr val="tx1"/>
            </a:solidFill>
          </a:ln>
        </p:spPr>
        <p:txBody>
          <a:bodyPr wrap="square" rtlCol="0">
            <a:spAutoFit/>
          </a:bodyPr>
          <a:lstStyle/>
          <a:p>
            <a:pPr algn="ctr"/>
            <a:r>
              <a:rPr lang="en-US" sz="3000" b="1" dirty="0"/>
              <a:t>Medical exams also recorded a host of other variables</a:t>
            </a:r>
          </a:p>
        </p:txBody>
      </p:sp>
    </p:spTree>
    <p:extLst>
      <p:ext uri="{BB962C8B-B14F-4D97-AF65-F5344CB8AC3E}">
        <p14:creationId xmlns:p14="http://schemas.microsoft.com/office/powerpoint/2010/main" val="379516974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Plaza">
      <a:dk1>
        <a:sysClr val="windowText" lastClr="000000"/>
      </a:dk1>
      <a:lt1>
        <a:sysClr val="window" lastClr="FFFFFF"/>
      </a:lt1>
      <a:dk2>
        <a:srgbClr val="333333"/>
      </a:dk2>
      <a:lt2>
        <a:srgbClr val="CCCCCC"/>
      </a:lt2>
      <a:accent1>
        <a:srgbClr val="990000"/>
      </a:accent1>
      <a:accent2>
        <a:srgbClr val="580101"/>
      </a:accent2>
      <a:accent3>
        <a:srgbClr val="E94A00"/>
      </a:accent3>
      <a:accent4>
        <a:srgbClr val="EB8F00"/>
      </a:accent4>
      <a:accent5>
        <a:srgbClr val="A4A4A4"/>
      </a:accent5>
      <a:accent6>
        <a:srgbClr val="666666"/>
      </a:accent6>
      <a:hlink>
        <a:srgbClr val="D01010"/>
      </a:hlink>
      <a:folHlink>
        <a:srgbClr val="E6682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6279</TotalTime>
  <Words>910</Words>
  <Application>Microsoft Office PowerPoint</Application>
  <PresentationFormat>On-screen Show (16:9)</PresentationFormat>
  <Paragraphs>180</Paragraphs>
  <Slides>29</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Cambria Math</vt:lpstr>
      <vt:lpstr>Office Theme</vt:lpstr>
      <vt:lpstr>PowerPoint Presentation</vt:lpstr>
      <vt:lpstr>Outline</vt:lpstr>
      <vt:lpstr>PowerPoint Presentation</vt:lpstr>
      <vt:lpstr>PowerPoint Presentation</vt:lpstr>
      <vt:lpstr>PowerPoint Presentation</vt:lpstr>
      <vt:lpstr>Purpose</vt:lpstr>
      <vt:lpstr>Experimental Design</vt:lpstr>
      <vt:lpstr>Participants</vt:lpstr>
      <vt:lpstr>Data Collection: Risk Factors Calculated</vt:lpstr>
      <vt:lpstr>Interesting Results: Smoking</vt:lpstr>
      <vt:lpstr>Interesting Results: Happiness</vt:lpstr>
      <vt:lpstr>Interesting Results: Obesity</vt:lpstr>
      <vt:lpstr>Outline</vt:lpstr>
      <vt:lpstr>PowerPoint Presentation</vt:lpstr>
      <vt:lpstr>PowerPoint Presentation</vt:lpstr>
      <vt:lpstr>PowerPoint Presentation</vt:lpstr>
      <vt:lpstr>Purpose</vt:lpstr>
      <vt:lpstr>Participants</vt:lpstr>
      <vt:lpstr>Data Collection </vt:lpstr>
      <vt:lpstr> Driving Score Composition</vt:lpstr>
      <vt:lpstr> Social Network Visualizations</vt:lpstr>
      <vt:lpstr> Social Network</vt:lpstr>
      <vt:lpstr> Exponential Random Graph Models (ERGMs)</vt:lpstr>
      <vt:lpstr> ERGMs</vt:lpstr>
      <vt:lpstr>ERGM Results</vt:lpstr>
      <vt:lpstr>Overall Discussion</vt:lpstr>
      <vt:lpstr>Link to Network Downloads</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Sauve</dc:creator>
  <cp:lastModifiedBy>mmsternheim@gmail.com</cp:lastModifiedBy>
  <cp:revision>168</cp:revision>
  <dcterms:created xsi:type="dcterms:W3CDTF">2014-02-14T19:28:23Z</dcterms:created>
  <dcterms:modified xsi:type="dcterms:W3CDTF">2019-01-29T20:29:04Z</dcterms:modified>
</cp:coreProperties>
</file>