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69765" autoAdjust="0"/>
  </p:normalViewPr>
  <p:slideViewPr>
    <p:cSldViewPr snapToGrid="0">
      <p:cViewPr varScale="1">
        <p:scale>
          <a:sx n="150" d="100"/>
          <a:sy n="150" d="100"/>
        </p:scale>
        <p:origin x="18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lib.umn.edu/principlesmanagement/chapter/8-4-measuring-organizational-culture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IxMIPURUFYTnpZa1-WC638eZtj3VeBna/view?usp=sharing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dfs.semanticscholar.org/7e0d/0c6f9c1820bdb09ed6786e0b747b67e35d6a.pdf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76b20f2d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76b20f2d8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Culture eats strategy for breakfast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What’s the culture at your institution?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dirty="0">
                <a:solidFill>
                  <a:schemeClr val="dk1"/>
                </a:solidFill>
              </a:rPr>
              <a:t>Innovative v. staid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dirty="0">
                <a:solidFill>
                  <a:schemeClr val="dk1"/>
                </a:solidFill>
              </a:rPr>
              <a:t>Independent v. communal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dirty="0">
                <a:solidFill>
                  <a:schemeClr val="dk1"/>
                </a:solidFill>
              </a:rPr>
              <a:t>Competitive v. cooperative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dirty="0">
                <a:solidFill>
                  <a:schemeClr val="dk1"/>
                </a:solidFill>
              </a:rPr>
              <a:t>Stable, rule-oriented, bureaucratic v. changing, fluid, horizontal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https://open.lib.umn.edu/principlesmanagement/chapter/8-4-measuring-organizational-culture/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9beeeebd8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9beeeebd8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90ef38bc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90ef38bc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9beeeebd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9beeeebd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Really, the innovators are probably going to get there without you even trying.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early adopters will need some persuasion and support, but they are what help you cross the chasm through their networks.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9beeeebd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59beeeebd8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90ef38b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90ef38bc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socialization tactics once you have a few early adopters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Their power is in the 1:1 and 1:few channels in their networks. Lever as: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Mentors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Speakers at small groups, committees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Guest host of office hours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a5188e7e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a5188e7e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wave will be the innovators and early adopters. These folks are generally more aware of innovations, will read and respond to mass comms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Early majority and late majority look more towards the early adopters as opinion leaders in their networks. Lever your early adopters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Mentor program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Lunch and learn guests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Department / school / university meetings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socialization tactics once you have a few early adopters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Their power is in the 1:1 and 1:few channels in their networks. Lever as: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Mentors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Speakers at small groups, committees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Guest host of office hours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90ef38bc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90ef38bc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Needs that resonate: not necessarily your needs or the needs of students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a5188e7e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a5188e7e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85cc96e8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85cc96e8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76b20f2d8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76b20f2d8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TAWC - services a socioeconomically diverse population of about 1600 students, mostly online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OER fits our access mission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85cc96e8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85cc96e8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85cc96e8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85cc96e8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85cc96e8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85cc96e8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85cc96e81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85cc96e81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76b20f2d8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76b20f2d8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76b20f2d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76b20f2d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9beeeebd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9beeeebd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change model is important for framing the work.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responses to this should shape the steps you take.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90ef38bc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90ef38bc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76b20f2d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76b20f2d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goal wouldn’t be to overhaul the transformative layers, but to work within their matrix.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Review the institutional mission and strategy goals - how does OER fit?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Gold mine if you’re at an access institution</a:t>
            </a: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At a research institution, the opp to investigate OER outcomes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Which leaders hold the levers? Which are willing and able to flip them?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Which leaders are primed to support OER? Which are not?</a:t>
            </a: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Which leaders would benefit from supporting OER?</a:t>
            </a: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Who gets to decide on funding an initiative? Does the provost have money? Dean?</a:t>
            </a:r>
            <a:endParaRPr dirty="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dirty="0"/>
              <a:t>Who endorses and champions t&amp;l initiatives at your campus? Provost, dean, chief librarian, chief online officer?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76b20f2d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76b20f2d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out your institution’s mission and your strategic plan, if you have one. What are the key values? These are typically 1-3 words.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TAWC strategic enrollment plan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https://drive.google.com/file/d/1IxMIPURUFYTnpZa1-WC638eZtj3VeBna/view?usp=sharing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https://pdfs.semanticscholar.org/7e0d/0c6f9c1820bdb09ed6786e0b747b67e35d6a.pdf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76b20f2d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76b20f2d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ut.nd.edu/PDF/Summary_Diffusion_Theory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timothy-judge.com/Cable%20&amp;%20Judge%20JAP%201997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10900" y="1182325"/>
            <a:ext cx="8722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Begin an OER Strategic Plan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371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Considering Context &amp; Interpersonal Dynamics of Change </a:t>
            </a:r>
            <a:endParaRPr sz="2400"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88375"/>
            <a:ext cx="8722200" cy="196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#OERStrategicPlan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F9E101A-59BC-6E4A-A806-C5C79F184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465" y="4399367"/>
            <a:ext cx="4488670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49CCF"/>
                </a:solidFill>
                <a:effectLst/>
                <a:latin typeface="Source Sans Pro" panose="020B0503030403020204" pitchFamily="34" charset="77"/>
                <a:hlinkClick r:id="rId3"/>
              </a:rPr>
              <a:t>  </a:t>
            </a:r>
            <a:b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77"/>
              </a:rPr>
              <a:t>This work is licensed under a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49CCF"/>
                </a:solidFill>
                <a:effectLst/>
                <a:latin typeface="Source Sans Pro" panose="020B0503030403020204" pitchFamily="34" charset="77"/>
                <a:hlinkClick r:id="rId3"/>
              </a:rPr>
              <a:t>Creative Commons Attribution 4.0 International License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77"/>
              </a:rPr>
              <a:t>.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49CCF"/>
              </a:solidFill>
              <a:effectLst/>
              <a:latin typeface="Source Sans Pro" panose="020B0503030403020204" pitchFamily="34" charset="77"/>
            </a:endParaRPr>
          </a:p>
        </p:txBody>
      </p:sp>
      <p:pic>
        <p:nvPicPr>
          <p:cNvPr id="6" name="Picture 2" descr="Creative Commons License">
            <a:hlinkClick r:id="rId3"/>
            <a:extLst>
              <a:ext uri="{FF2B5EF4-FFF2-40B4-BE49-F238E27FC236}">
                <a16:creationId xmlns:a16="http://schemas.microsoft.com/office/drawing/2014/main" id="{E5E3BB8F-EE12-574F-82C9-3D5F44FBD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054" y="4155309"/>
            <a:ext cx="11176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Organizational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Culture</a:t>
            </a:r>
            <a:endParaRPr/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3700" y="195150"/>
            <a:ext cx="4817426" cy="475319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2"/>
          <p:cNvSpPr txBox="1"/>
          <p:nvPr/>
        </p:nvSpPr>
        <p:spPr>
          <a:xfrm>
            <a:off x="5203550" y="4849675"/>
            <a:ext cx="3940500" cy="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B7B7B7"/>
                </a:solidFill>
                <a:highlight>
                  <a:srgbClr val="FFFFFF"/>
                </a:highlight>
              </a:rPr>
              <a:t>Adapted from O’Reilly, Chatman, and Caldwell (1991)</a:t>
            </a:r>
            <a:endParaRPr sz="1200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Diffusion of Innovations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Adopter Categories</a:t>
            </a:r>
            <a:endParaRPr/>
          </a:p>
        </p:txBody>
      </p:sp>
      <p:pic>
        <p:nvPicPr>
          <p:cNvPr id="132" name="Google Shape;132;p24"/>
          <p:cNvPicPr preferRelativeResize="0"/>
          <p:nvPr/>
        </p:nvPicPr>
        <p:blipFill rotWithShape="1">
          <a:blip r:embed="rId3">
            <a:alphaModFix/>
          </a:blip>
          <a:srcRect r="3016"/>
          <a:stretch/>
        </p:blipFill>
        <p:spPr>
          <a:xfrm>
            <a:off x="311700" y="1289275"/>
            <a:ext cx="8572501" cy="378414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4"/>
          <p:cNvSpPr txBox="1"/>
          <p:nvPr/>
        </p:nvSpPr>
        <p:spPr>
          <a:xfrm>
            <a:off x="7154925" y="4849675"/>
            <a:ext cx="1989000" cy="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Rogers (2003)</a:t>
            </a:r>
            <a:endParaRPr sz="12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Adopter Categories to Target</a:t>
            </a:r>
            <a:endParaRPr/>
          </a:p>
        </p:txBody>
      </p:sp>
      <p:pic>
        <p:nvPicPr>
          <p:cNvPr id="139" name="Google Shape;139;p25"/>
          <p:cNvPicPr preferRelativeResize="0"/>
          <p:nvPr/>
        </p:nvPicPr>
        <p:blipFill rotWithShape="1">
          <a:blip r:embed="rId3">
            <a:alphaModFix/>
          </a:blip>
          <a:srcRect r="2940"/>
          <a:stretch/>
        </p:blipFill>
        <p:spPr>
          <a:xfrm>
            <a:off x="311700" y="1289275"/>
            <a:ext cx="8579651" cy="3784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 the Early Adopters</a:t>
            </a:r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Personal Characteristics</a:t>
            </a:r>
            <a:endParaRPr sz="18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Higher social status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On an upward trajectory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Come from larger units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Greater empathy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Less dogmatic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Abstract, rational thinkers</a:t>
            </a:r>
            <a:endParaRPr/>
          </a:p>
        </p:txBody>
      </p:sp>
      <p:sp>
        <p:nvSpPr>
          <p:cNvPr id="146" name="Google Shape;146;p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Communication Characteristics</a:t>
            </a:r>
            <a:endParaRPr sz="18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More social participation and communication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Cosmopolite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Interact with change agents (you!)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Seek information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More knowledgeable of innovations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Opinion leadership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Adoption S Curve</a:t>
            </a:r>
            <a:endParaRPr/>
          </a:p>
        </p:txBody>
      </p:sp>
      <p:sp>
        <p:nvSpPr>
          <p:cNvPr id="152" name="Google Shape;152;p27"/>
          <p:cNvSpPr/>
          <p:nvPr/>
        </p:nvSpPr>
        <p:spPr>
          <a:xfrm>
            <a:off x="1073174" y="1273400"/>
            <a:ext cx="6997648" cy="3036195"/>
          </a:xfrm>
          <a:custGeom>
            <a:avLst/>
            <a:gdLst/>
            <a:ahLst/>
            <a:cxnLst/>
            <a:rect l="l" t="t" r="r" b="b"/>
            <a:pathLst>
              <a:path w="299621" h="134972" extrusionOk="0">
                <a:moveTo>
                  <a:pt x="0" y="134972"/>
                </a:moveTo>
                <a:cubicBezTo>
                  <a:pt x="21354" y="132119"/>
                  <a:pt x="97924" y="137208"/>
                  <a:pt x="128124" y="117851"/>
                </a:cubicBezTo>
                <a:cubicBezTo>
                  <a:pt x="158324" y="98495"/>
                  <a:pt x="152617" y="38475"/>
                  <a:pt x="181200" y="18833"/>
                </a:cubicBezTo>
                <a:cubicBezTo>
                  <a:pt x="209783" y="-809"/>
                  <a:pt x="279884" y="3139"/>
                  <a:pt x="299621" y="0"/>
                </a:cubicBezTo>
              </a:path>
            </a:pathLst>
          </a:custGeom>
          <a:noFill/>
          <a:ln w="114300" cap="flat" cmpd="sng">
            <a:solidFill>
              <a:srgbClr val="00A2E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Google Shape;153;p27"/>
          <p:cNvSpPr txBox="1"/>
          <p:nvPr/>
        </p:nvSpPr>
        <p:spPr>
          <a:xfrm>
            <a:off x="4401825" y="4473775"/>
            <a:ext cx="7998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Time</a:t>
            </a:r>
            <a:endParaRPr sz="2000"/>
          </a:p>
        </p:txBody>
      </p:sp>
      <p:cxnSp>
        <p:nvCxnSpPr>
          <p:cNvPr id="154" name="Google Shape;154;p27"/>
          <p:cNvCxnSpPr>
            <a:endCxn id="153" idx="1"/>
          </p:cNvCxnSpPr>
          <p:nvPr/>
        </p:nvCxnSpPr>
        <p:spPr>
          <a:xfrm>
            <a:off x="998025" y="4705675"/>
            <a:ext cx="3403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7"/>
          <p:cNvCxnSpPr>
            <a:stCxn id="153" idx="3"/>
          </p:cNvCxnSpPr>
          <p:nvPr/>
        </p:nvCxnSpPr>
        <p:spPr>
          <a:xfrm>
            <a:off x="5201625" y="4705675"/>
            <a:ext cx="3276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27"/>
          <p:cNvSpPr txBox="1"/>
          <p:nvPr/>
        </p:nvSpPr>
        <p:spPr>
          <a:xfrm rot="-5400000">
            <a:off x="1825" y="2202975"/>
            <a:ext cx="15516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Cumulative Adoption</a:t>
            </a:r>
            <a:endParaRPr sz="2000"/>
          </a:p>
        </p:txBody>
      </p:sp>
      <p:cxnSp>
        <p:nvCxnSpPr>
          <p:cNvPr id="157" name="Google Shape;157;p27"/>
          <p:cNvCxnSpPr>
            <a:stCxn id="156" idx="1"/>
          </p:cNvCxnSpPr>
          <p:nvPr/>
        </p:nvCxnSpPr>
        <p:spPr>
          <a:xfrm flipH="1">
            <a:off x="774925" y="3353775"/>
            <a:ext cx="2700" cy="9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8" name="Google Shape;158;p27"/>
          <p:cNvCxnSpPr>
            <a:stCxn id="156" idx="3"/>
          </p:cNvCxnSpPr>
          <p:nvPr/>
        </p:nvCxnSpPr>
        <p:spPr>
          <a:xfrm rot="10800000">
            <a:off x="774925" y="1093875"/>
            <a:ext cx="2700" cy="708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Communication Tactics</a:t>
            </a:r>
            <a:endParaRPr/>
          </a:p>
        </p:txBody>
      </p:sp>
      <p:sp>
        <p:nvSpPr>
          <p:cNvPr id="164" name="Google Shape;164;p28"/>
          <p:cNvSpPr/>
          <p:nvPr/>
        </p:nvSpPr>
        <p:spPr>
          <a:xfrm>
            <a:off x="1073174" y="1273400"/>
            <a:ext cx="6997648" cy="3036195"/>
          </a:xfrm>
          <a:custGeom>
            <a:avLst/>
            <a:gdLst/>
            <a:ahLst/>
            <a:cxnLst/>
            <a:rect l="l" t="t" r="r" b="b"/>
            <a:pathLst>
              <a:path w="299621" h="134972" extrusionOk="0">
                <a:moveTo>
                  <a:pt x="0" y="134972"/>
                </a:moveTo>
                <a:cubicBezTo>
                  <a:pt x="21354" y="132119"/>
                  <a:pt x="97924" y="137208"/>
                  <a:pt x="128124" y="117851"/>
                </a:cubicBezTo>
                <a:cubicBezTo>
                  <a:pt x="158324" y="98495"/>
                  <a:pt x="152617" y="38475"/>
                  <a:pt x="181200" y="18833"/>
                </a:cubicBezTo>
                <a:cubicBezTo>
                  <a:pt x="209783" y="-809"/>
                  <a:pt x="279884" y="3139"/>
                  <a:pt x="299621" y="0"/>
                </a:cubicBezTo>
              </a:path>
            </a:pathLst>
          </a:custGeom>
          <a:noFill/>
          <a:ln w="114300" cap="flat" cmpd="sng">
            <a:solidFill>
              <a:srgbClr val="00A2E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Google Shape;165;p28"/>
          <p:cNvSpPr txBox="1"/>
          <p:nvPr/>
        </p:nvSpPr>
        <p:spPr>
          <a:xfrm>
            <a:off x="4401825" y="4473775"/>
            <a:ext cx="7998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Time</a:t>
            </a:r>
            <a:endParaRPr sz="2000"/>
          </a:p>
        </p:txBody>
      </p:sp>
      <p:cxnSp>
        <p:nvCxnSpPr>
          <p:cNvPr id="166" name="Google Shape;166;p28"/>
          <p:cNvCxnSpPr>
            <a:endCxn id="165" idx="1"/>
          </p:cNvCxnSpPr>
          <p:nvPr/>
        </p:nvCxnSpPr>
        <p:spPr>
          <a:xfrm>
            <a:off x="998025" y="4705675"/>
            <a:ext cx="3403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7" name="Google Shape;167;p28"/>
          <p:cNvCxnSpPr>
            <a:stCxn id="165" idx="3"/>
          </p:cNvCxnSpPr>
          <p:nvPr/>
        </p:nvCxnSpPr>
        <p:spPr>
          <a:xfrm>
            <a:off x="5201625" y="4705675"/>
            <a:ext cx="3276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8" name="Google Shape;168;p28"/>
          <p:cNvSpPr txBox="1"/>
          <p:nvPr/>
        </p:nvSpPr>
        <p:spPr>
          <a:xfrm>
            <a:off x="475600" y="3355600"/>
            <a:ext cx="26685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Mass communication tactics, light 1:1 adoption support</a:t>
            </a:r>
            <a:endParaRPr/>
          </a:p>
        </p:txBody>
      </p:sp>
      <p:sp>
        <p:nvSpPr>
          <p:cNvPr id="169" name="Google Shape;169;p28"/>
          <p:cNvSpPr txBox="1"/>
          <p:nvPr/>
        </p:nvSpPr>
        <p:spPr>
          <a:xfrm>
            <a:off x="4758675" y="2750575"/>
            <a:ext cx="26685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Socialization tactics,    moderate 1:1 adoption support</a:t>
            </a:r>
            <a:endParaRPr/>
          </a:p>
        </p:txBody>
      </p:sp>
      <p:sp>
        <p:nvSpPr>
          <p:cNvPr id="170" name="Google Shape;170;p28"/>
          <p:cNvSpPr txBox="1"/>
          <p:nvPr/>
        </p:nvSpPr>
        <p:spPr>
          <a:xfrm>
            <a:off x="6163800" y="1484975"/>
            <a:ext cx="26685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Heavy 1:1 persuasion and adoption support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6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6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Successful Change Behaviors</a:t>
            </a:r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Communicate, communicate, communicate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Link change to faculty needs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Work through the opinion leaders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Be like those you hope to change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Increase the ability to evaluate the innovation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Reading</a:t>
            </a:r>
            <a:endParaRPr/>
          </a:p>
        </p:txBody>
      </p:sp>
      <p:sp>
        <p:nvSpPr>
          <p:cNvPr id="182" name="Google Shape;182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Burke, W. W. (2014). </a:t>
            </a:r>
            <a:r>
              <a:rPr lang="en" sz="1400" i="1"/>
              <a:t>Organization change: Theory and practice</a:t>
            </a:r>
            <a:r>
              <a:rPr lang="en" sz="1400"/>
              <a:t> (4th ed.). Los Angeles: Sage.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Burke, W. W., &amp; Litwin, . (1992). A causal model of organisation performance and change. </a:t>
            </a:r>
            <a:r>
              <a:rPr lang="en" sz="1400" i="1"/>
              <a:t>Journal of </a:t>
            </a:r>
            <a:endParaRPr sz="1400" i="1"/>
          </a:p>
          <a:p>
            <a:pPr marL="0" lvl="0" indent="45720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 i="1"/>
              <a:t>Management</a:t>
            </a:r>
            <a:r>
              <a:rPr lang="en" sz="1400"/>
              <a:t>, </a:t>
            </a:r>
            <a:r>
              <a:rPr lang="en" sz="1400" i="1"/>
              <a:t>18</a:t>
            </a:r>
            <a:r>
              <a:rPr lang="en" sz="1400"/>
              <a:t>(3), 523–545. 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Rogers, E. M. (2003). </a:t>
            </a:r>
            <a:r>
              <a:rPr lang="en" sz="1400" i="1"/>
              <a:t>Diffusion of innovations </a:t>
            </a:r>
            <a:r>
              <a:rPr lang="en" sz="1400"/>
              <a:t>(5th ed.). New York: Free Press.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Summary of Rogers’ diffusion model</a:t>
            </a:r>
            <a:r>
              <a:rPr lang="en" sz="1400"/>
              <a:t> (10 pp.)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Cable &amp; Judge’s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Organizational Culture Profile</a:t>
            </a:r>
            <a:r>
              <a:rPr lang="en" sz="1400"/>
              <a:t> tool (appendix in article)</a:t>
            </a:r>
            <a:endParaRPr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Mission and Vision</a:t>
            </a:r>
            <a:endParaRPr/>
          </a:p>
        </p:txBody>
      </p:sp>
      <p:sp>
        <p:nvSpPr>
          <p:cNvPr id="188" name="Google Shape;188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Find and read your institutional mission, vision, strategy document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Sketch your OER initiative mission and vision on </a:t>
            </a:r>
            <a:r>
              <a:rPr lang="en" b="1" dirty="0">
                <a:solidFill>
                  <a:schemeClr val="dk1"/>
                </a:solidFill>
              </a:rPr>
              <a:t>Planning Outline</a:t>
            </a:r>
            <a:endParaRPr b="1"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Share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Whole group discussion - Similarities, differences, aha </a:t>
            </a:r>
            <a:r>
              <a:rPr lang="en">
                <a:solidFill>
                  <a:schemeClr val="dk1"/>
                </a:solidFill>
              </a:rPr>
              <a:t>moments?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5"/>
                </a:solidFill>
              </a:rPr>
              <a:t>Jeremy Anderson</a:t>
            </a:r>
            <a:endParaRPr sz="280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Deputy Chief of Academic &amp; Administrative Technology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American Women’s College at Bay Path University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5"/>
                </a:solidFill>
              </a:rPr>
              <a:t>Jillian Maynard</a:t>
            </a:r>
            <a:endParaRPr sz="280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Reference Librarian at University of Hartford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Leader of Campus OER Initiative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Abbreviated SWOT</a:t>
            </a:r>
            <a:endParaRPr/>
          </a:p>
        </p:txBody>
      </p:sp>
      <p:sp>
        <p:nvSpPr>
          <p:cNvPr id="194" name="Google Shape;194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Complete the </a:t>
            </a:r>
            <a:r>
              <a:rPr lang="en" b="1">
                <a:solidFill>
                  <a:schemeClr val="dk1"/>
                </a:solidFill>
              </a:rPr>
              <a:t>OER Readiness Assessment</a:t>
            </a:r>
            <a:endParaRPr b="1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Share as a group and write on large sticky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Circulate to review other groups' stickies, taking notes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Summarize on the </a:t>
            </a:r>
            <a:r>
              <a:rPr lang="en" b="1">
                <a:solidFill>
                  <a:schemeClr val="dk1"/>
                </a:solidFill>
              </a:rPr>
              <a:t>Planning Outline</a:t>
            </a:r>
            <a:r>
              <a:rPr lang="en">
                <a:solidFill>
                  <a:schemeClr val="dk1"/>
                </a:solidFill>
              </a:rPr>
              <a:t> your institution's greatest strengths/opps and weaknesses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3 - Strategies</a:t>
            </a:r>
            <a:endParaRPr/>
          </a:p>
        </p:txBody>
      </p:sp>
      <p:sp>
        <p:nvSpPr>
          <p:cNvPr id="200" name="Google Shape;200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Pair up and exchange documents so far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Consider the presentation and conversation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Brainstorm together strategies that you each could use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Share at table and/or whole group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4 - Stakeholders</a:t>
            </a:r>
            <a:endParaRPr/>
          </a:p>
        </p:txBody>
      </p:sp>
      <p:sp>
        <p:nvSpPr>
          <p:cNvPr id="206" name="Google Shape;206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Consider the presentation and review the Stakeholder Analysis Matrix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Brainstorm as a group: where are the executive champions and early adopters? The potential resisters?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Fill out the </a:t>
            </a:r>
            <a:r>
              <a:rPr lang="en" b="1">
                <a:solidFill>
                  <a:schemeClr val="dk1"/>
                </a:solidFill>
              </a:rPr>
              <a:t>Stakeholder Matrix</a:t>
            </a:r>
            <a:r>
              <a:rPr lang="en">
                <a:solidFill>
                  <a:schemeClr val="dk1"/>
                </a:solidFill>
              </a:rPr>
              <a:t> for your institution - one champion, one/two early adopters, one/two resisters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Transfer stakeholder matrix highlights to the </a:t>
            </a:r>
            <a:r>
              <a:rPr lang="en" b="1">
                <a:solidFill>
                  <a:schemeClr val="dk1"/>
                </a:solidFill>
              </a:rPr>
              <a:t>Planning Outline</a:t>
            </a:r>
            <a:r>
              <a:rPr lang="en">
                <a:solidFill>
                  <a:schemeClr val="dk1"/>
                </a:solidFill>
              </a:rPr>
              <a:t>: champion, potential committee members, etc.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5 - Communication Plan</a:t>
            </a:r>
            <a:endParaRPr/>
          </a:p>
        </p:txBody>
      </p:sp>
      <p:sp>
        <p:nvSpPr>
          <p:cNvPr id="212" name="Google Shape;212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Consider the presentation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As a group, consider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 i="1">
                <a:solidFill>
                  <a:schemeClr val="dk1"/>
                </a:solidFill>
              </a:rPr>
              <a:t>mass communications</a:t>
            </a:r>
            <a:r>
              <a:rPr lang="en">
                <a:solidFill>
                  <a:schemeClr val="dk1"/>
                </a:solidFill>
              </a:rPr>
              <a:t> for early in the process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 i="1">
                <a:solidFill>
                  <a:schemeClr val="dk1"/>
                </a:solidFill>
              </a:rPr>
              <a:t>network leveraging activities</a:t>
            </a:r>
            <a:r>
              <a:rPr lang="en">
                <a:solidFill>
                  <a:schemeClr val="dk1"/>
                </a:solidFill>
              </a:rPr>
              <a:t> that will connect you (change agent) and early adopters to more potential adopters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 i="1">
                <a:solidFill>
                  <a:schemeClr val="dk1"/>
                </a:solidFill>
              </a:rPr>
              <a:t>1:1 strategies</a:t>
            </a:r>
            <a:r>
              <a:rPr lang="en">
                <a:solidFill>
                  <a:schemeClr val="dk1"/>
                </a:solidFill>
              </a:rPr>
              <a:t> to work with later adopters who will need more guidance and support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Fill communication section of </a:t>
            </a:r>
            <a:r>
              <a:rPr lang="en" b="1">
                <a:solidFill>
                  <a:schemeClr val="dk1"/>
                </a:solidFill>
              </a:rPr>
              <a:t>Planning Outline</a:t>
            </a:r>
            <a:endParaRPr b="1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Share to the whole room your table’s favorite strategies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74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initiatives</a:t>
            </a: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718750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Bay Path University</a:t>
            </a:r>
            <a:endParaRPr b="1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OER Committee (cross-institutional)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Piloted stipend model (trad, grad)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Adopt $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Adapt $$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Author $$$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OER first strategy (TAWC)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31% of catalog OER or no-cost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All high-enrollment courses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$484k savings in AY18-19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2"/>
          </p:nvPr>
        </p:nvSpPr>
        <p:spPr>
          <a:xfrm>
            <a:off x="4832400" y="718750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University of Hartford</a:t>
            </a:r>
            <a:endParaRPr b="1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Started in 2016 as a subcommittee of the Information Technology Executive council (ITEC)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2017-2018 OpenStax Institutional Partnership Program 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Ran a grant program for five projects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Planned and hosted an OER workshop for faculty, staff, and surrounding institutions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2018-2019 SPARC Open Education Leadership Program Fellow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Led an OER Textbook Review Workshop for 9 faculty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i="1"/>
              <a:t>Slowly</a:t>
            </a:r>
            <a:r>
              <a:rPr lang="en"/>
              <a:t> gaining adopters, but more of a grassroots transition, other than two intro courses fully moving over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we’re going to do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transformational layers that facilitate change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Summarize levers in transformational layers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Characterize adopter categories in diffusion research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Identify communication tactics during diffusion process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 Model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750" y="188000"/>
            <a:ext cx="7642489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/>
        </p:nvSpPr>
        <p:spPr>
          <a:xfrm>
            <a:off x="6059125" y="4849675"/>
            <a:ext cx="3084900" cy="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Adapted from Burke &amp; Litwin (1992)</a:t>
            </a:r>
            <a:endParaRPr sz="12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/>
        </p:nvSpPr>
        <p:spPr>
          <a:xfrm>
            <a:off x="6059125" y="4849675"/>
            <a:ext cx="3084900" cy="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Adapted from Burke &amp; Litwin (1992)</a:t>
            </a:r>
            <a:endParaRPr sz="1200">
              <a:solidFill>
                <a:srgbClr val="999999"/>
              </a:solidFill>
            </a:endParaRPr>
          </a:p>
        </p:txBody>
      </p:sp>
      <p:grpSp>
        <p:nvGrpSpPr>
          <p:cNvPr id="92" name="Google Shape;92;p19"/>
          <p:cNvGrpSpPr/>
          <p:nvPr/>
        </p:nvGrpSpPr>
        <p:grpSpPr>
          <a:xfrm>
            <a:off x="1090575" y="1660325"/>
            <a:ext cx="6962825" cy="1822850"/>
            <a:chOff x="1090588" y="1416900"/>
            <a:chExt cx="6962825" cy="1822850"/>
          </a:xfrm>
        </p:grpSpPr>
        <p:grpSp>
          <p:nvGrpSpPr>
            <p:cNvPr id="93" name="Google Shape;93;p19"/>
            <p:cNvGrpSpPr/>
            <p:nvPr/>
          </p:nvGrpSpPr>
          <p:grpSpPr>
            <a:xfrm>
              <a:off x="1090588" y="1416900"/>
              <a:ext cx="6962825" cy="1388474"/>
              <a:chOff x="1081975" y="1416900"/>
              <a:chExt cx="6962825" cy="1388474"/>
            </a:xfrm>
          </p:grpSpPr>
          <p:pic>
            <p:nvPicPr>
              <p:cNvPr id="94" name="Google Shape;94;p19"/>
              <p:cNvPicPr preferRelativeResize="0"/>
              <p:nvPr/>
            </p:nvPicPr>
            <p:blipFill rotWithShape="1">
              <a:blip r:embed="rId3">
                <a:alphaModFix/>
              </a:blip>
              <a:srcRect l="7711" r="7355" b="71303"/>
              <a:stretch/>
            </p:blipFill>
            <p:spPr>
              <a:xfrm>
                <a:off x="1326688" y="1416900"/>
                <a:ext cx="6490623" cy="138847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5" name="Google Shape;95;p19"/>
              <p:cNvSpPr/>
              <p:nvPr/>
            </p:nvSpPr>
            <p:spPr>
              <a:xfrm>
                <a:off x="1081975" y="1497600"/>
                <a:ext cx="2354100" cy="265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9"/>
              <p:cNvSpPr/>
              <p:nvPr/>
            </p:nvSpPr>
            <p:spPr>
              <a:xfrm>
                <a:off x="5690700" y="1497600"/>
                <a:ext cx="2354100" cy="265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7" name="Google Shape;97;p19"/>
            <p:cNvSpPr/>
            <p:nvPr/>
          </p:nvSpPr>
          <p:spPr>
            <a:xfrm>
              <a:off x="2640150" y="2669500"/>
              <a:ext cx="427800" cy="487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9"/>
            <p:cNvSpPr/>
            <p:nvPr/>
          </p:nvSpPr>
          <p:spPr>
            <a:xfrm>
              <a:off x="3419300" y="2752250"/>
              <a:ext cx="427800" cy="487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9"/>
            <p:cNvSpPr/>
            <p:nvPr/>
          </p:nvSpPr>
          <p:spPr>
            <a:xfrm>
              <a:off x="5332650" y="2752250"/>
              <a:ext cx="427800" cy="487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9"/>
            <p:cNvSpPr/>
            <p:nvPr/>
          </p:nvSpPr>
          <p:spPr>
            <a:xfrm>
              <a:off x="6101875" y="2669500"/>
              <a:ext cx="427800" cy="487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&amp; Strategy</a:t>
            </a:r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Public Institutions</a:t>
            </a:r>
            <a:r>
              <a:rPr lang="en" b="1"/>
              <a:t>	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Serves local area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Undergraduate excellence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Liberal arts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Civic duty/service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Teaching centered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Prepare for world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Private Institutions</a:t>
            </a:r>
            <a:endParaRPr sz="20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Liberal arts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Civic duty/service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Diversity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Student development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Prepare for world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Rigorous academically</a:t>
            </a:r>
            <a:endParaRPr/>
          </a:p>
        </p:txBody>
      </p:sp>
      <p:sp>
        <p:nvSpPr>
          <p:cNvPr id="108" name="Google Shape;108;p20"/>
          <p:cNvSpPr txBox="1"/>
          <p:nvPr/>
        </p:nvSpPr>
        <p:spPr>
          <a:xfrm>
            <a:off x="6059125" y="4849675"/>
            <a:ext cx="3084900" cy="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Morphew &amp; Hartley (2006)</a:t>
            </a:r>
            <a:endParaRPr sz="12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Leadership</a:t>
            </a:r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is primed to support?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Who would benefit from supporting?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Who has funds to support?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Who tends to endorse and champion t&amp;l initiatives?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1229</Words>
  <Application>Microsoft Macintosh PowerPoint</Application>
  <PresentationFormat>On-screen Show (16:9)</PresentationFormat>
  <Paragraphs>198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Source Sans Pro</vt:lpstr>
      <vt:lpstr>Simple Light</vt:lpstr>
      <vt:lpstr>Begin an OER Strategic Plan</vt:lpstr>
      <vt:lpstr>PowerPoint Presentation</vt:lpstr>
      <vt:lpstr>Our initiatives</vt:lpstr>
      <vt:lpstr>What we’re going to do</vt:lpstr>
      <vt:lpstr>Change Model</vt:lpstr>
      <vt:lpstr>PowerPoint Presentation</vt:lpstr>
      <vt:lpstr>PowerPoint Presentation</vt:lpstr>
      <vt:lpstr>Mission &amp; Strategy</vt:lpstr>
      <vt:lpstr>Leadership</vt:lpstr>
      <vt:lpstr>Organizational  Culture</vt:lpstr>
      <vt:lpstr>Diffusion of Innovations</vt:lpstr>
      <vt:lpstr>Adopter Categories</vt:lpstr>
      <vt:lpstr>Adopter Categories to Target</vt:lpstr>
      <vt:lpstr>Finding the Early Adopters</vt:lpstr>
      <vt:lpstr>Adoption S Curve</vt:lpstr>
      <vt:lpstr>Communication Tactics</vt:lpstr>
      <vt:lpstr>Successful Change Behaviors</vt:lpstr>
      <vt:lpstr>Further Reading</vt:lpstr>
      <vt:lpstr>Activity 1 - Mission and Vision</vt:lpstr>
      <vt:lpstr>Activity 2 - Abbreviated SWOT</vt:lpstr>
      <vt:lpstr>Activity 3 - Strategies</vt:lpstr>
      <vt:lpstr>Activity 4 - Stakeholders</vt:lpstr>
      <vt:lpstr>Activity 5 - Communication Plan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an OER Strategic Plan</dc:title>
  <cp:lastModifiedBy>j smith</cp:lastModifiedBy>
  <cp:revision>3</cp:revision>
  <dcterms:modified xsi:type="dcterms:W3CDTF">2019-06-12T17:23:51Z</dcterms:modified>
</cp:coreProperties>
</file>