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57" r:id="rId3"/>
    <p:sldId id="258" r:id="rId4"/>
    <p:sldId id="259" r:id="rId5"/>
    <p:sldId id="295" r:id="rId6"/>
    <p:sldId id="296" r:id="rId7"/>
    <p:sldId id="293" r:id="rId8"/>
    <p:sldId id="294" r:id="rId9"/>
    <p:sldId id="262" r:id="rId10"/>
    <p:sldId id="268" r:id="rId11"/>
    <p:sldId id="279" r:id="rId12"/>
    <p:sldId id="270" r:id="rId13"/>
    <p:sldId id="261" r:id="rId14"/>
    <p:sldId id="264" r:id="rId15"/>
    <p:sldId id="265" r:id="rId16"/>
    <p:sldId id="266" r:id="rId17"/>
    <p:sldId id="267" r:id="rId18"/>
    <p:sldId id="260" r:id="rId19"/>
    <p:sldId id="274" r:id="rId20"/>
    <p:sldId id="271" r:id="rId21"/>
    <p:sldId id="272" r:id="rId22"/>
    <p:sldId id="273" r:id="rId23"/>
    <p:sldId id="275" r:id="rId24"/>
    <p:sldId id="276" r:id="rId25"/>
    <p:sldId id="289" r:id="rId26"/>
    <p:sldId id="287" r:id="rId27"/>
    <p:sldId id="288" r:id="rId28"/>
    <p:sldId id="282" r:id="rId29"/>
    <p:sldId id="291" r:id="rId30"/>
    <p:sldId id="278" r:id="rId31"/>
    <p:sldId id="292"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855" autoAdjust="0"/>
  </p:normalViewPr>
  <p:slideViewPr>
    <p:cSldViewPr>
      <p:cViewPr varScale="1">
        <p:scale>
          <a:sx n="75" d="100"/>
          <a:sy n="75" d="100"/>
        </p:scale>
        <p:origin x="-101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3F686B-C52F-406F-A979-C62331363FC1}" type="datetimeFigureOut">
              <a:rPr lang="en-US" smtClean="0"/>
              <a:pPr/>
              <a:t>10/24/2011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0B6546-086F-47DA-BC98-12B0F82C1DDE}" type="slidenum">
              <a:rPr lang="en-US" smtClean="0"/>
              <a:pPr/>
              <a:t>‹#›</a:t>
            </a:fld>
            <a:endParaRPr lang="en-US"/>
          </a:p>
        </p:txBody>
      </p:sp>
    </p:spTree>
    <p:extLst>
      <p:ext uri="{BB962C8B-B14F-4D97-AF65-F5344CB8AC3E}">
        <p14:creationId xmlns:p14="http://schemas.microsoft.com/office/powerpoint/2010/main" val="2205790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9</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BE0B6546-086F-47DA-BC98-12B0F82C1DDE}" type="slidenum">
              <a:rPr lang="en-US" smtClean="0"/>
              <a:pPr/>
              <a:t>22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BE0B6546-086F-47DA-BC98-12B0F82C1DDE}" type="slidenum">
              <a:rPr lang="en-US" smtClean="0"/>
              <a:pPr/>
              <a:t>18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b="1" dirty="0" smtClean="0"/>
          </a:p>
        </p:txBody>
      </p:sp>
      <p:sp>
        <p:nvSpPr>
          <p:cNvPr id="4" name="Slide Number Placeholder 3"/>
          <p:cNvSpPr>
            <a:spLocks noGrp="1"/>
          </p:cNvSpPr>
          <p:nvPr>
            <p:ph type="sldNum" sz="quarter" idx="10"/>
          </p:nvPr>
        </p:nvSpPr>
        <p:spPr/>
        <p:txBody>
          <a:bodyPr/>
          <a:lstStyle/>
          <a:p>
            <a:fld id="{BE0B6546-086F-47DA-BC98-12B0F82C1DDE}" type="slidenum">
              <a:rPr lang="en-US" smtClean="0"/>
              <a:pPr/>
              <a:t>19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E81CE21-9526-4A9F-A701-588ACA872118}" type="datetimeFigureOut">
              <a:rPr lang="en-US" smtClean="0"/>
              <a:pPr/>
              <a:t>10/24/2011</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544FF32-5598-4094-A854-36448BD32DF3}"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81CE21-9526-4A9F-A701-588ACA872118}" type="datetimeFigureOut">
              <a:rPr lang="en-US" smtClean="0"/>
              <a:pPr/>
              <a:t>10/24/2011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44FF32-5598-4094-A854-36448BD32DF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4544FF32-5598-4094-A854-36448BD32DF3}"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81CE21-9526-4A9F-A701-588ACA872118}" type="datetimeFigureOut">
              <a:rPr lang="en-US" smtClean="0"/>
              <a:pPr/>
              <a:t>10/24/2011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E81CE21-9526-4A9F-A701-588ACA872118}" type="datetimeFigureOut">
              <a:rPr lang="en-US" smtClean="0"/>
              <a:pPr/>
              <a:t>10/24/2011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4544FF32-5598-4094-A854-36448BD32DF3}"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DE81CE21-9526-4A9F-A701-588ACA872118}" type="datetimeFigureOut">
              <a:rPr lang="en-US" smtClean="0"/>
              <a:pPr/>
              <a:t>10/24/2011</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544FF32-5598-4094-A854-36448BD32DF3}"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DE81CE21-9526-4A9F-A701-588ACA872118}" type="datetimeFigureOut">
              <a:rPr lang="en-US" smtClean="0"/>
              <a:pPr/>
              <a:t>10/24/2011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44FF32-5598-4094-A854-36448BD32DF3}"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E81CE21-9526-4A9F-A701-588ACA872118}" type="datetimeFigureOut">
              <a:rPr lang="en-US" smtClean="0"/>
              <a:pPr/>
              <a:t>10/24/2011</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4544FF32-5598-4094-A854-36448BD32DF3}"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E81CE21-9526-4A9F-A701-588ACA872118}" type="datetimeFigureOut">
              <a:rPr lang="en-US" smtClean="0"/>
              <a:pPr/>
              <a:t>10/24/2011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4544FF32-5598-4094-A854-36448BD32DF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DE81CE21-9526-4A9F-A701-588ACA872118}" type="datetimeFigureOut">
              <a:rPr lang="en-US" smtClean="0"/>
              <a:pPr/>
              <a:t>10/24/2011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544FF32-5598-4094-A854-36448BD32DF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544FF32-5598-4094-A854-36448BD32DF3}"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DE81CE21-9526-4A9F-A701-588ACA872118}" type="datetimeFigureOut">
              <a:rPr lang="en-US" smtClean="0"/>
              <a:pPr/>
              <a:t>10/24/2011</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4544FF32-5598-4094-A854-36448BD32DF3}"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DE81CE21-9526-4A9F-A701-588ACA872118}" type="datetimeFigureOut">
              <a:rPr lang="en-US" smtClean="0"/>
              <a:pPr/>
              <a:t>10/24/2011</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DE81CE21-9526-4A9F-A701-588ACA872118}" type="datetimeFigureOut">
              <a:rPr lang="en-US" smtClean="0"/>
              <a:pPr/>
              <a:t>10/24/2011</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544FF32-5598-4094-A854-36448BD32DF3}"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mbanach@library.umass.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librarycopyright.net/digitalslider/"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copyright.gov/record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www.copyright.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hyperlink" Target="http://wiki.creativecommons.org/Content_Curators" TargetMode="External"/><Relationship Id="rId2" Type="http://schemas.openxmlformats.org/officeDocument/2006/relationships/hyperlink" Target="http://search.creativecommons.org/" TargetMode="Externa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www.lib.umn.edu/copyright/usemap" TargetMode="External"/><Relationship Id="rId3" Type="http://schemas.openxmlformats.org/officeDocument/2006/relationships/hyperlink" Target="http://www.librarycopyright.net/digitalslider/" TargetMode="External"/><Relationship Id="rId7" Type="http://schemas.openxmlformats.org/officeDocument/2006/relationships/hyperlink" Target="http://www.unc.edu/~unclng/public-d.htm" TargetMode="External"/><Relationship Id="rId2" Type="http://schemas.openxmlformats.org/officeDocument/2006/relationships/hyperlink" Target="http://copyright.columbia.edu/copyright/permissions/requesting-permission/" TargetMode="External"/><Relationship Id="rId1" Type="http://schemas.openxmlformats.org/officeDocument/2006/relationships/slideLayout" Target="../slideLayouts/slideLayout2.xml"/><Relationship Id="rId6" Type="http://schemas.openxmlformats.org/officeDocument/2006/relationships/hyperlink" Target="http://creativecommons.org/" TargetMode="External"/><Relationship Id="rId5" Type="http://schemas.openxmlformats.org/officeDocument/2006/relationships/hyperlink" Target="http://www.copyright.iupui.edu/" TargetMode="External"/><Relationship Id="rId4" Type="http://schemas.openxmlformats.org/officeDocument/2006/relationships/hyperlink" Target="http://www.csulb.edu/library/guide/serv/permis.html"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http://vimeo.com/moogaloop.swf?clip_id=13686591&amp;server=vimeo.com&amp;show_title=0&amp;show_byline=0&amp;show_portrait=0&amp;color=00adef&amp;fullscreen=1&amp;autoplay=0&amp;loop=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http://vimeo.com/moogaloop.swf?clip_id=1769361&amp;server=vimeo.com&amp;show_title=0&amp;show_byline=0&amp;show_portrait=0&amp;color=00adef&amp;fullscreen=1&amp;autoplay=0&amp;loop=0"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www.arl.org/sparc/author/addendum.s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arl.org/sparc/bm~doc/Access-Reuse_Addendum.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smtClean="0"/>
          </a:p>
          <a:p>
            <a:r>
              <a:rPr lang="en-US" dirty="0" smtClean="0"/>
              <a:t>Meghan </a:t>
            </a:r>
            <a:r>
              <a:rPr lang="en-US" dirty="0" err="1" smtClean="0"/>
              <a:t>Banach</a:t>
            </a:r>
            <a:r>
              <a:rPr lang="en-US" dirty="0" smtClean="0"/>
              <a:t> Bergin</a:t>
            </a:r>
          </a:p>
          <a:p>
            <a:r>
              <a:rPr lang="en-US" dirty="0" smtClean="0">
                <a:hlinkClick r:id="rId2"/>
              </a:rPr>
              <a:t>mbanach@library.umass.edu</a:t>
            </a:r>
            <a:endParaRPr lang="en-US" dirty="0" smtClean="0"/>
          </a:p>
          <a:p>
            <a:r>
              <a:rPr lang="en-US" smtClean="0"/>
              <a:t>October 26, </a:t>
            </a:r>
            <a:r>
              <a:rPr lang="en-US" dirty="0" smtClean="0"/>
              <a:t>2011</a:t>
            </a:r>
            <a:endParaRPr lang="en-US" dirty="0"/>
          </a:p>
        </p:txBody>
      </p:sp>
      <p:sp>
        <p:nvSpPr>
          <p:cNvPr id="2" name="Title 1"/>
          <p:cNvSpPr>
            <a:spLocks noGrp="1"/>
          </p:cNvSpPr>
          <p:nvPr>
            <p:ph type="ctrTitle"/>
          </p:nvPr>
        </p:nvSpPr>
        <p:spPr/>
        <p:txBody>
          <a:bodyPr>
            <a:normAutofit fontScale="90000"/>
          </a:bodyPr>
          <a:lstStyle/>
          <a:p>
            <a:r>
              <a:rPr lang="en-US" sz="4000" b="1" dirty="0" smtClean="0"/>
              <a:t/>
            </a:r>
            <a:br>
              <a:rPr lang="en-US" sz="4000" b="1" dirty="0" smtClean="0"/>
            </a:br>
            <a:r>
              <a:rPr lang="en-US" sz="4000" b="1" dirty="0" smtClean="0"/>
              <a:t>Open Access and Copyright for Theses and Dissertations</a:t>
            </a:r>
            <a:r>
              <a:rPr lang="en-US" sz="4400" dirty="0" smtClean="0"/>
              <a:t/>
            </a:r>
            <a:br>
              <a:rPr lang="en-US" sz="4400" dirty="0" smtClean="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Domain</a:t>
            </a:r>
            <a:endParaRPr lang="en-US" dirty="0"/>
          </a:p>
        </p:txBody>
      </p:sp>
      <p:sp>
        <p:nvSpPr>
          <p:cNvPr id="3" name="Content Placeholder 2"/>
          <p:cNvSpPr>
            <a:spLocks noGrp="1"/>
          </p:cNvSpPr>
          <p:nvPr>
            <p:ph sz="quarter" idx="1"/>
          </p:nvPr>
        </p:nvSpPr>
        <p:spPr/>
        <p:txBody>
          <a:bodyPr>
            <a:normAutofit lnSpcReduction="10000"/>
          </a:bodyPr>
          <a:lstStyle/>
          <a:p>
            <a:endParaRPr lang="en-US" dirty="0" smtClean="0"/>
          </a:p>
          <a:p>
            <a:r>
              <a:rPr lang="en-US" sz="2000" dirty="0" smtClean="0"/>
              <a:t>Definition of Public Domain: a public domain work is a creative work that is not protected by copyright and which may be freely used by everyone.  </a:t>
            </a:r>
          </a:p>
          <a:p>
            <a:pPr>
              <a:buNone/>
            </a:pPr>
            <a:r>
              <a:rPr lang="en-US" sz="2000" dirty="0" smtClean="0"/>
              <a:t>    </a:t>
            </a:r>
          </a:p>
          <a:p>
            <a:r>
              <a:rPr lang="en-US" sz="2000" dirty="0" smtClean="0"/>
              <a:t>The reasons that the work is not protected include: </a:t>
            </a:r>
          </a:p>
          <a:p>
            <a:pPr>
              <a:buNone/>
            </a:pPr>
            <a:r>
              <a:rPr lang="en-US" sz="2000" dirty="0" smtClean="0"/>
              <a:t/>
            </a:r>
            <a:br>
              <a:rPr lang="en-US" sz="2000" dirty="0" smtClean="0"/>
            </a:br>
            <a:r>
              <a:rPr lang="en-US" sz="2000" dirty="0" smtClean="0"/>
              <a:t>(1) the term of copyright for the work has expired</a:t>
            </a:r>
          </a:p>
          <a:p>
            <a:endParaRPr lang="en-US" sz="2000" dirty="0" smtClean="0"/>
          </a:p>
          <a:p>
            <a:pPr>
              <a:buNone/>
            </a:pPr>
            <a:r>
              <a:rPr lang="en-US" sz="2000" dirty="0" smtClean="0"/>
              <a:t>    (2) the creator failed to comply with required formalities to protect the copyright </a:t>
            </a:r>
          </a:p>
          <a:p>
            <a:pPr>
              <a:buNone/>
            </a:pPr>
            <a:endParaRPr lang="en-US" sz="2000" dirty="0" smtClean="0"/>
          </a:p>
          <a:p>
            <a:pPr>
              <a:buNone/>
            </a:pPr>
            <a:r>
              <a:rPr lang="en-US" sz="2000" dirty="0" smtClean="0"/>
              <a:t>    (3) the work is a work of the U.S. Government. </a:t>
            </a:r>
          </a:p>
          <a:p>
            <a:pPr>
              <a:buNone/>
            </a:pPr>
            <a:endParaRPr lang="en-US" sz="20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Domain</a:t>
            </a:r>
            <a:endParaRPr lang="en-US" dirty="0"/>
          </a:p>
        </p:txBody>
      </p:sp>
      <p:sp>
        <p:nvSpPr>
          <p:cNvPr id="3" name="Content Placeholder 2"/>
          <p:cNvSpPr>
            <a:spLocks noGrp="1"/>
          </p:cNvSpPr>
          <p:nvPr>
            <p:ph sz="quarter" idx="1"/>
          </p:nvPr>
        </p:nvSpPr>
        <p:spPr/>
        <p:txBody>
          <a:bodyPr/>
          <a:lstStyle/>
          <a:p>
            <a:endParaRPr lang="en-US" sz="2800" dirty="0" smtClean="0"/>
          </a:p>
          <a:p>
            <a:endParaRPr lang="en-US" sz="2800" dirty="0" smtClean="0"/>
          </a:p>
          <a:p>
            <a:r>
              <a:rPr lang="en-US" sz="2800" dirty="0" smtClean="0"/>
              <a:t>All works published before 1923 are in the public domain due to copyright expiration</a:t>
            </a:r>
          </a:p>
          <a:p>
            <a:endParaRPr lang="en-US" sz="2800" dirty="0" smtClean="0"/>
          </a:p>
          <a:p>
            <a:r>
              <a:rPr lang="en-US" sz="2800" dirty="0" smtClean="0"/>
              <a:t>For materials published after 1923 it’s more complicated</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 Slider</a:t>
            </a:r>
            <a:endParaRPr lang="en-US" dirty="0"/>
          </a:p>
        </p:txBody>
      </p:sp>
      <p:sp>
        <p:nvSpPr>
          <p:cNvPr id="3" name="Content Placeholder 2"/>
          <p:cNvSpPr>
            <a:spLocks noGrp="1"/>
          </p:cNvSpPr>
          <p:nvPr>
            <p:ph sz="quarter" idx="1"/>
          </p:nvPr>
        </p:nvSpPr>
        <p:spPr/>
        <p:txBody>
          <a:bodyPr/>
          <a:lstStyle/>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pPr algn="ctr">
              <a:buNone/>
            </a:pPr>
            <a:r>
              <a:rPr lang="en-US" dirty="0" smtClean="0">
                <a:hlinkClick r:id="rId3"/>
              </a:rPr>
              <a:t>http://www.librarycopyright.net/digitalslider/</a:t>
            </a:r>
            <a:r>
              <a:rPr lang="en-US" dirty="0" smtClean="0"/>
              <a:t> </a:t>
            </a:r>
            <a:endParaRPr lang="en-US" dirty="0"/>
          </a:p>
        </p:txBody>
      </p:sp>
      <p:pic>
        <p:nvPicPr>
          <p:cNvPr id="4" name="Picture 3"/>
          <p:cNvPicPr/>
          <p:nvPr/>
        </p:nvPicPr>
        <p:blipFill>
          <a:blip r:embed="rId4" cstate="print"/>
          <a:srcRect t="15844" r="3045" b="4321"/>
          <a:stretch>
            <a:fillRect/>
          </a:stretch>
        </p:blipFill>
        <p:spPr bwMode="auto">
          <a:xfrm>
            <a:off x="1676400" y="1676400"/>
            <a:ext cx="5762625" cy="3695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Four Factors of Fair Use</a:t>
            </a:r>
            <a:endParaRPr lang="en-US" dirty="0"/>
          </a:p>
        </p:txBody>
      </p:sp>
      <p:sp>
        <p:nvSpPr>
          <p:cNvPr id="3" name="Content Placeholder 2"/>
          <p:cNvSpPr>
            <a:spLocks noGrp="1"/>
          </p:cNvSpPr>
          <p:nvPr>
            <p:ph sz="quarter" idx="1"/>
          </p:nvPr>
        </p:nvSpPr>
        <p:spPr/>
        <p:txBody>
          <a:bodyPr/>
          <a:lstStyle/>
          <a:p>
            <a:pPr marL="514350" indent="-514350">
              <a:buFont typeface="+mj-lt"/>
              <a:buAutoNum type="arabicPeriod"/>
            </a:pPr>
            <a:endParaRPr lang="en-US" dirty="0" smtClean="0"/>
          </a:p>
          <a:p>
            <a:pPr marL="514350" indent="-514350">
              <a:buFont typeface="+mj-lt"/>
              <a:buAutoNum type="arabicPeriod"/>
            </a:pPr>
            <a:r>
              <a:rPr lang="en-US" dirty="0" smtClean="0"/>
              <a:t>The purpose and character of your use</a:t>
            </a:r>
          </a:p>
          <a:p>
            <a:pPr marL="514350" indent="-514350">
              <a:buFont typeface="+mj-lt"/>
              <a:buAutoNum type="arabicPeriod"/>
            </a:pPr>
            <a:endParaRPr lang="en-US" dirty="0" smtClean="0"/>
          </a:p>
          <a:p>
            <a:pPr marL="514350" indent="-514350">
              <a:buFont typeface="+mj-lt"/>
              <a:buAutoNum type="arabicPeriod"/>
            </a:pPr>
            <a:r>
              <a:rPr lang="en-US" dirty="0" smtClean="0"/>
              <a:t>The nature of the copyrighted work </a:t>
            </a:r>
          </a:p>
          <a:p>
            <a:pPr marL="514350" indent="-514350">
              <a:buFont typeface="+mj-lt"/>
              <a:buAutoNum type="arabicPeriod"/>
            </a:pPr>
            <a:endParaRPr lang="en-US" dirty="0" smtClean="0"/>
          </a:p>
          <a:p>
            <a:pPr marL="514350" indent="-514350">
              <a:buFont typeface="+mj-lt"/>
              <a:buAutoNum type="arabicPeriod"/>
            </a:pPr>
            <a:r>
              <a:rPr lang="en-US" dirty="0" smtClean="0"/>
              <a:t>The amount and substantiality of the portion taken</a:t>
            </a:r>
          </a:p>
          <a:p>
            <a:pPr marL="514350" indent="-514350">
              <a:buFont typeface="+mj-lt"/>
              <a:buAutoNum type="arabicPeriod"/>
            </a:pPr>
            <a:endParaRPr lang="en-US" dirty="0" smtClean="0"/>
          </a:p>
          <a:p>
            <a:pPr marL="514350" indent="-514350">
              <a:buFont typeface="+mj-lt"/>
              <a:buAutoNum type="arabicPeriod"/>
            </a:pPr>
            <a:r>
              <a:rPr lang="en-US" dirty="0" smtClean="0"/>
              <a:t>The effect of the use upon the potential market</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Purpose &amp; Character of Use</a:t>
            </a:r>
            <a:endParaRPr lang="en-US" dirty="0"/>
          </a:p>
        </p:txBody>
      </p:sp>
      <p:sp>
        <p:nvSpPr>
          <p:cNvPr id="5" name="Content Placeholder 4"/>
          <p:cNvSpPr>
            <a:spLocks noGrp="1"/>
          </p:cNvSpPr>
          <p:nvPr>
            <p:ph sz="half" idx="1"/>
          </p:nvPr>
        </p:nvSpPr>
        <p:spPr/>
        <p:txBody>
          <a:bodyPr>
            <a:normAutofit fontScale="85000" lnSpcReduction="20000"/>
          </a:bodyPr>
          <a:lstStyle/>
          <a:p>
            <a:endParaRPr lang="en-US" b="1" dirty="0" smtClean="0"/>
          </a:p>
          <a:p>
            <a:r>
              <a:rPr lang="en-US" b="1" dirty="0" smtClean="0"/>
              <a:t>In Favor of Fair Use</a:t>
            </a:r>
          </a:p>
          <a:p>
            <a:r>
              <a:rPr lang="en-US" dirty="0" smtClean="0"/>
              <a:t>Teaching</a:t>
            </a:r>
          </a:p>
          <a:p>
            <a:r>
              <a:rPr lang="en-US" dirty="0" smtClean="0"/>
              <a:t>Research </a:t>
            </a:r>
          </a:p>
          <a:p>
            <a:r>
              <a:rPr lang="en-US" dirty="0" smtClean="0"/>
              <a:t>Scholarship </a:t>
            </a:r>
          </a:p>
          <a:p>
            <a:r>
              <a:rPr lang="en-US" dirty="0" smtClean="0"/>
              <a:t>Nonprofit Educational Institution</a:t>
            </a:r>
          </a:p>
          <a:p>
            <a:r>
              <a:rPr lang="en-US" dirty="0" smtClean="0"/>
              <a:t>Criticism</a:t>
            </a:r>
          </a:p>
          <a:p>
            <a:r>
              <a:rPr lang="en-US" dirty="0" smtClean="0"/>
              <a:t>Comment</a:t>
            </a:r>
          </a:p>
          <a:p>
            <a:r>
              <a:rPr lang="en-US" dirty="0" smtClean="0"/>
              <a:t>News reporting</a:t>
            </a:r>
          </a:p>
          <a:p>
            <a:r>
              <a:rPr lang="en-US" dirty="0" smtClean="0"/>
              <a:t>Transformative or productive use (changes the work for new utility)</a:t>
            </a:r>
          </a:p>
          <a:p>
            <a:r>
              <a:rPr lang="en-US" dirty="0" smtClean="0"/>
              <a:t>Parody</a:t>
            </a:r>
            <a:endParaRPr lang="en-US" b="1" dirty="0" smtClean="0"/>
          </a:p>
        </p:txBody>
      </p:sp>
      <p:sp>
        <p:nvSpPr>
          <p:cNvPr id="6" name="Content Placeholder 5"/>
          <p:cNvSpPr>
            <a:spLocks noGrp="1"/>
          </p:cNvSpPr>
          <p:nvPr>
            <p:ph sz="half" idx="2"/>
          </p:nvPr>
        </p:nvSpPr>
        <p:spPr/>
        <p:txBody>
          <a:bodyPr>
            <a:normAutofit fontScale="85000" lnSpcReduction="20000"/>
          </a:bodyPr>
          <a:lstStyle/>
          <a:p>
            <a:endParaRPr lang="en-US" b="1" dirty="0" smtClean="0"/>
          </a:p>
          <a:p>
            <a:r>
              <a:rPr lang="en-US" b="1" dirty="0" smtClean="0"/>
              <a:t>In Favor of Copyright Holder (not fair use)</a:t>
            </a:r>
          </a:p>
          <a:p>
            <a:r>
              <a:rPr lang="en-US" dirty="0" smtClean="0"/>
              <a:t>Commercial activity</a:t>
            </a:r>
          </a:p>
          <a:p>
            <a:r>
              <a:rPr lang="en-US" dirty="0" smtClean="0"/>
              <a:t>Profiting from the use</a:t>
            </a:r>
          </a:p>
          <a:p>
            <a:r>
              <a:rPr lang="en-US" dirty="0" smtClean="0"/>
              <a:t>Entertainment</a:t>
            </a:r>
          </a:p>
          <a:p>
            <a:r>
              <a:rPr lang="en-US" dirty="0" smtClean="0"/>
              <a:t>Bad-faith behavior</a:t>
            </a:r>
          </a:p>
          <a:p>
            <a:r>
              <a:rPr lang="en-US" dirty="0" smtClean="0"/>
              <a:t>Denying credit to original author</a:t>
            </a:r>
            <a:endParaRPr lang="en-US" b="1"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Nature of the Copyrighted Work</a:t>
            </a:r>
            <a:endParaRPr lang="en-US" dirty="0"/>
          </a:p>
        </p:txBody>
      </p:sp>
      <p:sp>
        <p:nvSpPr>
          <p:cNvPr id="3" name="Content Placeholder 2"/>
          <p:cNvSpPr>
            <a:spLocks noGrp="1"/>
          </p:cNvSpPr>
          <p:nvPr>
            <p:ph sz="half" idx="1"/>
          </p:nvPr>
        </p:nvSpPr>
        <p:spPr/>
        <p:txBody>
          <a:bodyPr/>
          <a:lstStyle/>
          <a:p>
            <a:endParaRPr lang="en-US" b="1" dirty="0" smtClean="0"/>
          </a:p>
          <a:p>
            <a:r>
              <a:rPr lang="en-US" b="1" dirty="0" smtClean="0"/>
              <a:t>In Favor of Fair Use</a:t>
            </a:r>
          </a:p>
          <a:p>
            <a:r>
              <a:rPr lang="en-US" dirty="0" smtClean="0"/>
              <a:t>Published work </a:t>
            </a:r>
          </a:p>
          <a:p>
            <a:r>
              <a:rPr lang="en-US" dirty="0" smtClean="0"/>
              <a:t>Factual or nonfiction based </a:t>
            </a:r>
          </a:p>
          <a:p>
            <a:r>
              <a:rPr lang="en-US" dirty="0" smtClean="0"/>
              <a:t>Important to educational objectives </a:t>
            </a:r>
            <a:endParaRPr lang="en-US" dirty="0"/>
          </a:p>
        </p:txBody>
      </p:sp>
      <p:sp>
        <p:nvSpPr>
          <p:cNvPr id="4" name="Content Placeholder 3"/>
          <p:cNvSpPr>
            <a:spLocks noGrp="1"/>
          </p:cNvSpPr>
          <p:nvPr>
            <p:ph sz="half" idx="2"/>
          </p:nvPr>
        </p:nvSpPr>
        <p:spPr/>
        <p:txBody>
          <a:bodyPr/>
          <a:lstStyle/>
          <a:p>
            <a:endParaRPr lang="en-US" b="1" dirty="0" smtClean="0"/>
          </a:p>
          <a:p>
            <a:r>
              <a:rPr lang="en-US" b="1" dirty="0" smtClean="0"/>
              <a:t>In Favor of Copyright Holder (not fair use)</a:t>
            </a:r>
          </a:p>
          <a:p>
            <a:r>
              <a:rPr lang="en-US" dirty="0" smtClean="0"/>
              <a:t>Unpublished work</a:t>
            </a:r>
            <a:endParaRPr lang="en-US" b="1" dirty="0" smtClean="0"/>
          </a:p>
          <a:p>
            <a:r>
              <a:rPr lang="en-US" dirty="0" smtClean="0"/>
              <a:t>Highly creative work (art, music, novels, films, plays)</a:t>
            </a:r>
          </a:p>
          <a:p>
            <a:r>
              <a:rPr lang="en-US" dirty="0" smtClean="0"/>
              <a:t>Fiction</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Amount of the Work</a:t>
            </a:r>
            <a:endParaRPr lang="en-US" dirty="0"/>
          </a:p>
        </p:txBody>
      </p:sp>
      <p:sp>
        <p:nvSpPr>
          <p:cNvPr id="3" name="Content Placeholder 2"/>
          <p:cNvSpPr>
            <a:spLocks noGrp="1"/>
          </p:cNvSpPr>
          <p:nvPr>
            <p:ph sz="half" idx="1"/>
          </p:nvPr>
        </p:nvSpPr>
        <p:spPr/>
        <p:txBody>
          <a:bodyPr>
            <a:normAutofit/>
          </a:bodyPr>
          <a:lstStyle/>
          <a:p>
            <a:endParaRPr lang="en-US" b="1" dirty="0" smtClean="0"/>
          </a:p>
          <a:p>
            <a:r>
              <a:rPr lang="en-US" b="1" dirty="0" smtClean="0"/>
              <a:t>In Favor of Fair Use</a:t>
            </a:r>
          </a:p>
          <a:p>
            <a:r>
              <a:rPr lang="en-US" dirty="0" smtClean="0"/>
              <a:t>Small quantity </a:t>
            </a:r>
          </a:p>
          <a:p>
            <a:r>
              <a:rPr lang="en-US" dirty="0" smtClean="0"/>
              <a:t>Portion used is not central </a:t>
            </a:r>
          </a:p>
          <a:p>
            <a:r>
              <a:rPr lang="en-US" dirty="0" smtClean="0"/>
              <a:t>Amount is appropriate for educational purpose</a:t>
            </a:r>
            <a:endParaRPr lang="en-US" dirty="0"/>
          </a:p>
        </p:txBody>
      </p:sp>
      <p:sp>
        <p:nvSpPr>
          <p:cNvPr id="4" name="Content Placeholder 3"/>
          <p:cNvSpPr>
            <a:spLocks noGrp="1"/>
          </p:cNvSpPr>
          <p:nvPr>
            <p:ph sz="half" idx="2"/>
          </p:nvPr>
        </p:nvSpPr>
        <p:spPr/>
        <p:txBody>
          <a:bodyPr>
            <a:normAutofit/>
          </a:bodyPr>
          <a:lstStyle/>
          <a:p>
            <a:endParaRPr lang="en-US" b="1" dirty="0" smtClean="0"/>
          </a:p>
          <a:p>
            <a:r>
              <a:rPr lang="en-US" b="1" dirty="0" smtClean="0"/>
              <a:t>In Favor of Copyright Holder (not fair use)</a:t>
            </a:r>
          </a:p>
          <a:p>
            <a:r>
              <a:rPr lang="en-US" dirty="0" smtClean="0"/>
              <a:t>Large portion or whole work used</a:t>
            </a:r>
          </a:p>
          <a:p>
            <a:r>
              <a:rPr lang="en-US" dirty="0" smtClean="0"/>
              <a:t>Portion used is central to work or significant to entire work or "heart of the work"</a:t>
            </a:r>
          </a:p>
          <a:p>
            <a:endParaRPr lang="en-US" b="1"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 on the Market:</a:t>
            </a:r>
            <a:endParaRPr lang="en-US" dirty="0"/>
          </a:p>
        </p:txBody>
      </p:sp>
      <p:sp>
        <p:nvSpPr>
          <p:cNvPr id="3" name="Content Placeholder 2"/>
          <p:cNvSpPr>
            <a:spLocks noGrp="1"/>
          </p:cNvSpPr>
          <p:nvPr>
            <p:ph sz="half" idx="1"/>
          </p:nvPr>
        </p:nvSpPr>
        <p:spPr/>
        <p:txBody>
          <a:bodyPr>
            <a:normAutofit fontScale="77500" lnSpcReduction="20000"/>
          </a:bodyPr>
          <a:lstStyle/>
          <a:p>
            <a:endParaRPr lang="en-US" dirty="0" smtClean="0"/>
          </a:p>
          <a:p>
            <a:r>
              <a:rPr lang="en-US" b="1" dirty="0" smtClean="0"/>
              <a:t>In Favor of Fair Use</a:t>
            </a:r>
          </a:p>
          <a:p>
            <a:r>
              <a:rPr lang="en-US" dirty="0" smtClean="0"/>
              <a:t>User owns, lawfully acquired, or purchased copy of original work</a:t>
            </a:r>
          </a:p>
          <a:p>
            <a:r>
              <a:rPr lang="en-US" dirty="0" smtClean="0"/>
              <a:t>One or few copies made </a:t>
            </a:r>
          </a:p>
          <a:p>
            <a:r>
              <a:rPr lang="en-US" dirty="0" smtClean="0"/>
              <a:t>No significant effect on the market or potential market for copyrighted work</a:t>
            </a:r>
          </a:p>
          <a:p>
            <a:r>
              <a:rPr lang="en-US" dirty="0" smtClean="0"/>
              <a:t>No similar product marketed by the copyright holder </a:t>
            </a:r>
          </a:p>
          <a:p>
            <a:r>
              <a:rPr lang="en-US" dirty="0" smtClean="0"/>
              <a:t>Lack of licensing mechanism</a:t>
            </a:r>
          </a:p>
          <a:p>
            <a:r>
              <a:rPr lang="en-US" dirty="0" smtClean="0"/>
              <a:t>Restricted access (to students or other appropriate group)</a:t>
            </a:r>
          </a:p>
          <a:p>
            <a:endParaRPr lang="en-US" dirty="0"/>
          </a:p>
        </p:txBody>
      </p:sp>
      <p:sp>
        <p:nvSpPr>
          <p:cNvPr id="4" name="Content Placeholder 3"/>
          <p:cNvSpPr>
            <a:spLocks noGrp="1"/>
          </p:cNvSpPr>
          <p:nvPr>
            <p:ph sz="half" idx="2"/>
          </p:nvPr>
        </p:nvSpPr>
        <p:spPr/>
        <p:txBody>
          <a:bodyPr>
            <a:normAutofit fontScale="77500" lnSpcReduction="20000"/>
          </a:bodyPr>
          <a:lstStyle/>
          <a:p>
            <a:endParaRPr lang="en-US" b="1" dirty="0" smtClean="0"/>
          </a:p>
          <a:p>
            <a:r>
              <a:rPr lang="en-US" b="1" dirty="0" smtClean="0"/>
              <a:t>In Favor of Copyright Holder (not fair use)</a:t>
            </a:r>
          </a:p>
          <a:p>
            <a:r>
              <a:rPr lang="en-US" dirty="0" smtClean="0"/>
              <a:t>Could replace sale of copyrighted work</a:t>
            </a:r>
          </a:p>
          <a:p>
            <a:r>
              <a:rPr lang="en-US" dirty="0" smtClean="0"/>
              <a:t>Significantly impairs market or potential market for copyrighted work or derivative</a:t>
            </a:r>
          </a:p>
          <a:p>
            <a:r>
              <a:rPr lang="en-US" dirty="0" smtClean="0"/>
              <a:t>Reasonably available licensing mechanism for use of the copyrighted work</a:t>
            </a:r>
          </a:p>
          <a:p>
            <a:r>
              <a:rPr lang="en-US" dirty="0" smtClean="0"/>
              <a:t>Affordable permission available for using work</a:t>
            </a:r>
          </a:p>
          <a:p>
            <a:r>
              <a:rPr lang="en-US" dirty="0" smtClean="0"/>
              <a:t>Numerous copies made</a:t>
            </a:r>
          </a:p>
          <a:p>
            <a:r>
              <a:rPr lang="en-US" dirty="0" smtClean="0"/>
              <a:t>You made it accessible on Web or in other public forum</a:t>
            </a:r>
          </a:p>
          <a:p>
            <a:r>
              <a:rPr lang="en-US" dirty="0" smtClean="0"/>
              <a:t>Repeated or long-term use</a:t>
            </a:r>
          </a:p>
          <a:p>
            <a:endParaRPr lang="en-US" dirty="0" smtClean="0"/>
          </a:p>
          <a:p>
            <a:endParaRPr lang="en-US" b="1"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 Decision Chart</a:t>
            </a:r>
            <a:endParaRPr lang="en-US" dirty="0"/>
          </a:p>
        </p:txBody>
      </p:sp>
      <p:sp>
        <p:nvSpPr>
          <p:cNvPr id="8" name="Content Placeholder 7"/>
          <p:cNvSpPr>
            <a:spLocks noGrp="1"/>
          </p:cNvSpPr>
          <p:nvPr>
            <p:ph sz="quarter" idx="1"/>
          </p:nvPr>
        </p:nvSpPr>
        <p:spPr/>
        <p:txBody>
          <a:bodyPr>
            <a:normAutofit fontScale="85000" lnSpcReduction="20000"/>
          </a:bodyPr>
          <a:lstStyle/>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pPr>
              <a:buNone/>
            </a:pPr>
            <a:r>
              <a:rPr lang="en-US" sz="1300" dirty="0" smtClean="0"/>
              <a:t>		         --From University of Minnesota Libraries</a:t>
            </a:r>
          </a:p>
          <a:p>
            <a:endParaRPr lang="en-US" sz="1100" dirty="0" smtClean="0"/>
          </a:p>
        </p:txBody>
      </p:sp>
      <p:pic>
        <p:nvPicPr>
          <p:cNvPr id="9" name="Content Placeholder 3"/>
          <p:cNvPicPr>
            <a:picLocks/>
          </p:cNvPicPr>
          <p:nvPr/>
        </p:nvPicPr>
        <p:blipFill>
          <a:blip r:embed="rId3" cstate="print"/>
          <a:srcRect l="510" t="15844" r="36859" b="22374"/>
          <a:stretch>
            <a:fillRect/>
          </a:stretch>
        </p:blipFill>
        <p:spPr bwMode="auto">
          <a:xfrm>
            <a:off x="1600200" y="1600200"/>
            <a:ext cx="5943600" cy="393192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Seeking Permission</a:t>
            </a:r>
            <a:endParaRPr lang="en-US" dirty="0"/>
          </a:p>
        </p:txBody>
      </p:sp>
      <p:sp>
        <p:nvSpPr>
          <p:cNvPr id="3" name="Content Placeholder 2"/>
          <p:cNvSpPr>
            <a:spLocks noGrp="1"/>
          </p:cNvSpPr>
          <p:nvPr>
            <p:ph sz="quarter" idx="1"/>
          </p:nvPr>
        </p:nvSpPr>
        <p:spPr/>
        <p:txBody>
          <a:bodyPr>
            <a:normAutofit fontScale="62500" lnSpcReduction="20000"/>
          </a:bodyPr>
          <a:lstStyle/>
          <a:p>
            <a:pPr>
              <a:buNone/>
            </a:pPr>
            <a:endParaRPr lang="en-US" b="1" dirty="0" smtClean="0"/>
          </a:p>
          <a:p>
            <a:pPr>
              <a:buNone/>
            </a:pPr>
            <a:r>
              <a:rPr lang="en-US" b="1" dirty="0" smtClean="0"/>
              <a:t>Step 1: Find the Copyright Owner</a:t>
            </a:r>
          </a:p>
          <a:p>
            <a:endParaRPr lang="en-US" b="1" dirty="0" smtClean="0"/>
          </a:p>
          <a:p>
            <a:r>
              <a:rPr lang="en-US" sz="2600" dirty="0" smtClean="0"/>
              <a:t>Look for a copyright notice on the work (ex. Copyright © 2010, XYZ Corporation)</a:t>
            </a:r>
          </a:p>
          <a:p>
            <a:endParaRPr lang="en-US" sz="2600" dirty="0" smtClean="0"/>
          </a:p>
          <a:p>
            <a:r>
              <a:rPr lang="en-US" sz="2600" dirty="0" smtClean="0"/>
              <a:t>Check for copyright registration or renewal with the United States Copyright Office </a:t>
            </a:r>
          </a:p>
          <a:p>
            <a:pPr>
              <a:buNone/>
            </a:pPr>
            <a:r>
              <a:rPr lang="en-US" sz="2600" dirty="0" smtClean="0"/>
              <a:t>      (For more information see: </a:t>
            </a:r>
            <a:r>
              <a:rPr lang="en-US" sz="2600" dirty="0" smtClean="0">
                <a:hlinkClick r:id="rId3"/>
              </a:rPr>
              <a:t>http://www.copyright.gov/records/</a:t>
            </a:r>
            <a:r>
              <a:rPr lang="en-US" sz="2600" dirty="0" smtClean="0"/>
              <a:t>)</a:t>
            </a:r>
          </a:p>
          <a:p>
            <a:endParaRPr lang="en-US" sz="2600" dirty="0" smtClean="0"/>
          </a:p>
          <a:p>
            <a:r>
              <a:rPr lang="en-US" sz="2600" dirty="0" smtClean="0"/>
              <a:t>Search the Internet</a:t>
            </a:r>
          </a:p>
          <a:p>
            <a:endParaRPr lang="en-US" sz="2600" dirty="0" smtClean="0"/>
          </a:p>
          <a:p>
            <a:r>
              <a:rPr lang="en-US" sz="2600" dirty="0" smtClean="0"/>
              <a:t>Check with the Copyright Clearance Center</a:t>
            </a:r>
          </a:p>
          <a:p>
            <a:pPr>
              <a:buNone/>
            </a:pPr>
            <a:r>
              <a:rPr lang="en-US" sz="2600" dirty="0" smtClean="0"/>
              <a:t>     (For more information see: </a:t>
            </a:r>
            <a:r>
              <a:rPr lang="en-US" sz="2600" dirty="0" smtClean="0">
                <a:hlinkClick r:id="rId4"/>
              </a:rPr>
              <a:t>http://www.copyright.com/</a:t>
            </a:r>
            <a:r>
              <a:rPr lang="en-US" sz="2600" dirty="0" smtClean="0"/>
              <a:t>)</a:t>
            </a:r>
          </a:p>
          <a:p>
            <a:endParaRPr lang="en-US" sz="2600" dirty="0" smtClean="0"/>
          </a:p>
          <a:p>
            <a:r>
              <a:rPr lang="en-US" sz="2600" dirty="0" smtClean="0"/>
              <a:t>Contact any person associated with the work and ask about the copyright status and ownership of the work</a:t>
            </a:r>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sz="quarter" idx="1"/>
          </p:nvPr>
        </p:nvSpPr>
        <p:spPr/>
        <p:txBody>
          <a:bodyPr/>
          <a:lstStyle/>
          <a:p>
            <a:endParaRPr lang="en-US" sz="4000" dirty="0" smtClean="0"/>
          </a:p>
          <a:p>
            <a:r>
              <a:rPr lang="en-US" sz="3600" dirty="0" smtClean="0"/>
              <a:t>What does open access mean?</a:t>
            </a:r>
          </a:p>
          <a:p>
            <a:pPr>
              <a:buNone/>
            </a:pPr>
            <a:endParaRPr lang="en-US" sz="3600" dirty="0" smtClean="0"/>
          </a:p>
          <a:p>
            <a:r>
              <a:rPr lang="en-US" sz="3600" dirty="0" smtClean="0"/>
              <a:t>What exactly is campus access?</a:t>
            </a:r>
          </a:p>
          <a:p>
            <a:pPr>
              <a:buNone/>
            </a:pPr>
            <a:endParaRPr lang="en-US" sz="3600" dirty="0" smtClean="0"/>
          </a:p>
          <a:p>
            <a:r>
              <a:rPr lang="en-US" sz="3600" dirty="0" smtClean="0"/>
              <a:t>What is an embargo?</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Seeking Permission</a:t>
            </a:r>
            <a:endParaRPr lang="en-US" dirty="0"/>
          </a:p>
        </p:txBody>
      </p:sp>
      <p:sp>
        <p:nvSpPr>
          <p:cNvPr id="3" name="Content Placeholder 2"/>
          <p:cNvSpPr>
            <a:spLocks noGrp="1"/>
          </p:cNvSpPr>
          <p:nvPr>
            <p:ph sz="quarter" idx="1"/>
          </p:nvPr>
        </p:nvSpPr>
        <p:spPr>
          <a:xfrm>
            <a:off x="301752" y="1527048"/>
            <a:ext cx="8503920" cy="4949952"/>
          </a:xfrm>
        </p:spPr>
        <p:txBody>
          <a:bodyPr>
            <a:normAutofit fontScale="25000" lnSpcReduction="20000"/>
          </a:bodyPr>
          <a:lstStyle/>
          <a:p>
            <a:endParaRPr lang="en-US" dirty="0" smtClean="0"/>
          </a:p>
          <a:p>
            <a:r>
              <a:rPr lang="en-US" sz="4400" b="1" dirty="0" smtClean="0"/>
              <a:t>Step 2: Contact the Copyright Owner</a:t>
            </a:r>
          </a:p>
          <a:p>
            <a:endParaRPr lang="en-US" dirty="0" smtClean="0"/>
          </a:p>
          <a:p>
            <a:pPr>
              <a:buNone/>
            </a:pPr>
            <a:r>
              <a:rPr lang="en-US" sz="4200" dirty="0" smtClean="0"/>
              <a:t>         SAMPLE LETTER </a:t>
            </a:r>
          </a:p>
          <a:p>
            <a:pPr>
              <a:buNone/>
            </a:pPr>
            <a:r>
              <a:rPr lang="en-US" sz="4200" dirty="0" smtClean="0"/>
              <a:t/>
            </a:r>
            <a:br>
              <a:rPr lang="en-US" sz="4200" dirty="0" smtClean="0"/>
            </a:br>
            <a:r>
              <a:rPr lang="en-US" sz="4200" dirty="0" smtClean="0"/>
              <a:t>[Your Letterhead stationery or return address]</a:t>
            </a:r>
          </a:p>
          <a:p>
            <a:pPr>
              <a:buNone/>
            </a:pPr>
            <a:r>
              <a:rPr lang="en-US" sz="4200" dirty="0" smtClean="0"/>
              <a:t>         [Date]</a:t>
            </a:r>
          </a:p>
          <a:p>
            <a:pPr>
              <a:buNone/>
            </a:pPr>
            <a:r>
              <a:rPr lang="en-US" sz="4200" dirty="0" smtClean="0"/>
              <a:t>         [Name and address of addressee]</a:t>
            </a:r>
          </a:p>
          <a:p>
            <a:endParaRPr lang="en-US" sz="4200" dirty="0" smtClean="0"/>
          </a:p>
          <a:p>
            <a:pPr>
              <a:buNone/>
            </a:pPr>
            <a:r>
              <a:rPr lang="en-US" sz="4200" dirty="0" smtClean="0"/>
              <a:t>         Dear [insert name if known; if not then type Dear Sir or Madam] :</a:t>
            </a:r>
          </a:p>
          <a:p>
            <a:endParaRPr lang="en-US" sz="4200" dirty="0" smtClean="0"/>
          </a:p>
          <a:p>
            <a:pPr>
              <a:buNone/>
            </a:pPr>
            <a:r>
              <a:rPr lang="en-US" sz="4200" dirty="0" smtClean="0"/>
              <a:t>        I am completing a [thesis or dissertation] at [University's Full Name], entitled "[insert manuscript title]." I would like your</a:t>
            </a:r>
          </a:p>
          <a:p>
            <a:pPr>
              <a:buNone/>
            </a:pPr>
            <a:r>
              <a:rPr lang="en-US" sz="4200" dirty="0" smtClean="0"/>
              <a:t>        permission to reprint in my [thesis or dissertation] excerpts from the following:</a:t>
            </a:r>
          </a:p>
          <a:p>
            <a:pPr>
              <a:buNone/>
            </a:pPr>
            <a:r>
              <a:rPr lang="en-US" sz="4200" dirty="0" smtClean="0"/>
              <a:t>        [Insert full citation and description of the original work]</a:t>
            </a:r>
          </a:p>
          <a:p>
            <a:pPr>
              <a:buNone/>
            </a:pPr>
            <a:r>
              <a:rPr lang="en-US" sz="4200" dirty="0" smtClean="0"/>
              <a:t>        The excerpts to be reproduced are: [insert detailed explanation or attach copy].</a:t>
            </a:r>
          </a:p>
          <a:p>
            <a:pPr>
              <a:buNone/>
            </a:pPr>
            <a:r>
              <a:rPr lang="en-US" sz="4200" dirty="0" smtClean="0"/>
              <a:t>        The requested permission extends to any future revisions and editions of my [thesis or dissertation] by </a:t>
            </a:r>
            <a:r>
              <a:rPr lang="en-US" sz="4200" dirty="0" err="1" smtClean="0"/>
              <a:t>ProQuest</a:t>
            </a:r>
            <a:r>
              <a:rPr lang="en-US" sz="4200" dirty="0" smtClean="0"/>
              <a:t> Information and Learning (</a:t>
            </a:r>
            <a:r>
              <a:rPr lang="en-US" sz="4200" dirty="0" err="1" smtClean="0"/>
              <a:t>ProQuest</a:t>
            </a:r>
            <a:r>
              <a:rPr lang="en-US" sz="4200" dirty="0" smtClean="0"/>
              <a:t>) through its UMI® Dissertation Publishing business. </a:t>
            </a:r>
            <a:r>
              <a:rPr lang="en-US" sz="4200" dirty="0" err="1" smtClean="0"/>
              <a:t>ProQuest</a:t>
            </a:r>
            <a:r>
              <a:rPr lang="en-US" sz="4200" dirty="0" smtClean="0"/>
              <a:t> may produce and sell copies of my [choose one: thesis, project report, or dissertation] on demand .  In addition  my [thesis or dissertation] will be available for free internet download through the </a:t>
            </a:r>
            <a:r>
              <a:rPr lang="en-US" sz="4200" dirty="0" err="1" smtClean="0"/>
              <a:t>ScholarWorks@UMass</a:t>
            </a:r>
            <a:r>
              <a:rPr lang="en-US" sz="4200" dirty="0" smtClean="0"/>
              <a:t> Amherst digital repository. These rights will in no way restrict republication of the material in any other form by you or by others authorized by you. Your signing of this letter will also confirm that you own (or your company owns) the copyright to the above-described material.</a:t>
            </a:r>
          </a:p>
          <a:p>
            <a:pPr>
              <a:buNone/>
            </a:pPr>
            <a:r>
              <a:rPr lang="en-US" sz="4200" dirty="0" smtClean="0"/>
              <a:t>         If these arrangements meet with your approval, please sign this letter where indicated below and return it to me in the enclosed return envelope. Thank you very much. [Tailor this statement appropriately, if emailing request]</a:t>
            </a:r>
          </a:p>
          <a:p>
            <a:endParaRPr lang="en-US" sz="4200" dirty="0" smtClean="0"/>
          </a:p>
          <a:p>
            <a:pPr>
              <a:buNone/>
            </a:pPr>
            <a:r>
              <a:rPr lang="en-US" sz="4200" dirty="0" smtClean="0"/>
              <a:t>         Sincerely,</a:t>
            </a:r>
          </a:p>
          <a:p>
            <a:pPr>
              <a:buNone/>
            </a:pPr>
            <a:r>
              <a:rPr lang="en-US" sz="4200" dirty="0" smtClean="0"/>
              <a:t>         [Your name and signature]</a:t>
            </a:r>
          </a:p>
          <a:p>
            <a:pPr>
              <a:buNone/>
            </a:pPr>
            <a:r>
              <a:rPr lang="en-US" sz="4200" dirty="0" smtClean="0"/>
              <a:t>         PERMISSION GRANTED FOR THE USE REQUESTED ABOVE:</a:t>
            </a:r>
          </a:p>
          <a:p>
            <a:pPr>
              <a:buNone/>
            </a:pPr>
            <a:r>
              <a:rPr lang="en-US" sz="4200" dirty="0" smtClean="0"/>
              <a:t/>
            </a:r>
            <a:br>
              <a:rPr lang="en-US" sz="4200" dirty="0" smtClean="0"/>
            </a:br>
            <a:r>
              <a:rPr lang="en-US" sz="4200" dirty="0" smtClean="0"/>
              <a:t>_____________________________</a:t>
            </a:r>
            <a:br>
              <a:rPr lang="en-US" sz="4200" dirty="0" smtClean="0"/>
            </a:br>
            <a:r>
              <a:rPr lang="en-US" sz="4200" dirty="0" smtClean="0"/>
              <a:t>[Type name of addressee below signature  line]</a:t>
            </a:r>
          </a:p>
          <a:p>
            <a:pPr>
              <a:buNone/>
            </a:pPr>
            <a:r>
              <a:rPr lang="en-US" sz="4200" dirty="0" smtClean="0"/>
              <a:t>         Date: ______________</a:t>
            </a:r>
          </a:p>
          <a:p>
            <a:pPr>
              <a:buNone/>
            </a:pPr>
            <a:r>
              <a:rPr lang="en-US" sz="4200" dirty="0" smtClean="0"/>
              <a:t> </a:t>
            </a:r>
          </a:p>
          <a:p>
            <a:endParaRPr lang="en-US" dirty="0" smtClean="0"/>
          </a:p>
          <a:p>
            <a:endParaRPr lang="en-US" dirty="0" smtClean="0"/>
          </a:p>
          <a:p>
            <a:endParaRPr lang="en-US"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Seeking Permission</a:t>
            </a:r>
            <a:endParaRPr lang="en-US" dirty="0"/>
          </a:p>
        </p:txBody>
      </p:sp>
      <p:sp>
        <p:nvSpPr>
          <p:cNvPr id="3" name="Content Placeholder 2"/>
          <p:cNvSpPr>
            <a:spLocks noGrp="1"/>
          </p:cNvSpPr>
          <p:nvPr>
            <p:ph sz="quarter" idx="1"/>
          </p:nvPr>
        </p:nvSpPr>
        <p:spPr/>
        <p:txBody>
          <a:bodyPr>
            <a:normAutofit fontScale="85000" lnSpcReduction="20000"/>
          </a:bodyPr>
          <a:lstStyle/>
          <a:p>
            <a:endParaRPr lang="en-US" b="1" dirty="0" smtClean="0"/>
          </a:p>
          <a:p>
            <a:r>
              <a:rPr lang="en-US" b="1" dirty="0" smtClean="0"/>
              <a:t>Step 3: Secure Permission</a:t>
            </a:r>
          </a:p>
          <a:p>
            <a:endParaRPr lang="en-US" b="1" dirty="0" smtClean="0"/>
          </a:p>
          <a:p>
            <a:r>
              <a:rPr lang="en-US" b="1" dirty="0" smtClean="0"/>
              <a:t>Permission Granted</a:t>
            </a:r>
          </a:p>
          <a:p>
            <a:pPr lvl="1"/>
            <a:r>
              <a:rPr lang="en-US" dirty="0" smtClean="0"/>
              <a:t>Keep a record</a:t>
            </a:r>
          </a:p>
          <a:p>
            <a:r>
              <a:rPr lang="en-US" b="1" dirty="0" smtClean="0"/>
              <a:t>Permission Denied</a:t>
            </a:r>
            <a:endParaRPr lang="en-US" dirty="0" smtClean="0"/>
          </a:p>
          <a:p>
            <a:pPr lvl="1"/>
            <a:r>
              <a:rPr lang="en-US" dirty="0" smtClean="0"/>
              <a:t>Find out why</a:t>
            </a:r>
          </a:p>
          <a:p>
            <a:pPr lvl="1"/>
            <a:r>
              <a:rPr lang="en-US" dirty="0" smtClean="0"/>
              <a:t>Try to negotiate a better result </a:t>
            </a:r>
          </a:p>
          <a:p>
            <a:pPr lvl="1"/>
            <a:r>
              <a:rPr lang="en-US" dirty="0" smtClean="0"/>
              <a:t>Change your plans or look for alternative materials</a:t>
            </a:r>
          </a:p>
          <a:p>
            <a:r>
              <a:rPr lang="en-US" b="1" dirty="0" smtClean="0"/>
              <a:t>Permission Granted, but at a Cost</a:t>
            </a:r>
            <a:endParaRPr lang="en-US" dirty="0" smtClean="0"/>
          </a:p>
          <a:p>
            <a:pPr lvl="1"/>
            <a:r>
              <a:rPr lang="en-US" dirty="0" smtClean="0"/>
              <a:t>Copyright owner may charge a fee for the permission</a:t>
            </a:r>
          </a:p>
          <a:p>
            <a:pPr lvl="1"/>
            <a:r>
              <a:rPr lang="en-US" dirty="0" smtClean="0"/>
              <a:t>Try to obtain a lower fee by changing your plans, e.g., by using a smaller portion of the work</a:t>
            </a:r>
          </a:p>
          <a:p>
            <a:pPr lvl="1"/>
            <a:r>
              <a:rPr lang="en-US" dirty="0" smtClean="0"/>
              <a:t>Look for alternative materials</a:t>
            </a:r>
          </a:p>
          <a:p>
            <a:endParaRPr lang="en-US" dirty="0" smtClean="0"/>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Seeking Permission</a:t>
            </a:r>
            <a:endParaRPr lang="en-US" dirty="0"/>
          </a:p>
        </p:txBody>
      </p:sp>
      <p:sp>
        <p:nvSpPr>
          <p:cNvPr id="3" name="Content Placeholder 2"/>
          <p:cNvSpPr>
            <a:spLocks noGrp="1"/>
          </p:cNvSpPr>
          <p:nvPr>
            <p:ph sz="quarter" idx="1"/>
          </p:nvPr>
        </p:nvSpPr>
        <p:spPr/>
        <p:txBody>
          <a:bodyPr>
            <a:normAutofit/>
          </a:bodyPr>
          <a:lstStyle/>
          <a:p>
            <a:r>
              <a:rPr lang="en-US" b="1" dirty="0" smtClean="0"/>
              <a:t>Step 4: Keep a Record</a:t>
            </a:r>
          </a:p>
          <a:p>
            <a:endParaRPr lang="en-US" b="1" dirty="0" smtClean="0"/>
          </a:p>
          <a:p>
            <a:r>
              <a:rPr lang="en-US" sz="2800" dirty="0" smtClean="0"/>
              <a:t>Keep a copy of everything!</a:t>
            </a:r>
          </a:p>
          <a:p>
            <a:pPr lvl="1"/>
            <a:r>
              <a:rPr lang="en-US" sz="2800" dirty="0" smtClean="0"/>
              <a:t>To demonstrate your efforts to obtain permission if you are ever challenged</a:t>
            </a:r>
          </a:p>
          <a:p>
            <a:pPr lvl="1"/>
            <a:r>
              <a:rPr lang="en-US" sz="2800" dirty="0" smtClean="0"/>
              <a:t>In case you need to contact that same copyright owner again for a later use of the work</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Seeking Permission</a:t>
            </a:r>
            <a:endParaRPr lang="en-US" dirty="0"/>
          </a:p>
        </p:txBody>
      </p:sp>
      <p:sp>
        <p:nvSpPr>
          <p:cNvPr id="3" name="Content Placeholder 2"/>
          <p:cNvSpPr>
            <a:spLocks noGrp="1"/>
          </p:cNvSpPr>
          <p:nvPr>
            <p:ph sz="quarter" idx="1"/>
          </p:nvPr>
        </p:nvSpPr>
        <p:spPr/>
        <p:txBody>
          <a:bodyPr>
            <a:normAutofit/>
          </a:bodyPr>
          <a:lstStyle/>
          <a:p>
            <a:r>
              <a:rPr lang="en-US" dirty="0" smtClean="0"/>
              <a:t>Potential problems:</a:t>
            </a:r>
          </a:p>
          <a:p>
            <a:pPr>
              <a:buNone/>
            </a:pPr>
            <a:endParaRPr lang="en-US" dirty="0" smtClean="0"/>
          </a:p>
          <a:p>
            <a:pPr marL="514350" indent="-514350">
              <a:buFont typeface="+mj-lt"/>
              <a:buAutoNum type="arabicPeriod"/>
            </a:pPr>
            <a:r>
              <a:rPr lang="en-US" dirty="0" smtClean="0"/>
              <a:t>You cannot identify a copyright owner</a:t>
            </a:r>
          </a:p>
          <a:p>
            <a:pPr marL="514350" indent="-514350">
              <a:buFont typeface="+mj-lt"/>
              <a:buAutoNum type="arabicPeriod"/>
            </a:pPr>
            <a:endParaRPr lang="en-US" dirty="0" smtClean="0"/>
          </a:p>
          <a:p>
            <a:pPr marL="514350" indent="-514350">
              <a:buFont typeface="+mj-lt"/>
              <a:buAutoNum type="arabicPeriod"/>
            </a:pPr>
            <a:r>
              <a:rPr lang="en-US" dirty="0" smtClean="0"/>
              <a:t>You cannot locate the copyright owner</a:t>
            </a:r>
          </a:p>
          <a:p>
            <a:pPr marL="514350" indent="-514350">
              <a:buFont typeface="+mj-lt"/>
              <a:buAutoNum type="arabicPeriod"/>
            </a:pPr>
            <a:endParaRPr lang="en-US" dirty="0" smtClean="0"/>
          </a:p>
          <a:p>
            <a:pPr marL="514350" indent="-514350">
              <a:buFont typeface="+mj-lt"/>
              <a:buAutoNum type="arabicPeriod"/>
            </a:pPr>
            <a:r>
              <a:rPr lang="en-US" dirty="0" smtClean="0"/>
              <a:t>You have contacted the copyright owner, but received no response</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Seeking Permission</a:t>
            </a:r>
            <a:endParaRPr lang="en-US" dirty="0"/>
          </a:p>
        </p:txBody>
      </p:sp>
      <p:sp>
        <p:nvSpPr>
          <p:cNvPr id="3" name="Content Placeholder 2"/>
          <p:cNvSpPr>
            <a:spLocks noGrp="1"/>
          </p:cNvSpPr>
          <p:nvPr>
            <p:ph sz="quarter" idx="1"/>
          </p:nvPr>
        </p:nvSpPr>
        <p:spPr/>
        <p:txBody>
          <a:bodyPr>
            <a:normAutofit/>
          </a:bodyPr>
          <a:lstStyle/>
          <a:p>
            <a:r>
              <a:rPr lang="en-US" b="1" dirty="0" smtClean="0"/>
              <a:t>Potential solutions:</a:t>
            </a:r>
          </a:p>
          <a:p>
            <a:endParaRPr lang="en-US" dirty="0" smtClean="0"/>
          </a:p>
          <a:p>
            <a:pPr marL="514350" indent="-514350">
              <a:buFont typeface="+mj-lt"/>
              <a:buAutoNum type="arabicPeriod"/>
            </a:pPr>
            <a:r>
              <a:rPr lang="en-US" dirty="0" smtClean="0"/>
              <a:t>Return to fair use</a:t>
            </a:r>
          </a:p>
          <a:p>
            <a:pPr marL="514350" indent="-514350">
              <a:buFont typeface="+mj-lt"/>
              <a:buAutoNum type="arabicPeriod"/>
            </a:pPr>
            <a:endParaRPr lang="en-US" dirty="0" smtClean="0"/>
          </a:p>
          <a:p>
            <a:pPr marL="514350" indent="-514350">
              <a:buFont typeface="+mj-lt"/>
              <a:buAutoNum type="arabicPeriod"/>
            </a:pPr>
            <a:r>
              <a:rPr lang="en-US" dirty="0" smtClean="0"/>
              <a:t>Replace the materials with alternative works</a:t>
            </a:r>
          </a:p>
          <a:p>
            <a:pPr marL="514350" indent="-514350">
              <a:buFont typeface="+mj-lt"/>
              <a:buAutoNum type="arabicPeriod"/>
            </a:pPr>
            <a:endParaRPr lang="en-US" dirty="0" smtClean="0"/>
          </a:p>
          <a:p>
            <a:pPr marL="514350" indent="-514350">
              <a:buFont typeface="+mj-lt"/>
              <a:buAutoNum type="arabicPeriod"/>
            </a:pPr>
            <a:r>
              <a:rPr lang="en-US" dirty="0" smtClean="0"/>
              <a:t>Alter your planned use of the copyrighted works</a:t>
            </a:r>
          </a:p>
          <a:p>
            <a:pPr marL="514350" indent="-514350">
              <a:buFont typeface="+mj-lt"/>
              <a:buAutoNum type="arabicPeriod"/>
            </a:pPr>
            <a:endParaRPr lang="en-US" dirty="0" smtClean="0"/>
          </a:p>
          <a:p>
            <a:pPr marL="514350" indent="-514350">
              <a:buFont typeface="+mj-lt"/>
              <a:buAutoNum type="arabicPeriod"/>
            </a:pPr>
            <a:r>
              <a:rPr lang="en-US" dirty="0" smtClean="0"/>
              <a:t>Conduct a risk-benefit analysis</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Creative Commons</a:t>
            </a:r>
            <a:endParaRPr lang="en-US" dirty="0"/>
          </a:p>
        </p:txBody>
      </p:sp>
      <p:pic>
        <p:nvPicPr>
          <p:cNvPr id="8194" name="Picture 2"/>
          <p:cNvPicPr>
            <a:picLocks noGrp="1" noChangeAspect="1" noChangeArrowheads="1"/>
          </p:cNvPicPr>
          <p:nvPr>
            <p:ph sz="quarter" idx="1"/>
          </p:nvPr>
        </p:nvPicPr>
        <p:blipFill>
          <a:blip r:embed="rId3" cstate="print"/>
          <a:srcRect/>
          <a:stretch>
            <a:fillRect/>
          </a:stretch>
        </p:blipFill>
        <p:spPr bwMode="auto">
          <a:xfrm>
            <a:off x="838200" y="2514600"/>
            <a:ext cx="7500213" cy="283464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Creative Commons</a:t>
            </a:r>
            <a:endParaRPr lang="en-US" dirty="0"/>
          </a:p>
        </p:txBody>
      </p:sp>
      <p:pic>
        <p:nvPicPr>
          <p:cNvPr id="4" name="Content Placeholder 3"/>
          <p:cNvPicPr>
            <a:picLocks noGrp="1"/>
          </p:cNvPicPr>
          <p:nvPr>
            <p:ph sz="quarter" idx="1"/>
          </p:nvPr>
        </p:nvPicPr>
        <p:blipFill>
          <a:blip r:embed="rId2" cstate="print"/>
          <a:srcRect l="4006" t="12346" r="2244" b="5556"/>
          <a:stretch>
            <a:fillRect/>
          </a:stretch>
        </p:blipFill>
        <p:spPr bwMode="auto">
          <a:xfrm>
            <a:off x="1201930" y="1527175"/>
            <a:ext cx="6703628" cy="45720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Creative Commons</a:t>
            </a:r>
            <a:endParaRPr lang="en-US" dirty="0"/>
          </a:p>
        </p:txBody>
      </p:sp>
      <p:pic>
        <p:nvPicPr>
          <p:cNvPr id="4" name="Content Placeholder 3"/>
          <p:cNvPicPr>
            <a:picLocks noGrp="1"/>
          </p:cNvPicPr>
          <p:nvPr>
            <p:ph sz="quarter" idx="1"/>
          </p:nvPr>
        </p:nvPicPr>
        <p:blipFill>
          <a:blip r:embed="rId2" cstate="print"/>
          <a:srcRect l="4487" t="22016" r="2885"/>
          <a:stretch>
            <a:fillRect/>
          </a:stretch>
        </p:blipFill>
        <p:spPr bwMode="auto">
          <a:xfrm>
            <a:off x="1067337" y="1527175"/>
            <a:ext cx="6972813" cy="45720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p:txBody>
          <a:bodyPr>
            <a:normAutofit/>
          </a:bodyPr>
          <a:lstStyle/>
          <a:p>
            <a:r>
              <a:rPr lang="en-US" sz="2800" dirty="0" smtClean="0"/>
              <a:t>Sources for Creative Commons Licensed Materials</a:t>
            </a:r>
            <a:endParaRPr lang="en-US" sz="2800" dirty="0"/>
          </a:p>
        </p:txBody>
      </p:sp>
      <p:sp>
        <p:nvSpPr>
          <p:cNvPr id="5" name="Content Placeholder 4"/>
          <p:cNvSpPr>
            <a:spLocks noGrp="1"/>
          </p:cNvSpPr>
          <p:nvPr>
            <p:ph sz="quarter" idx="1"/>
          </p:nvPr>
        </p:nvSpPr>
        <p:spPr/>
        <p:txBody>
          <a:bodyPr/>
          <a:lstStyle/>
          <a:p>
            <a:endParaRPr lang="en-US" dirty="0" smtClean="0"/>
          </a:p>
          <a:p>
            <a:pPr>
              <a:buNone/>
            </a:pPr>
            <a:r>
              <a:rPr lang="en-US" dirty="0" smtClean="0"/>
              <a:t>                         Music:</a:t>
            </a:r>
          </a:p>
          <a:p>
            <a:pPr>
              <a:buNone/>
            </a:pPr>
            <a:endParaRPr lang="en-US" dirty="0" smtClean="0"/>
          </a:p>
          <a:p>
            <a:endParaRPr lang="en-US" dirty="0" smtClean="0"/>
          </a:p>
          <a:p>
            <a:pPr>
              <a:buNone/>
            </a:pPr>
            <a:r>
              <a:rPr lang="en-US" dirty="0" smtClean="0"/>
              <a:t>                        Images:</a:t>
            </a:r>
          </a:p>
          <a:p>
            <a:endParaRPr lang="en-US" dirty="0" smtClean="0"/>
          </a:p>
          <a:p>
            <a:endParaRPr lang="en-US" dirty="0" smtClean="0"/>
          </a:p>
          <a:p>
            <a:pPr>
              <a:buNone/>
            </a:pPr>
            <a:r>
              <a:rPr lang="en-US" dirty="0" smtClean="0"/>
              <a:t>                        Video:</a:t>
            </a:r>
          </a:p>
          <a:p>
            <a:endParaRPr lang="en-US" dirty="0" smtClean="0"/>
          </a:p>
          <a:p>
            <a:endParaRPr lang="en-US" dirty="0" smtClean="0"/>
          </a:p>
        </p:txBody>
      </p:sp>
      <p:pic>
        <p:nvPicPr>
          <p:cNvPr id="2050" name="Picture 2"/>
          <p:cNvPicPr>
            <a:picLocks noGrp="1" noChangeAspect="1" noChangeArrowheads="1"/>
          </p:cNvPicPr>
          <p:nvPr>
            <p:ph sz="half" idx="4294967295"/>
          </p:nvPr>
        </p:nvPicPr>
        <p:blipFill>
          <a:blip r:embed="rId3" cstate="print"/>
          <a:stretch>
            <a:fillRect/>
          </a:stretch>
        </p:blipFill>
        <p:spPr bwMode="auto">
          <a:xfrm>
            <a:off x="4800600" y="1828800"/>
            <a:ext cx="1576551" cy="45720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4953000" y="2438400"/>
            <a:ext cx="1297858" cy="457200"/>
          </a:xfrm>
          <a:prstGeom prst="rect">
            <a:avLst/>
          </a:prstGeom>
          <a:noFill/>
          <a:ln w="9525">
            <a:noFill/>
            <a:miter lim="800000"/>
            <a:headEnd/>
            <a:tailEnd/>
          </a:ln>
        </p:spPr>
      </p:pic>
      <p:pic>
        <p:nvPicPr>
          <p:cNvPr id="2054" name="Picture 6"/>
          <p:cNvPicPr>
            <a:picLocks noChangeAspect="1" noChangeArrowheads="1"/>
          </p:cNvPicPr>
          <p:nvPr/>
        </p:nvPicPr>
        <p:blipFill>
          <a:blip r:embed="rId5"/>
          <a:srcRect/>
          <a:stretch>
            <a:fillRect/>
          </a:stretch>
        </p:blipFill>
        <p:spPr bwMode="auto">
          <a:xfrm>
            <a:off x="4567238" y="3424238"/>
            <a:ext cx="9525" cy="9525"/>
          </a:xfrm>
          <a:prstGeom prst="rect">
            <a:avLst/>
          </a:prstGeom>
          <a:noFill/>
          <a:ln w="9525">
            <a:noFill/>
            <a:miter lim="800000"/>
            <a:headEnd/>
            <a:tailEnd/>
          </a:ln>
        </p:spPr>
      </p:pic>
      <p:pic>
        <p:nvPicPr>
          <p:cNvPr id="2055" name="Picture 7"/>
          <p:cNvPicPr>
            <a:picLocks noChangeAspect="1" noChangeArrowheads="1"/>
          </p:cNvPicPr>
          <p:nvPr/>
        </p:nvPicPr>
        <p:blipFill>
          <a:blip r:embed="rId5"/>
          <a:srcRect/>
          <a:stretch>
            <a:fillRect/>
          </a:stretch>
        </p:blipFill>
        <p:spPr bwMode="auto">
          <a:xfrm>
            <a:off x="4567238" y="3424238"/>
            <a:ext cx="9525" cy="9525"/>
          </a:xfrm>
          <a:prstGeom prst="rect">
            <a:avLst/>
          </a:prstGeom>
          <a:noFill/>
          <a:ln w="9525">
            <a:noFill/>
            <a:miter lim="800000"/>
            <a:headEnd/>
            <a:tailEnd/>
          </a:ln>
        </p:spPr>
      </p:pic>
      <p:pic>
        <p:nvPicPr>
          <p:cNvPr id="2057" name="Picture 9"/>
          <p:cNvPicPr>
            <a:picLocks noChangeAspect="1" noChangeArrowheads="1"/>
          </p:cNvPicPr>
          <p:nvPr/>
        </p:nvPicPr>
        <p:blipFill>
          <a:blip r:embed="rId6" cstate="print"/>
          <a:srcRect/>
          <a:stretch>
            <a:fillRect/>
          </a:stretch>
        </p:blipFill>
        <p:spPr bwMode="auto">
          <a:xfrm>
            <a:off x="5029200" y="5410200"/>
            <a:ext cx="1076706" cy="548640"/>
          </a:xfrm>
          <a:prstGeom prst="rect">
            <a:avLst/>
          </a:prstGeom>
          <a:noFill/>
          <a:ln w="9525">
            <a:noFill/>
            <a:miter lim="800000"/>
            <a:headEnd/>
            <a:tailEnd/>
          </a:ln>
        </p:spPr>
      </p:pic>
      <p:pic>
        <p:nvPicPr>
          <p:cNvPr id="2058" name="Picture 10"/>
          <p:cNvPicPr>
            <a:picLocks noChangeAspect="1" noChangeArrowheads="1"/>
          </p:cNvPicPr>
          <p:nvPr/>
        </p:nvPicPr>
        <p:blipFill>
          <a:blip r:embed="rId7" cstate="print"/>
          <a:srcRect t="25000" b="25000"/>
          <a:stretch>
            <a:fillRect/>
          </a:stretch>
        </p:blipFill>
        <p:spPr bwMode="auto">
          <a:xfrm>
            <a:off x="5029200" y="3505200"/>
            <a:ext cx="1097280" cy="548640"/>
          </a:xfrm>
          <a:prstGeom prst="rect">
            <a:avLst/>
          </a:prstGeom>
          <a:noFill/>
          <a:ln w="9525">
            <a:noFill/>
            <a:miter lim="800000"/>
            <a:headEnd/>
            <a:tailEnd/>
          </a:ln>
        </p:spPr>
      </p:pic>
      <p:pic>
        <p:nvPicPr>
          <p:cNvPr id="2059" name="Picture 11"/>
          <p:cNvPicPr>
            <a:picLocks noChangeAspect="1" noChangeArrowheads="1"/>
          </p:cNvPicPr>
          <p:nvPr/>
        </p:nvPicPr>
        <p:blipFill>
          <a:blip r:embed="rId8" cstate="print"/>
          <a:srcRect/>
          <a:stretch>
            <a:fillRect/>
          </a:stretch>
        </p:blipFill>
        <p:spPr bwMode="auto">
          <a:xfrm>
            <a:off x="5105400" y="4648200"/>
            <a:ext cx="914400" cy="54864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Sources for Creative Commons Licensed Materials</a:t>
            </a:r>
            <a:endParaRPr lang="en-US" sz="2800" dirty="0"/>
          </a:p>
        </p:txBody>
      </p:sp>
      <p:sp>
        <p:nvSpPr>
          <p:cNvPr id="3" name="Content Placeholder 2"/>
          <p:cNvSpPr>
            <a:spLocks noGrp="1"/>
          </p:cNvSpPr>
          <p:nvPr>
            <p:ph sz="quarter" idx="1"/>
          </p:nvPr>
        </p:nvSpPr>
        <p:spPr/>
        <p:txBody>
          <a:bodyPr>
            <a:normAutofit lnSpcReduction="10000"/>
          </a:bodyPr>
          <a:lstStyle/>
          <a:p>
            <a:endParaRPr lang="en-US" dirty="0" smtClean="0">
              <a:hlinkClick r:id="rId2"/>
            </a:endParaRPr>
          </a:p>
          <a:p>
            <a:endParaRPr lang="en-US" dirty="0" smtClean="0">
              <a:hlinkClick r:id="rId2"/>
            </a:endParaRPr>
          </a:p>
          <a:p>
            <a:endParaRPr lang="en-US" dirty="0" smtClean="0">
              <a:hlinkClick r:id="rId2"/>
            </a:endParaRPr>
          </a:p>
          <a:p>
            <a:endParaRPr lang="en-US" dirty="0" smtClean="0">
              <a:hlinkClick r:id="rId2"/>
            </a:endParaRPr>
          </a:p>
          <a:p>
            <a:endParaRPr lang="en-US" dirty="0" smtClean="0">
              <a:hlinkClick r:id="rId2"/>
            </a:endParaRPr>
          </a:p>
          <a:p>
            <a:endParaRPr lang="en-US" dirty="0" smtClean="0">
              <a:hlinkClick r:id="rId2"/>
            </a:endParaRPr>
          </a:p>
          <a:p>
            <a:endParaRPr lang="en-US" dirty="0" smtClean="0">
              <a:hlinkClick r:id="rId2"/>
            </a:endParaRPr>
          </a:p>
          <a:p>
            <a:endParaRPr lang="en-US" dirty="0" smtClean="0">
              <a:hlinkClick r:id="rId2"/>
            </a:endParaRPr>
          </a:p>
          <a:p>
            <a:pPr algn="ctr">
              <a:buNone/>
            </a:pPr>
            <a:r>
              <a:rPr lang="en-US" dirty="0" smtClean="0">
                <a:hlinkClick r:id="rId2"/>
              </a:rPr>
              <a:t> http://search.creativecommons.org/</a:t>
            </a:r>
            <a:r>
              <a:rPr lang="en-US" dirty="0" smtClean="0"/>
              <a:t> </a:t>
            </a:r>
          </a:p>
          <a:p>
            <a:pPr algn="ctr">
              <a:buNone/>
            </a:pPr>
            <a:r>
              <a:rPr lang="en-US" dirty="0" smtClean="0">
                <a:hlinkClick r:id="rId3"/>
              </a:rPr>
              <a:t>http://wiki.creativecommons.org/Content_Curators</a:t>
            </a:r>
            <a:r>
              <a:rPr lang="en-US" dirty="0" smtClean="0"/>
              <a:t> </a:t>
            </a:r>
            <a:endParaRPr lang="en-US" dirty="0"/>
          </a:p>
        </p:txBody>
      </p:sp>
      <p:pic>
        <p:nvPicPr>
          <p:cNvPr id="4" name="Picture 3"/>
          <p:cNvPicPr/>
          <p:nvPr/>
        </p:nvPicPr>
        <p:blipFill>
          <a:blip r:embed="rId4" cstate="print"/>
          <a:srcRect t="15022" r="26434" b="55346"/>
          <a:stretch>
            <a:fillRect/>
          </a:stretch>
        </p:blipFill>
        <p:spPr bwMode="auto">
          <a:xfrm>
            <a:off x="2286000" y="1981200"/>
            <a:ext cx="4372610" cy="32004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Options</a:t>
            </a:r>
            <a:endParaRPr lang="en-US" dirty="0"/>
          </a:p>
        </p:txBody>
      </p:sp>
      <p:sp>
        <p:nvSpPr>
          <p:cNvPr id="3" name="Content Placeholder 2"/>
          <p:cNvSpPr>
            <a:spLocks noGrp="1"/>
          </p:cNvSpPr>
          <p:nvPr>
            <p:ph sz="quarter" idx="1"/>
          </p:nvPr>
        </p:nvSpPr>
        <p:spPr/>
        <p:txBody>
          <a:bodyPr>
            <a:normAutofit fontScale="92500" lnSpcReduction="10000"/>
          </a:bodyPr>
          <a:lstStyle/>
          <a:p>
            <a:pPr>
              <a:buNone/>
            </a:pPr>
            <a:endParaRPr lang="en-US" dirty="0" smtClean="0"/>
          </a:p>
          <a:p>
            <a:pPr>
              <a:buNone/>
            </a:pPr>
            <a:r>
              <a:rPr lang="en-US" sz="2800" dirty="0" smtClean="0"/>
              <a:t>Options for your dissertation or thesis:</a:t>
            </a:r>
          </a:p>
          <a:p>
            <a:pPr>
              <a:buNone/>
            </a:pPr>
            <a:endParaRPr lang="en-US" sz="2800" dirty="0" smtClean="0"/>
          </a:p>
          <a:p>
            <a:r>
              <a:rPr lang="en-US" sz="2800" dirty="0" smtClean="0"/>
              <a:t>Open access</a:t>
            </a:r>
          </a:p>
          <a:p>
            <a:endParaRPr lang="en-US" sz="2800" dirty="0" smtClean="0"/>
          </a:p>
          <a:p>
            <a:r>
              <a:rPr lang="en-US" sz="2800" dirty="0" smtClean="0"/>
              <a:t>Open access with embargo</a:t>
            </a:r>
          </a:p>
          <a:p>
            <a:endParaRPr lang="en-US" sz="2800" dirty="0" smtClean="0"/>
          </a:p>
          <a:p>
            <a:r>
              <a:rPr lang="en-US" sz="2800" dirty="0" smtClean="0"/>
              <a:t>Campus access</a:t>
            </a:r>
          </a:p>
          <a:p>
            <a:endParaRPr lang="en-US" sz="2800" dirty="0" smtClean="0"/>
          </a:p>
          <a:p>
            <a:r>
              <a:rPr lang="en-US" sz="2800" dirty="0" smtClean="0"/>
              <a:t>Campus access with embargo</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sz="quarter" idx="1"/>
          </p:nvPr>
        </p:nvSpPr>
        <p:spPr/>
        <p:txBody>
          <a:bodyPr>
            <a:normAutofit fontScale="47500" lnSpcReduction="20000"/>
          </a:bodyPr>
          <a:lstStyle/>
          <a:p>
            <a:endParaRPr lang="en-US" sz="2900" dirty="0" smtClean="0">
              <a:hlinkClick r:id="rId2"/>
            </a:endParaRPr>
          </a:p>
          <a:p>
            <a:r>
              <a:rPr lang="en-US" sz="2900" dirty="0" smtClean="0"/>
              <a:t>Brewer, Michael. American Library Association Office for Information Technology Policy, Copyright Advisory Committee. </a:t>
            </a:r>
            <a:r>
              <a:rPr lang="en-US" sz="2900" i="1" dirty="0" smtClean="0"/>
              <a:t>Digital Copyright Slider</a:t>
            </a:r>
            <a:r>
              <a:rPr lang="en-US" sz="2900" dirty="0" smtClean="0"/>
              <a:t>: </a:t>
            </a:r>
            <a:r>
              <a:rPr lang="en-US" sz="2900" dirty="0" smtClean="0">
                <a:hlinkClick r:id="rId3"/>
              </a:rPr>
              <a:t>http://www.librarycopyright.net/digitalslider/</a:t>
            </a:r>
            <a:r>
              <a:rPr lang="en-US" sz="2900" dirty="0" smtClean="0"/>
              <a:t> </a:t>
            </a:r>
          </a:p>
          <a:p>
            <a:endParaRPr lang="en-US" sz="2900" dirty="0" smtClean="0"/>
          </a:p>
          <a:p>
            <a:r>
              <a:rPr lang="en-US" sz="2900" dirty="0" err="1" smtClean="0"/>
              <a:t>CaliforniaState</a:t>
            </a:r>
            <a:r>
              <a:rPr lang="en-US" sz="2900" dirty="0" smtClean="0"/>
              <a:t> University, Long Beach, Thesis and Dissertation Office . </a:t>
            </a:r>
            <a:r>
              <a:rPr lang="en-US" sz="2900" i="1" dirty="0" smtClean="0"/>
              <a:t>Sample Permission letter: </a:t>
            </a:r>
            <a:r>
              <a:rPr lang="en-US" sz="2900" dirty="0" smtClean="0">
                <a:hlinkClick r:id="rId4"/>
              </a:rPr>
              <a:t>http://www.csulb.edu/library/guide/serv/permis.html</a:t>
            </a:r>
            <a:r>
              <a:rPr lang="en-US" sz="2900" dirty="0" smtClean="0"/>
              <a:t> </a:t>
            </a:r>
          </a:p>
          <a:p>
            <a:endParaRPr lang="en-US" sz="2900" dirty="0" smtClean="0"/>
          </a:p>
          <a:p>
            <a:endParaRPr lang="en-US" sz="2900" dirty="0" smtClean="0"/>
          </a:p>
          <a:p>
            <a:r>
              <a:rPr lang="en-US" sz="2900" dirty="0" smtClean="0"/>
              <a:t>Columbia University Libraries, Copyright Advisory Office. </a:t>
            </a:r>
            <a:r>
              <a:rPr lang="en-US" sz="2900" i="1" dirty="0" smtClean="0"/>
              <a:t>Requesting Permission: </a:t>
            </a:r>
            <a:r>
              <a:rPr lang="en-US" sz="2900" dirty="0" smtClean="0">
                <a:hlinkClick r:id="rId2"/>
              </a:rPr>
              <a:t>http://copyright.columbia.edu/copyright/permissions/requesting-permission/</a:t>
            </a:r>
            <a:r>
              <a:rPr lang="en-US" sz="2900" dirty="0" smtClean="0"/>
              <a:t> </a:t>
            </a:r>
          </a:p>
          <a:p>
            <a:endParaRPr lang="en-US" sz="2900" dirty="0" smtClean="0"/>
          </a:p>
          <a:p>
            <a:r>
              <a:rPr lang="en-US" sz="2900" dirty="0" smtClean="0"/>
              <a:t>Copyright Management </a:t>
            </a:r>
            <a:r>
              <a:rPr lang="en-US" sz="2900" dirty="0" err="1" smtClean="0"/>
              <a:t>Center,Indiana</a:t>
            </a:r>
            <a:r>
              <a:rPr lang="en-US" sz="2900" dirty="0" smtClean="0"/>
              <a:t> University </a:t>
            </a:r>
            <a:r>
              <a:rPr lang="en-US" sz="2900" i="1" dirty="0" smtClean="0"/>
              <a:t>Checklist for Fair Use</a:t>
            </a:r>
            <a:r>
              <a:rPr lang="en-US" sz="2900" dirty="0" smtClean="0"/>
              <a:t>. </a:t>
            </a:r>
            <a:r>
              <a:rPr lang="en-US" sz="2900" dirty="0" smtClean="0">
                <a:hlinkClick r:id="rId5"/>
              </a:rPr>
              <a:t>http://www.copyright.iupui.edu/</a:t>
            </a:r>
            <a:r>
              <a:rPr lang="en-US" sz="2900" dirty="0" smtClean="0"/>
              <a:t> </a:t>
            </a:r>
          </a:p>
          <a:p>
            <a:endParaRPr lang="en-US" sz="2900" dirty="0" smtClean="0"/>
          </a:p>
          <a:p>
            <a:r>
              <a:rPr lang="en-US" sz="2900" dirty="0" smtClean="0"/>
              <a:t>Creative Commons: </a:t>
            </a:r>
            <a:r>
              <a:rPr lang="en-US" sz="2900" dirty="0" smtClean="0">
                <a:hlinkClick r:id="rId6"/>
              </a:rPr>
              <a:t>http://creativecommons.org/</a:t>
            </a:r>
            <a:r>
              <a:rPr lang="en-US" sz="2900" dirty="0" smtClean="0"/>
              <a:t> </a:t>
            </a:r>
          </a:p>
          <a:p>
            <a:endParaRPr lang="en-US" sz="2900" dirty="0" smtClean="0">
              <a:hlinkClick r:id="rId7"/>
            </a:endParaRPr>
          </a:p>
          <a:p>
            <a:r>
              <a:rPr lang="en-US" sz="2900" dirty="0" err="1" smtClean="0"/>
              <a:t>Gasaway</a:t>
            </a:r>
            <a:r>
              <a:rPr lang="en-US" sz="2900" dirty="0" smtClean="0"/>
              <a:t>,  </a:t>
            </a:r>
            <a:r>
              <a:rPr lang="en-US" sz="2900" dirty="0" err="1" smtClean="0"/>
              <a:t>Lolly</a:t>
            </a:r>
            <a:r>
              <a:rPr lang="en-US" sz="2900" dirty="0" smtClean="0"/>
              <a:t>.  University of North Carolina. </a:t>
            </a:r>
            <a:r>
              <a:rPr lang="en-US" sz="2900" i="1" dirty="0" smtClean="0"/>
              <a:t>When U.S. Works Pass into the Public Domain</a:t>
            </a:r>
            <a:r>
              <a:rPr lang="en-US" sz="2900" dirty="0" smtClean="0"/>
              <a:t>: </a:t>
            </a:r>
            <a:r>
              <a:rPr lang="en-US" sz="2900" dirty="0" smtClean="0">
                <a:hlinkClick r:id="rId7"/>
              </a:rPr>
              <a:t>http://www.unc.edu/~unclng/public-d.htm</a:t>
            </a:r>
            <a:r>
              <a:rPr lang="en-US" sz="2900" dirty="0" smtClean="0"/>
              <a:t> </a:t>
            </a:r>
          </a:p>
          <a:p>
            <a:endParaRPr lang="en-US" sz="2900" dirty="0" smtClean="0"/>
          </a:p>
          <a:p>
            <a:r>
              <a:rPr lang="en-US" sz="2900" dirty="0" smtClean="0"/>
              <a:t>University of Minnesota Libraries, </a:t>
            </a:r>
            <a:r>
              <a:rPr lang="en-US" sz="2900" i="1" dirty="0" smtClean="0"/>
              <a:t>Copyright Use Map: </a:t>
            </a:r>
            <a:r>
              <a:rPr lang="en-US" sz="2900" dirty="0" smtClean="0">
                <a:hlinkClick r:id="rId8"/>
              </a:rPr>
              <a:t>http://www.lib.umn.edu/copyright/usemap</a:t>
            </a:r>
            <a:r>
              <a:rPr lang="en-US" sz="2900" dirty="0" smtClean="0"/>
              <a:t> </a:t>
            </a:r>
          </a:p>
          <a:p>
            <a:endParaRPr lang="en-US" sz="2900" dirty="0" smtClean="0"/>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  Questions?</a:t>
            </a:r>
            <a:endParaRPr lang="en-US" dirty="0"/>
          </a:p>
        </p:txBody>
      </p:sp>
      <p:sp>
        <p:nvSpPr>
          <p:cNvPr id="3" name="Content Placeholder 2"/>
          <p:cNvSpPr>
            <a:spLocks noGrp="1"/>
          </p:cNvSpPr>
          <p:nvPr>
            <p:ph sz="quarter" idx="1"/>
          </p:nvPr>
        </p:nvSpPr>
        <p:spPr/>
        <p:txBody>
          <a:bodyPr/>
          <a:lstStyle/>
          <a:p>
            <a:pPr algn="ctr">
              <a:buFont typeface="Wingdings" pitchFamily="2" charset="2"/>
              <a:buNone/>
            </a:pPr>
            <a:r>
              <a:rPr lang="en-US" sz="2800" dirty="0" smtClean="0"/>
              <a:t>Thank You for Your Attention!</a:t>
            </a:r>
          </a:p>
          <a:p>
            <a:pPr algn="ctr">
              <a:buFont typeface="Wingdings" pitchFamily="2" charset="2"/>
              <a:buNone/>
            </a:pPr>
            <a:endParaRPr lang="en-US" sz="2800" dirty="0" smtClean="0"/>
          </a:p>
          <a:p>
            <a:pPr algn="ctr">
              <a:buFont typeface="Wingdings" pitchFamily="2" charset="2"/>
              <a:buNone/>
            </a:pPr>
            <a:r>
              <a:rPr lang="en-US" sz="2800" dirty="0" smtClean="0"/>
              <a:t>Contact Information:</a:t>
            </a:r>
          </a:p>
          <a:p>
            <a:pPr algn="ctr">
              <a:buFont typeface="Wingdings" pitchFamily="2" charset="2"/>
              <a:buNone/>
            </a:pPr>
            <a:r>
              <a:rPr lang="en-US" sz="2400" dirty="0" smtClean="0"/>
              <a:t>Meghan </a:t>
            </a:r>
            <a:r>
              <a:rPr lang="en-US" sz="2400" dirty="0" err="1" smtClean="0"/>
              <a:t>Banach</a:t>
            </a:r>
            <a:r>
              <a:rPr lang="en-US" sz="2400" dirty="0" smtClean="0"/>
              <a:t> Bergin</a:t>
            </a:r>
          </a:p>
          <a:p>
            <a:pPr algn="ctr">
              <a:buFont typeface="Wingdings" pitchFamily="2" charset="2"/>
              <a:buNone/>
            </a:pPr>
            <a:r>
              <a:rPr lang="en-US" sz="2400" dirty="0" smtClean="0"/>
              <a:t>Metadata Catalog Librarian</a:t>
            </a:r>
          </a:p>
          <a:p>
            <a:pPr algn="ctr">
              <a:buFont typeface="Wingdings" pitchFamily="2" charset="2"/>
              <a:buNone/>
            </a:pPr>
            <a:r>
              <a:rPr lang="en-US" sz="2400" dirty="0" smtClean="0"/>
              <a:t>W. E. B. Du Bois Library</a:t>
            </a:r>
          </a:p>
          <a:p>
            <a:pPr algn="ctr">
              <a:buFont typeface="Wingdings" pitchFamily="2" charset="2"/>
              <a:buNone/>
            </a:pPr>
            <a:r>
              <a:rPr lang="en-US" sz="2400" dirty="0" smtClean="0"/>
              <a:t>413-545-6846</a:t>
            </a:r>
          </a:p>
          <a:p>
            <a:pPr algn="ctr">
              <a:buFont typeface="Wingdings" pitchFamily="2" charset="2"/>
              <a:buNone/>
            </a:pPr>
            <a:r>
              <a:rPr lang="en-US" sz="2400" dirty="0" smtClean="0"/>
              <a:t>mbanach@library.umass.edu</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Reasons</a:t>
            </a:r>
            <a:endParaRPr lang="en-US" dirty="0"/>
          </a:p>
        </p:txBody>
      </p:sp>
      <p:sp>
        <p:nvSpPr>
          <p:cNvPr id="3" name="Content Placeholder 2"/>
          <p:cNvSpPr>
            <a:spLocks noGrp="1"/>
          </p:cNvSpPr>
          <p:nvPr>
            <p:ph sz="quarter" idx="1"/>
          </p:nvPr>
        </p:nvSpPr>
        <p:spPr/>
        <p:txBody>
          <a:bodyPr>
            <a:normAutofit fontScale="92500" lnSpcReduction="10000"/>
          </a:bodyPr>
          <a:lstStyle/>
          <a:p>
            <a:pPr>
              <a:buNone/>
            </a:pPr>
            <a:endParaRPr lang="en-US" sz="2800" dirty="0" smtClean="0"/>
          </a:p>
          <a:p>
            <a:pPr>
              <a:buNone/>
            </a:pPr>
            <a:r>
              <a:rPr lang="en-US" sz="2800" dirty="0" smtClean="0"/>
              <a:t>Some reasons you might be thinking about choosing campus access:</a:t>
            </a:r>
          </a:p>
          <a:p>
            <a:pPr>
              <a:buNone/>
            </a:pPr>
            <a:endParaRPr lang="en-US" sz="2800" dirty="0" smtClean="0"/>
          </a:p>
          <a:p>
            <a:r>
              <a:rPr lang="en-US" sz="2800" dirty="0" smtClean="0"/>
              <a:t>Concerns about future publication</a:t>
            </a:r>
          </a:p>
          <a:p>
            <a:endParaRPr lang="en-US" sz="2800" dirty="0" smtClean="0"/>
          </a:p>
          <a:p>
            <a:r>
              <a:rPr lang="en-US" sz="2800" dirty="0" smtClean="0"/>
              <a:t>Concerns about applying for a patent</a:t>
            </a:r>
          </a:p>
          <a:p>
            <a:endParaRPr lang="en-US" sz="2800" dirty="0" smtClean="0"/>
          </a:p>
          <a:p>
            <a:r>
              <a:rPr lang="en-US" sz="2800" dirty="0" smtClean="0"/>
              <a:t>Concerns about the use of copyrighted work in your thesis or dissertation </a:t>
            </a:r>
            <a:r>
              <a:rPr lang="en-US" dirty="0" smtClean="0"/>
              <a:t/>
            </a:r>
            <a:br>
              <a:rPr lang="en-US" dirty="0" smtClean="0"/>
            </a:br>
            <a:endParaRPr lang="en-US" dirty="0" smtClean="0"/>
          </a:p>
          <a:p>
            <a:endParaRPr lang="en-US"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Access 101</a:t>
            </a:r>
            <a:endParaRPr lang="en-US" dirty="0"/>
          </a:p>
        </p:txBody>
      </p:sp>
      <p:pic>
        <p:nvPicPr>
          <p:cNvPr id="6" name="moogaloop.swf?clip_id=13686591&amp;server=vimeo.com&amp;show_title=0&amp;show_byline=0&amp;show_portrait=0&amp;color=00adef&amp;fullscreen=1&amp;autoplay=0&amp;loop=0"/>
          <p:cNvPicPr>
            <a:picLocks noGrp="1" noRot="1" noChangeAspect="1"/>
          </p:cNvPicPr>
          <p:nvPr>
            <p:ph sz="quarter" idx="1"/>
            <a:videoFile r:link="rId1"/>
          </p:nvPr>
        </p:nvPicPr>
        <p:blipFill>
          <a:blip r:embed="rId3"/>
          <a:stretch>
            <a:fillRect/>
          </a:stretch>
        </p:blipFill>
        <p:spPr>
          <a:xfrm>
            <a:off x="1371600" y="1600200"/>
            <a:ext cx="6339840" cy="4754880"/>
          </a:xfrm>
          <a:prstGeom prst="rect">
            <a:avLst/>
          </a:prstGeom>
        </p:spPr>
      </p:pic>
    </p:spTree>
    <p:extLst>
      <p:ext uri="{BB962C8B-B14F-4D97-AF65-F5344CB8AC3E}">
        <p14:creationId xmlns:p14="http://schemas.microsoft.com/office/powerpoint/2010/main" val="3416312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Fame: Why I Heart Digital Repositories</a:t>
            </a:r>
            <a:endParaRPr lang="en-US" dirty="0"/>
          </a:p>
        </p:txBody>
      </p:sp>
      <p:pic>
        <p:nvPicPr>
          <p:cNvPr id="4" name="moogaloop.swf?clip_id=1769361&amp;server=vimeo.com&amp;show_title=0&amp;show_byline=0&amp;show_portrait=0&amp;color=00adef&amp;fullscreen=1&amp;autoplay=0&amp;loop=0"/>
          <p:cNvPicPr>
            <a:picLocks noGrp="1" noRot="1" noChangeAspect="1"/>
          </p:cNvPicPr>
          <p:nvPr>
            <p:ph sz="quarter" idx="1"/>
            <a:videoFile r:link="rId1"/>
          </p:nvPr>
        </p:nvPicPr>
        <p:blipFill>
          <a:blip r:embed="rId3"/>
          <a:stretch>
            <a:fillRect/>
          </a:stretch>
        </p:blipFill>
        <p:spPr>
          <a:xfrm>
            <a:off x="1447800" y="1600200"/>
            <a:ext cx="6217920" cy="4663440"/>
          </a:xfrm>
          <a:prstGeom prst="rect">
            <a:avLst/>
          </a:prstGeom>
        </p:spPr>
      </p:pic>
    </p:spTree>
    <p:extLst>
      <p:ext uri="{BB962C8B-B14F-4D97-AF65-F5344CB8AC3E}">
        <p14:creationId xmlns:p14="http://schemas.microsoft.com/office/powerpoint/2010/main" val="2470547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You Can Support Open Access</a:t>
            </a:r>
            <a:endParaRPr lang="en-US" dirty="0"/>
          </a:p>
        </p:txBody>
      </p:sp>
      <p:sp>
        <p:nvSpPr>
          <p:cNvPr id="3" name="Content Placeholder 2"/>
          <p:cNvSpPr>
            <a:spLocks noGrp="1"/>
          </p:cNvSpPr>
          <p:nvPr>
            <p:ph sz="quarter" idx="1"/>
          </p:nvPr>
        </p:nvSpPr>
        <p:spPr/>
        <p:txBody>
          <a:bodyPr>
            <a:normAutofit fontScale="77500" lnSpcReduction="20000"/>
          </a:bodyPr>
          <a:lstStyle/>
          <a:p>
            <a:endParaRPr lang="en-US" dirty="0" smtClean="0"/>
          </a:p>
          <a:p>
            <a:r>
              <a:rPr lang="en-US" dirty="0" smtClean="0"/>
              <a:t>Choose open access for your theses or dissertation (Use an embargo if you need to delay the release of your dissertation or thesis for publication or patent application reasons)</a:t>
            </a:r>
          </a:p>
          <a:p>
            <a:endParaRPr lang="en-US" dirty="0" smtClean="0"/>
          </a:p>
          <a:p>
            <a:r>
              <a:rPr lang="en-US" dirty="0" smtClean="0"/>
              <a:t>Publish your future articles in open access journals</a:t>
            </a:r>
          </a:p>
          <a:p>
            <a:endParaRPr lang="en-US" dirty="0" smtClean="0"/>
          </a:p>
          <a:p>
            <a:r>
              <a:rPr lang="en-US" dirty="0" smtClean="0"/>
              <a:t>Know your author rights: Read </a:t>
            </a:r>
            <a:r>
              <a:rPr lang="en-US" dirty="0" smtClean="0">
                <a:hlinkClick r:id="rId2"/>
              </a:rPr>
              <a:t>SPARC Author </a:t>
            </a:r>
            <a:r>
              <a:rPr lang="en-US" dirty="0" smtClean="0">
                <a:hlinkClick r:id="rId2"/>
              </a:rPr>
              <a:t>Rights</a:t>
            </a:r>
            <a:endParaRPr lang="en-US" dirty="0" smtClean="0"/>
          </a:p>
          <a:p>
            <a:pPr marL="0" indent="0">
              <a:buNone/>
            </a:pPr>
            <a:r>
              <a:rPr lang="en-US" dirty="0" smtClean="0"/>
              <a:t>    (</a:t>
            </a:r>
            <a:r>
              <a:rPr lang="en-US" dirty="0"/>
              <a:t>Scholarly Publishing and Academic Resources Coalition)</a:t>
            </a:r>
            <a:endParaRPr lang="en-US" dirty="0" smtClean="0"/>
          </a:p>
          <a:p>
            <a:endParaRPr lang="en-US" dirty="0" smtClean="0"/>
          </a:p>
          <a:p>
            <a:r>
              <a:rPr lang="en-US" dirty="0" smtClean="0"/>
              <a:t>Retain your right to post open access versions of your articles in an open access digital repository like </a:t>
            </a:r>
            <a:r>
              <a:rPr lang="en-US" dirty="0" err="1" smtClean="0"/>
              <a:t>ScholarWorks</a:t>
            </a:r>
            <a:r>
              <a:rPr lang="en-US" dirty="0" smtClean="0"/>
              <a:t>@ UMass Amherst by attaching the SPARC Addendum to all of your future agreements with publishers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 Rights</a:t>
            </a:r>
            <a:endParaRPr lang="en-US" dirty="0"/>
          </a:p>
        </p:txBody>
      </p:sp>
      <p:sp>
        <p:nvSpPr>
          <p:cNvPr id="3" name="Content Placeholder 2"/>
          <p:cNvSpPr>
            <a:spLocks noGrp="1"/>
          </p:cNvSpPr>
          <p:nvPr>
            <p:ph sz="quarter" idx="1"/>
          </p:nvPr>
        </p:nvSpPr>
        <p:spPr/>
        <p:txBody>
          <a:bodyPr/>
          <a:lstStyle/>
          <a:p>
            <a:r>
              <a:rPr lang="en-US" dirty="0"/>
              <a:t>SPARC </a:t>
            </a:r>
            <a:r>
              <a:rPr lang="en-US" dirty="0" smtClean="0"/>
              <a:t>Author Addendum</a:t>
            </a:r>
          </a:p>
          <a:p>
            <a:r>
              <a:rPr lang="en-US" dirty="0">
                <a:hlinkClick r:id="rId2"/>
              </a:rPr>
              <a:t>http://</a:t>
            </a:r>
            <a:r>
              <a:rPr lang="en-US" dirty="0" smtClean="0">
                <a:hlinkClick r:id="rId2"/>
              </a:rPr>
              <a:t>www.arl.org/sparc/bm~doc/Access-Reuse_Addendum.pdf</a:t>
            </a:r>
            <a:r>
              <a:rPr lang="en-US" dirty="0" smtClean="0"/>
              <a:t> </a:t>
            </a:r>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3657600"/>
            <a:ext cx="7871257" cy="192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15633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Copyrighted Works In Your ETD</a:t>
            </a:r>
            <a:endParaRPr lang="en-US" dirty="0"/>
          </a:p>
        </p:txBody>
      </p:sp>
      <p:sp>
        <p:nvSpPr>
          <p:cNvPr id="3" name="Content Placeholder 2"/>
          <p:cNvSpPr>
            <a:spLocks noGrp="1"/>
          </p:cNvSpPr>
          <p:nvPr>
            <p:ph sz="quarter" idx="1"/>
          </p:nvPr>
        </p:nvSpPr>
        <p:spPr/>
        <p:txBody>
          <a:bodyPr>
            <a:normAutofit fontScale="92500" lnSpcReduction="10000"/>
          </a:bodyPr>
          <a:lstStyle/>
          <a:p>
            <a:endParaRPr lang="en-US" dirty="0" smtClean="0"/>
          </a:p>
          <a:p>
            <a:pPr>
              <a:buNone/>
            </a:pPr>
            <a:r>
              <a:rPr lang="en-US" sz="3600" dirty="0" smtClean="0"/>
              <a:t>There are three ways to do this legally:</a:t>
            </a:r>
          </a:p>
          <a:p>
            <a:pPr>
              <a:buNone/>
            </a:pPr>
            <a:endParaRPr lang="en-US" sz="1800" dirty="0" smtClean="0"/>
          </a:p>
          <a:p>
            <a:r>
              <a:rPr lang="en-US" sz="3600" dirty="0" smtClean="0"/>
              <a:t>Use works that are in the public domain</a:t>
            </a:r>
          </a:p>
          <a:p>
            <a:endParaRPr lang="en-US" sz="3600" dirty="0" smtClean="0"/>
          </a:p>
          <a:p>
            <a:r>
              <a:rPr lang="en-US" sz="3600" dirty="0" smtClean="0"/>
              <a:t>Apply the fair use doctrine</a:t>
            </a:r>
          </a:p>
          <a:p>
            <a:endParaRPr lang="en-US" sz="3600" dirty="0" smtClean="0"/>
          </a:p>
          <a:p>
            <a:r>
              <a:rPr lang="en-US" sz="3600" dirty="0" smtClean="0"/>
              <a:t>Request permission from the copyright holder</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4831</TotalTime>
  <Words>1077</Words>
  <Application>Microsoft Office PowerPoint</Application>
  <PresentationFormat>On-screen Show (4:3)</PresentationFormat>
  <Paragraphs>323</Paragraphs>
  <Slides>31</Slides>
  <Notes>15</Notes>
  <HiddenSlides>0</HiddenSlides>
  <MMClips>2</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Civic</vt:lpstr>
      <vt:lpstr> Open Access and Copyright for Theses and Dissertations </vt:lpstr>
      <vt:lpstr>Definitions</vt:lpstr>
      <vt:lpstr>Options</vt:lpstr>
      <vt:lpstr>Reasons</vt:lpstr>
      <vt:lpstr>Open Access 101</vt:lpstr>
      <vt:lpstr>Fame: Why I Heart Digital Repositories</vt:lpstr>
      <vt:lpstr>Ways You Can Support Open Access</vt:lpstr>
      <vt:lpstr>Author Rights</vt:lpstr>
      <vt:lpstr>Using Copyrighted Works In Your ETD</vt:lpstr>
      <vt:lpstr>Public Domain</vt:lpstr>
      <vt:lpstr>Public Domain</vt:lpstr>
      <vt:lpstr>Copyright Slider</vt:lpstr>
      <vt:lpstr>The Four Factors of Fair Use</vt:lpstr>
      <vt:lpstr>Purpose &amp; Character of Use</vt:lpstr>
      <vt:lpstr>Nature of the Copyrighted Work</vt:lpstr>
      <vt:lpstr>Amount of the Work</vt:lpstr>
      <vt:lpstr>Effect on the Market:</vt:lpstr>
      <vt:lpstr>Copyright Decision Chart</vt:lpstr>
      <vt:lpstr>Seeking Permission</vt:lpstr>
      <vt:lpstr>Seeking Permission</vt:lpstr>
      <vt:lpstr>Seeking Permission</vt:lpstr>
      <vt:lpstr>Seeking Permission</vt:lpstr>
      <vt:lpstr>Seeking Permission</vt:lpstr>
      <vt:lpstr>Seeking Permission</vt:lpstr>
      <vt:lpstr>Creative Commons</vt:lpstr>
      <vt:lpstr>Creative Commons</vt:lpstr>
      <vt:lpstr>Creative Commons</vt:lpstr>
      <vt:lpstr>Sources for Creative Commons Licensed Materials</vt:lpstr>
      <vt:lpstr>Sources for Creative Commons Licensed Materials</vt:lpstr>
      <vt:lpstr>References</vt:lpstr>
      <vt:lpstr>Comments?  Questions?</vt:lpstr>
    </vt:vector>
  </TitlesOfParts>
  <Company>University of Massachusetts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Making the Open Access Choice for your Thesis or Dissertation </dc:title>
  <dc:creator>mbanach</dc:creator>
  <cp:lastModifiedBy>Meghan Banach</cp:lastModifiedBy>
  <cp:revision>344</cp:revision>
  <dcterms:created xsi:type="dcterms:W3CDTF">2011-03-16T14:50:12Z</dcterms:created>
  <dcterms:modified xsi:type="dcterms:W3CDTF">2011-10-25T16:32:15Z</dcterms:modified>
</cp:coreProperties>
</file>