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2" r:id="rId2"/>
  </p:sldMasterIdLst>
  <p:notesMasterIdLst>
    <p:notesMasterId r:id="rId42"/>
  </p:notesMasterIdLst>
  <p:handoutMasterIdLst>
    <p:handoutMasterId r:id="rId43"/>
  </p:handoutMasterIdLst>
  <p:sldIdLst>
    <p:sldId id="256" r:id="rId3"/>
    <p:sldId id="274" r:id="rId4"/>
    <p:sldId id="282" r:id="rId5"/>
    <p:sldId id="257" r:id="rId6"/>
    <p:sldId id="287" r:id="rId7"/>
    <p:sldId id="263" r:id="rId8"/>
    <p:sldId id="260" r:id="rId9"/>
    <p:sldId id="276" r:id="rId10"/>
    <p:sldId id="261" r:id="rId11"/>
    <p:sldId id="262" r:id="rId12"/>
    <p:sldId id="283" r:id="rId13"/>
    <p:sldId id="275" r:id="rId14"/>
    <p:sldId id="270" r:id="rId15"/>
    <p:sldId id="258" r:id="rId16"/>
    <p:sldId id="259" r:id="rId17"/>
    <p:sldId id="264" r:id="rId18"/>
    <p:sldId id="265" r:id="rId19"/>
    <p:sldId id="266" r:id="rId20"/>
    <p:sldId id="269" r:id="rId21"/>
    <p:sldId id="271" r:id="rId22"/>
    <p:sldId id="273" r:id="rId23"/>
    <p:sldId id="272" r:id="rId24"/>
    <p:sldId id="267" r:id="rId25"/>
    <p:sldId id="284" r:id="rId26"/>
    <p:sldId id="277" r:id="rId27"/>
    <p:sldId id="281" r:id="rId28"/>
    <p:sldId id="278" r:id="rId29"/>
    <p:sldId id="285" r:id="rId30"/>
    <p:sldId id="280" r:id="rId31"/>
    <p:sldId id="291" r:id="rId32"/>
    <p:sldId id="279" r:id="rId33"/>
    <p:sldId id="290" r:id="rId34"/>
    <p:sldId id="292" r:id="rId35"/>
    <p:sldId id="293" r:id="rId36"/>
    <p:sldId id="294" r:id="rId37"/>
    <p:sldId id="295" r:id="rId38"/>
    <p:sldId id="296" r:id="rId39"/>
    <p:sldId id="286" r:id="rId40"/>
    <p:sldId id="297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801"/>
    <p:restoredTop sz="94586"/>
  </p:normalViewPr>
  <p:slideViewPr>
    <p:cSldViewPr snapToGrid="0" snapToObjects="1">
      <p:cViewPr varScale="1">
        <p:scale>
          <a:sx n="109" d="100"/>
          <a:sy n="109" d="100"/>
        </p:scale>
        <p:origin x="12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988362E-BADB-5747-BA8B-D1E168744A3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55D417-C2A7-4342-954B-4D294C1C05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6840EB-6ADD-AA4D-B17D-962EFD8056FC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0BF72C-26EC-1948-A0B9-F31F403F51C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02CBD2-F8E3-A34E-AF04-E85AC00734A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F6752F-A727-6B40-8D65-8D72BC4E7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7461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5ED5D8-C92B-5540-AD7C-6240E8F7E772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F372C-5899-8B4D-A19D-250E1744A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9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take full responsibility for the failure!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F372C-5899-8B4D-A19D-250E1744A6A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9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Hubbard reading room. Durham campus. 13k undergraduates, 2500 grad students, lots of faculty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F372C-5899-8B4D-A19D-250E1744A6A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125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Institutional Review Board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F372C-5899-8B4D-A19D-250E1744A6A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704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Takes advantage of us and reduces our control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F372C-5899-8B4D-A19D-250E1744A6A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733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23372"/>
            <a:ext cx="7772400" cy="905630"/>
          </a:xfrm>
          <a:prstGeom prst="rect">
            <a:avLst/>
          </a:prstGeom>
        </p:spPr>
        <p:txBody>
          <a:bodyPr lIns="91431" tIns="45716" rIns="91431" bIns="45716"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46296"/>
            <a:ext cx="6400800" cy="1752600"/>
          </a:xfrm>
          <a:prstGeom prst="rect">
            <a:avLst/>
          </a:prstGeom>
        </p:spPr>
        <p:txBody>
          <a:bodyPr lIns="91431" tIns="45716" rIns="91431" bIns="45716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1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081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6356353"/>
            <a:ext cx="2133600" cy="365125"/>
          </a:xfrm>
          <a:prstGeom prst="rect">
            <a:avLst/>
          </a:prstGeom>
        </p:spPr>
        <p:txBody>
          <a:bodyPr lIns="91413" tIns="45707" rIns="91413" bIns="45707"/>
          <a:lstStyle/>
          <a:p>
            <a:fld id="{A5C60546-1A34-1342-B9DB-19794DA5E4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64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6356353"/>
            <a:ext cx="2133600" cy="365125"/>
          </a:xfrm>
          <a:prstGeom prst="rect">
            <a:avLst/>
          </a:prstGeom>
        </p:spPr>
        <p:txBody>
          <a:bodyPr lIns="91413" tIns="45707" rIns="91413" bIns="45707"/>
          <a:lstStyle/>
          <a:p>
            <a:fld id="{A5C60546-1A34-1342-B9DB-19794DA5E4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304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1" y="6356353"/>
            <a:ext cx="2133600" cy="365125"/>
          </a:xfrm>
          <a:prstGeom prst="rect">
            <a:avLst/>
          </a:prstGeom>
        </p:spPr>
        <p:txBody>
          <a:bodyPr lIns="91413" tIns="45707" rIns="91413" bIns="45707"/>
          <a:lstStyle/>
          <a:p>
            <a:fld id="{A5C60546-1A34-1342-B9DB-19794DA5E4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37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68" indent="0">
              <a:buNone/>
              <a:defRPr sz="2000" b="1"/>
            </a:lvl2pPr>
            <a:lvl3pPr marL="914135" indent="0">
              <a:buNone/>
              <a:defRPr sz="1800" b="1"/>
            </a:lvl3pPr>
            <a:lvl4pPr marL="1371202" indent="0">
              <a:buNone/>
              <a:defRPr sz="1600" b="1"/>
            </a:lvl4pPr>
            <a:lvl5pPr marL="1828269" indent="0">
              <a:buNone/>
              <a:defRPr sz="1600" b="1"/>
            </a:lvl5pPr>
            <a:lvl6pPr marL="2285337" indent="0">
              <a:buNone/>
              <a:defRPr sz="1600" b="1"/>
            </a:lvl6pPr>
            <a:lvl7pPr marL="2742404" indent="0">
              <a:buNone/>
              <a:defRPr sz="1600" b="1"/>
            </a:lvl7pPr>
            <a:lvl8pPr marL="3199471" indent="0">
              <a:buNone/>
              <a:defRPr sz="1600" b="1"/>
            </a:lvl8pPr>
            <a:lvl9pPr marL="365653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68" indent="0">
              <a:buNone/>
              <a:defRPr sz="2000" b="1"/>
            </a:lvl2pPr>
            <a:lvl3pPr marL="914135" indent="0">
              <a:buNone/>
              <a:defRPr sz="1800" b="1"/>
            </a:lvl3pPr>
            <a:lvl4pPr marL="1371202" indent="0">
              <a:buNone/>
              <a:defRPr sz="1600" b="1"/>
            </a:lvl4pPr>
            <a:lvl5pPr marL="1828269" indent="0">
              <a:buNone/>
              <a:defRPr sz="1600" b="1"/>
            </a:lvl5pPr>
            <a:lvl6pPr marL="2285337" indent="0">
              <a:buNone/>
              <a:defRPr sz="1600" b="1"/>
            </a:lvl6pPr>
            <a:lvl7pPr marL="2742404" indent="0">
              <a:buNone/>
              <a:defRPr sz="1600" b="1"/>
            </a:lvl7pPr>
            <a:lvl8pPr marL="3199471" indent="0">
              <a:buNone/>
              <a:defRPr sz="1600" b="1"/>
            </a:lvl8pPr>
            <a:lvl9pPr marL="365653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1" y="6356353"/>
            <a:ext cx="2133600" cy="365125"/>
          </a:xfrm>
          <a:prstGeom prst="rect">
            <a:avLst/>
          </a:prstGeom>
        </p:spPr>
        <p:txBody>
          <a:bodyPr lIns="91413" tIns="45707" rIns="91413" bIns="45707"/>
          <a:lstStyle/>
          <a:p>
            <a:fld id="{A5C60546-1A34-1342-B9DB-19794DA5E4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072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6356353"/>
            <a:ext cx="2133600" cy="365125"/>
          </a:xfrm>
          <a:prstGeom prst="rect">
            <a:avLst/>
          </a:prstGeom>
        </p:spPr>
        <p:txBody>
          <a:bodyPr lIns="91413" tIns="45707" rIns="91413" bIns="45707"/>
          <a:lstStyle/>
          <a:p>
            <a:fld id="{A5C60546-1A34-1342-B9DB-19794DA5E4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842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1" y="6356353"/>
            <a:ext cx="2133600" cy="365125"/>
          </a:xfrm>
          <a:prstGeom prst="rect">
            <a:avLst/>
          </a:prstGeom>
        </p:spPr>
        <p:txBody>
          <a:bodyPr lIns="91413" tIns="45707" rIns="91413" bIns="45707"/>
          <a:lstStyle/>
          <a:p>
            <a:fld id="{A5C60546-1A34-1342-B9DB-19794DA5E4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664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68" indent="0">
              <a:buNone/>
              <a:defRPr sz="1200"/>
            </a:lvl2pPr>
            <a:lvl3pPr marL="914135" indent="0">
              <a:buNone/>
              <a:defRPr sz="1000"/>
            </a:lvl3pPr>
            <a:lvl4pPr marL="1371202" indent="0">
              <a:buNone/>
              <a:defRPr sz="900"/>
            </a:lvl4pPr>
            <a:lvl5pPr marL="1828269" indent="0">
              <a:buNone/>
              <a:defRPr sz="900"/>
            </a:lvl5pPr>
            <a:lvl6pPr marL="2285337" indent="0">
              <a:buNone/>
              <a:defRPr sz="900"/>
            </a:lvl6pPr>
            <a:lvl7pPr marL="2742404" indent="0">
              <a:buNone/>
              <a:defRPr sz="900"/>
            </a:lvl7pPr>
            <a:lvl8pPr marL="3199471" indent="0">
              <a:buNone/>
              <a:defRPr sz="900"/>
            </a:lvl8pPr>
            <a:lvl9pPr marL="365653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1" y="6356353"/>
            <a:ext cx="2133600" cy="365125"/>
          </a:xfrm>
          <a:prstGeom prst="rect">
            <a:avLst/>
          </a:prstGeom>
        </p:spPr>
        <p:txBody>
          <a:bodyPr lIns="91413" tIns="45707" rIns="91413" bIns="45707"/>
          <a:lstStyle/>
          <a:p>
            <a:fld id="{A5C60546-1A34-1342-B9DB-19794DA5E4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555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68" indent="0">
              <a:buNone/>
              <a:defRPr sz="2800"/>
            </a:lvl2pPr>
            <a:lvl3pPr marL="914135" indent="0">
              <a:buNone/>
              <a:defRPr sz="2400"/>
            </a:lvl3pPr>
            <a:lvl4pPr marL="1371202" indent="0">
              <a:buNone/>
              <a:defRPr sz="2000"/>
            </a:lvl4pPr>
            <a:lvl5pPr marL="1828269" indent="0">
              <a:buNone/>
              <a:defRPr sz="2000"/>
            </a:lvl5pPr>
            <a:lvl6pPr marL="2285337" indent="0">
              <a:buNone/>
              <a:defRPr sz="2000"/>
            </a:lvl6pPr>
            <a:lvl7pPr marL="2742404" indent="0">
              <a:buNone/>
              <a:defRPr sz="2000"/>
            </a:lvl7pPr>
            <a:lvl8pPr marL="3199471" indent="0">
              <a:buNone/>
              <a:defRPr sz="2000"/>
            </a:lvl8pPr>
            <a:lvl9pPr marL="3656538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68" indent="0">
              <a:buNone/>
              <a:defRPr sz="1200"/>
            </a:lvl2pPr>
            <a:lvl3pPr marL="914135" indent="0">
              <a:buNone/>
              <a:defRPr sz="1000"/>
            </a:lvl3pPr>
            <a:lvl4pPr marL="1371202" indent="0">
              <a:buNone/>
              <a:defRPr sz="900"/>
            </a:lvl4pPr>
            <a:lvl5pPr marL="1828269" indent="0">
              <a:buNone/>
              <a:defRPr sz="900"/>
            </a:lvl5pPr>
            <a:lvl6pPr marL="2285337" indent="0">
              <a:buNone/>
              <a:defRPr sz="900"/>
            </a:lvl6pPr>
            <a:lvl7pPr marL="2742404" indent="0">
              <a:buNone/>
              <a:defRPr sz="900"/>
            </a:lvl7pPr>
            <a:lvl8pPr marL="3199471" indent="0">
              <a:buNone/>
              <a:defRPr sz="900"/>
            </a:lvl8pPr>
            <a:lvl9pPr marL="365653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1" y="6356353"/>
            <a:ext cx="2133600" cy="365125"/>
          </a:xfrm>
          <a:prstGeom prst="rect">
            <a:avLst/>
          </a:prstGeom>
        </p:spPr>
        <p:txBody>
          <a:bodyPr lIns="91413" tIns="45707" rIns="91413" bIns="45707"/>
          <a:lstStyle/>
          <a:p>
            <a:fld id="{A5C60546-1A34-1342-B9DB-19794DA5E4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499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">
              <a:srgbClr val="06397A"/>
            </a:gs>
            <a:gs pos="90000">
              <a:schemeClr val="tx1">
                <a:lumMod val="85000"/>
                <a:lumOff val="1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339295" y="6424215"/>
            <a:ext cx="8462986" cy="0"/>
          </a:xfrm>
          <a:prstGeom prst="line">
            <a:avLst/>
          </a:prstGeom>
          <a:ln w="15875" cap="rnd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95" y="400690"/>
            <a:ext cx="2184595" cy="76929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79944" y="6451112"/>
            <a:ext cx="2437808" cy="165882"/>
          </a:xfrm>
          <a:prstGeom prst="rect">
            <a:avLst/>
          </a:prstGeom>
        </p:spPr>
        <p:txBody>
          <a:bodyPr wrap="square" lIns="57598" tIns="28799" rIns="57598" bIns="28799">
            <a:spAutoFit/>
          </a:bodyPr>
          <a:lstStyle/>
          <a:p>
            <a:r>
              <a:rPr lang="en-US" sz="700" dirty="0">
                <a:solidFill>
                  <a:schemeClr val="bg1"/>
                </a:solidFill>
              </a:rPr>
              <a:t>©  University of New Hampshire.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397384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ctr" defTabSz="45715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7" indent="-342867" algn="l" defTabSz="457156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8" indent="-285723" algn="l" defTabSz="457156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9" indent="-228578" algn="l" defTabSz="45715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5" indent="-228578" algn="l" defTabSz="45715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01" indent="-228578" algn="l" defTabSz="45715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57" indent="-228578" algn="l" defTabSz="4571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12" indent="-228578" algn="l" defTabSz="4571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69" indent="-228578" algn="l" defTabSz="4571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24" indent="-228578" algn="l" defTabSz="4571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6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2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7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3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9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35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90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46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  <a:prstGeom prst="rect">
            <a:avLst/>
          </a:prstGeom>
        </p:spPr>
        <p:txBody>
          <a:bodyPr vert="horz" lIns="91422" tIns="45712" rIns="91422" bIns="45712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600202"/>
            <a:ext cx="8229600" cy="4525963"/>
          </a:xfrm>
          <a:prstGeom prst="rect">
            <a:avLst/>
          </a:prstGeom>
        </p:spPr>
        <p:txBody>
          <a:bodyPr vert="horz" lIns="91422" tIns="45712" rIns="91422" bIns="4571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1" y="6356352"/>
            <a:ext cx="2133600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730" y="6206621"/>
            <a:ext cx="1276645" cy="44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871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</p:sldLayoutIdLst>
  <p:hf hdr="0" ftr="0" dt="0"/>
  <p:txStyles>
    <p:titleStyle>
      <a:lvl1pPr algn="ctr" defTabSz="45711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4" indent="-342834" algn="l" defTabSz="457112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6" indent="-285696" algn="l" defTabSz="457112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8" indent="-228556" algn="l" defTabSz="457112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90" indent="-228556" algn="l" defTabSz="457112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02" indent="-228556" algn="l" defTabSz="457112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14" indent="-228556" algn="l" defTabSz="45711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24" indent="-228556" algn="l" defTabSz="45711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37" indent="-228556" algn="l" defTabSz="45711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48" indent="-228556" algn="l" defTabSz="45711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2" algn="l" defTabSz="457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4" algn="l" defTabSz="457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5" algn="l" defTabSz="457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6" algn="l" defTabSz="457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58" algn="l" defTabSz="457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0" algn="l" defTabSz="457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1" algn="l" defTabSz="457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2" algn="l" defTabSz="457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2GTqA8m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2GT6taq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2v8pnIO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flic.kr/p/p6erMz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2ramj9M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uffingtonpost.com/alexander-kjerulf/top-5-reasons-customer-service_b_5145636.html" TargetMode="External"/><Relationship Id="rId2" Type="http://schemas.openxmlformats.org/officeDocument/2006/relationships/hyperlink" Target="http://publiclibrariesonline.org/2017/07/the-value-of-no/" TargetMode="Externa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2JCC5Tt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89813-C1DE-A547-861A-28D70957B5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0798" y="1513970"/>
            <a:ext cx="7772400" cy="905630"/>
          </a:xfrm>
        </p:spPr>
        <p:txBody>
          <a:bodyPr/>
          <a:lstStyle/>
          <a:p>
            <a:r>
              <a:rPr lang="en-US" dirty="0"/>
              <a:t>“These Are Not Your Students”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32FD5-9EEC-0146-831D-3C7941CCA3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6598" y="2872415"/>
            <a:ext cx="6400800" cy="1752600"/>
          </a:xfrm>
        </p:spPr>
        <p:txBody>
          <a:bodyPr/>
          <a:lstStyle/>
          <a:p>
            <a:r>
              <a:rPr lang="en-US" sz="2800" dirty="0"/>
              <a:t>How Service Orientation Doomed a </a:t>
            </a:r>
          </a:p>
          <a:p>
            <a:r>
              <a:rPr lang="en-US" sz="2800" dirty="0"/>
              <a:t>Library Instruction Assessment Project </a:t>
            </a:r>
          </a:p>
          <a:p>
            <a:r>
              <a:rPr lang="en-US" sz="2800" dirty="0"/>
              <a:t>and What it Took to Bring it Back to Life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6342FA-E1B8-5D4D-9BDB-E3134DB02990}"/>
              </a:ext>
            </a:extLst>
          </p:cNvPr>
          <p:cNvSpPr txBox="1"/>
          <p:nvPr/>
        </p:nvSpPr>
        <p:spPr>
          <a:xfrm>
            <a:off x="590798" y="5077830"/>
            <a:ext cx="50232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Kathrine Aydelott</a:t>
            </a:r>
          </a:p>
          <a:p>
            <a:r>
              <a:rPr lang="en-US" dirty="0">
                <a:solidFill>
                  <a:schemeClr val="bg1"/>
                </a:solidFill>
              </a:rPr>
              <a:t>Information Literacy Librarian</a:t>
            </a:r>
          </a:p>
          <a:p>
            <a:r>
              <a:rPr lang="en-US" dirty="0">
                <a:solidFill>
                  <a:schemeClr val="bg1"/>
                </a:solidFill>
              </a:rPr>
              <a:t>University of New Hampshire</a:t>
            </a:r>
          </a:p>
        </p:txBody>
      </p:sp>
    </p:spTree>
    <p:extLst>
      <p:ext uri="{BB962C8B-B14F-4D97-AF65-F5344CB8AC3E}">
        <p14:creationId xmlns:p14="http://schemas.microsoft.com/office/powerpoint/2010/main" val="175578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AC994-59F2-BB44-B467-B02D6000F3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0797" y="840654"/>
            <a:ext cx="7772400" cy="905630"/>
          </a:xfrm>
        </p:spPr>
        <p:txBody>
          <a:bodyPr/>
          <a:lstStyle/>
          <a:p>
            <a:r>
              <a:rPr lang="en-US" dirty="0"/>
              <a:t>Challenging Environment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C005FF-AED2-574C-AB8D-103A46861B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6597" y="1789028"/>
            <a:ext cx="7253628" cy="4479152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Library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Department skeptical of my position/title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Schedules and workflows supported the status quo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Campus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No IL outcomes in Gen Ed program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No culture of assessment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Entrepreneurial</a:t>
            </a:r>
          </a:p>
        </p:txBody>
      </p:sp>
    </p:spTree>
    <p:extLst>
      <p:ext uri="{BB962C8B-B14F-4D97-AF65-F5344CB8AC3E}">
        <p14:creationId xmlns:p14="http://schemas.microsoft.com/office/powerpoint/2010/main" val="3027326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F53221C-3931-D647-AB8D-9D97DCB85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8600" y="1181100"/>
            <a:ext cx="3416300" cy="47177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797AEA4-66E5-1345-B614-67B5F4279D45}"/>
              </a:ext>
            </a:extLst>
          </p:cNvPr>
          <p:cNvSpPr txBox="1"/>
          <p:nvPr/>
        </p:nvSpPr>
        <p:spPr>
          <a:xfrm>
            <a:off x="266700" y="6134100"/>
            <a:ext cx="7556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solidFill>
                  <a:schemeClr val="bg1"/>
                </a:solidFill>
              </a:rPr>
              <a:t>Benoȋt</a:t>
            </a:r>
            <a:r>
              <a:rPr lang="en-US" sz="1000" dirty="0">
                <a:solidFill>
                  <a:schemeClr val="bg1"/>
                </a:solidFill>
              </a:rPr>
              <a:t> de Haas. “illustration </a:t>
            </a:r>
            <a:r>
              <a:rPr lang="en-US" sz="1000" dirty="0" err="1">
                <a:solidFill>
                  <a:schemeClr val="bg1"/>
                </a:solidFill>
              </a:rPr>
              <a:t>bonhomme</a:t>
            </a:r>
            <a:r>
              <a:rPr lang="en-US" sz="1000" dirty="0">
                <a:solidFill>
                  <a:schemeClr val="bg1"/>
                </a:solidFill>
              </a:rPr>
              <a:t> idée </a:t>
            </a:r>
            <a:r>
              <a:rPr lang="en-US" sz="1000" dirty="0" err="1">
                <a:solidFill>
                  <a:schemeClr val="bg1"/>
                </a:solidFill>
              </a:rPr>
              <a:t>inventer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trouver</a:t>
            </a:r>
            <a:r>
              <a:rPr lang="en-US" sz="1000" dirty="0">
                <a:solidFill>
                  <a:schemeClr val="bg1"/>
                </a:solidFill>
              </a:rPr>
              <a:t> eureka.” Flickr. Jan. 13, 2017. </a:t>
            </a:r>
            <a:r>
              <a:rPr lang="en-US" sz="1000" dirty="0">
                <a:solidFill>
                  <a:schemeClr val="bg1"/>
                </a:solidFill>
                <a:hlinkClick r:id="rId3"/>
              </a:rPr>
              <a:t>https://bit.ly/2GTqA8m</a:t>
            </a:r>
            <a:r>
              <a:rPr lang="en-US" sz="1000" dirty="0">
                <a:solidFill>
                  <a:schemeClr val="bg1"/>
                </a:solidFill>
              </a:rPr>
              <a:t>. 11 April 2018.</a:t>
            </a:r>
          </a:p>
        </p:txBody>
      </p:sp>
    </p:spTree>
    <p:extLst>
      <p:ext uri="{BB962C8B-B14F-4D97-AF65-F5344CB8AC3E}">
        <p14:creationId xmlns:p14="http://schemas.microsoft.com/office/powerpoint/2010/main" val="299858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D0044-2693-3E43-B00E-F37DF41EAA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3066" y="934481"/>
            <a:ext cx="7772400" cy="905630"/>
          </a:xfrm>
        </p:spPr>
        <p:txBody>
          <a:bodyPr/>
          <a:lstStyle/>
          <a:p>
            <a:r>
              <a:rPr lang="en-US" dirty="0"/>
              <a:t>Revise ENGL 401 Session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140DFF-DDD9-7D43-8A45-A8E3B85676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9074" y="1840111"/>
            <a:ext cx="7095994" cy="4232783"/>
          </a:xfrm>
        </p:spPr>
        <p:txBody>
          <a:bodyPr/>
          <a:lstStyle/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Flipped learning environment 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Deliver content online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Lecture -&gt; Active learning</a:t>
            </a:r>
          </a:p>
          <a:p>
            <a:pPr marL="1371512" lvl="2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Increase student engagement </a:t>
            </a:r>
          </a:p>
          <a:p>
            <a:pPr marL="1371512" lvl="2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Increase info retention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Pre- &amp; post-test for assessment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Reduce or eliminate follow-ups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Less labor-intensive; more sustainable</a:t>
            </a:r>
          </a:p>
        </p:txBody>
      </p:sp>
    </p:spTree>
    <p:extLst>
      <p:ext uri="{BB962C8B-B14F-4D97-AF65-F5344CB8AC3E}">
        <p14:creationId xmlns:p14="http://schemas.microsoft.com/office/powerpoint/2010/main" val="304587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A1B15-AA8C-6546-BB89-2DC63BAD1F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6401" y="1016416"/>
            <a:ext cx="7772400" cy="905630"/>
          </a:xfrm>
        </p:spPr>
        <p:txBody>
          <a:bodyPr/>
          <a:lstStyle/>
          <a:p>
            <a:r>
              <a:rPr lang="en-US" dirty="0"/>
              <a:t>Key Project Stakeholders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F2851A-DBCC-2147-B3E0-5D1E44BD3E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2201" y="1922046"/>
            <a:ext cx="6400800" cy="4833658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Reference colleagues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Keep it as hands-off as possible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First-year Comp Coordinator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Keep it as hands-off as possible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ENGL 401 instructors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Keep it as hands-off as possible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Students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K.I.S.S. </a:t>
            </a:r>
          </a:p>
        </p:txBody>
      </p:sp>
    </p:spTree>
    <p:extLst>
      <p:ext uri="{BB962C8B-B14F-4D97-AF65-F5344CB8AC3E}">
        <p14:creationId xmlns:p14="http://schemas.microsoft.com/office/powerpoint/2010/main" val="1729439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706C5-6765-F34A-B548-84B18174D7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93336"/>
            <a:ext cx="7772400" cy="905630"/>
          </a:xfrm>
        </p:spPr>
        <p:txBody>
          <a:bodyPr/>
          <a:lstStyle/>
          <a:p>
            <a:r>
              <a:rPr lang="en-US" sz="4000" dirty="0"/>
              <a:t>Make Friends and Influence People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88CBAF-9AAF-B34D-9934-E82405D666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2098966"/>
            <a:ext cx="6400800" cy="3818286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Investigated campus T&amp;L support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Center for Excellence in Teaching &amp; Learning (CETL)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Met other potential partners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Academic Technology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Writing Program/Writing Center</a:t>
            </a:r>
          </a:p>
        </p:txBody>
      </p:sp>
    </p:spTree>
    <p:extLst>
      <p:ext uri="{BB962C8B-B14F-4D97-AF65-F5344CB8AC3E}">
        <p14:creationId xmlns:p14="http://schemas.microsoft.com/office/powerpoint/2010/main" val="358445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CB536-1E94-8845-B432-6039C88017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853181"/>
            <a:ext cx="7772400" cy="905630"/>
          </a:xfrm>
        </p:spPr>
        <p:txBody>
          <a:bodyPr/>
          <a:lstStyle/>
          <a:p>
            <a:r>
              <a:rPr lang="en-US" dirty="0"/>
              <a:t>Summer 2014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C11267-9281-5B41-B400-90BBAFC7B7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3918" y="1758811"/>
            <a:ext cx="6400800" cy="4328838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With CETL: 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Collaborate to develop IL module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With Academic Technology: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FITSI = Faculty Instructional Technology Summer Institute</a:t>
            </a:r>
          </a:p>
          <a:p>
            <a:pPr marL="1371512" lvl="2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First-year Comp Coordinator!</a:t>
            </a:r>
          </a:p>
        </p:txBody>
      </p:sp>
    </p:spTree>
    <p:extLst>
      <p:ext uri="{BB962C8B-B14F-4D97-AF65-F5344CB8AC3E}">
        <p14:creationId xmlns:p14="http://schemas.microsoft.com/office/powerpoint/2010/main" val="868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5BA82-A1C6-674A-869A-E1C18BBB9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872702"/>
            <a:ext cx="7772400" cy="905630"/>
          </a:xfrm>
        </p:spPr>
        <p:txBody>
          <a:bodyPr/>
          <a:lstStyle/>
          <a:p>
            <a:r>
              <a:rPr lang="en-US" dirty="0"/>
              <a:t>How I Built an IL Module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1F9F3E-5051-B34A-8232-B81594EBC3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1672428"/>
            <a:ext cx="6871648" cy="4728371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/>
              <a:t>FITSI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Narrated PPT and multimedia best practices (CETL)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Met &amp; discussed with First-year Comp Coord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/>
              <a:t>CETL = IRB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/>
              <a:t>CETL puts module in Blackboard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/>
              <a:t>ENGL 401 instructors assign module before library session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Pre-test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236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7F5B6-7CF2-9245-961F-C7B2DABC4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0798" y="718322"/>
            <a:ext cx="7772400" cy="905630"/>
          </a:xfrm>
        </p:spPr>
        <p:txBody>
          <a:bodyPr/>
          <a:lstStyle/>
          <a:p>
            <a:r>
              <a:rPr lang="en-US" dirty="0"/>
              <a:t>IL Module, cont.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4AE705-D37B-BE46-9DFA-49EE49F354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6598" y="1623952"/>
            <a:ext cx="6902898" cy="4701692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Hands-on library session = active learning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CETL delivers post-test 3 weeks out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CETL assists with data analysis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CETL        : 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Reusable &amp; refer-able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Scientifically sound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My research agenda</a:t>
            </a:r>
          </a:p>
        </p:txBody>
      </p:sp>
      <p:sp>
        <p:nvSpPr>
          <p:cNvPr id="4" name="Heart 3">
            <a:extLst>
              <a:ext uri="{FF2B5EF4-FFF2-40B4-BE49-F238E27FC236}">
                <a16:creationId xmlns:a16="http://schemas.microsoft.com/office/drawing/2014/main" id="{1FF35FA0-FBE6-DD4E-81D1-90C97E581FF4}"/>
              </a:ext>
            </a:extLst>
          </p:cNvPr>
          <p:cNvSpPr/>
          <p:nvPr/>
        </p:nvSpPr>
        <p:spPr>
          <a:xfrm>
            <a:off x="2717800" y="3975100"/>
            <a:ext cx="444500" cy="406400"/>
          </a:xfrm>
          <a:prstGeom prst="hear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614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044D8-A1CE-5741-A1E8-23FF7DAE22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6423" y="2891507"/>
            <a:ext cx="7772400" cy="905630"/>
          </a:xfrm>
        </p:spPr>
        <p:txBody>
          <a:bodyPr/>
          <a:lstStyle/>
          <a:p>
            <a:r>
              <a:rPr lang="en-US" dirty="0"/>
              <a:t>Win! Win! Win!</a:t>
            </a:r>
          </a:p>
        </p:txBody>
      </p:sp>
    </p:spTree>
    <p:extLst>
      <p:ext uri="{BB962C8B-B14F-4D97-AF65-F5344CB8AC3E}">
        <p14:creationId xmlns:p14="http://schemas.microsoft.com/office/powerpoint/2010/main" val="632719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FC116-6075-4B40-8203-B9B8577142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2678" y="1050831"/>
            <a:ext cx="7772400" cy="905630"/>
          </a:xfrm>
        </p:spPr>
        <p:txBody>
          <a:bodyPr/>
          <a:lstStyle/>
          <a:p>
            <a:r>
              <a:rPr lang="en-US" dirty="0"/>
              <a:t>Fall 2014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4746F2-ED37-8D4F-8605-8A24291686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3475" y="1973905"/>
            <a:ext cx="6400800" cy="4308142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Module ready &amp; with CETL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Half of my sessions would run with module, half traditionally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Needed permission to put module in instructors’ Blackboard classes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First-year Comp Coordinator</a:t>
            </a:r>
          </a:p>
        </p:txBody>
      </p:sp>
    </p:spTree>
    <p:extLst>
      <p:ext uri="{BB962C8B-B14F-4D97-AF65-F5344CB8AC3E}">
        <p14:creationId xmlns:p14="http://schemas.microsoft.com/office/powerpoint/2010/main" val="1194302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F5B3C-CAA7-7B41-9E50-7E45D4C281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8927" y="837076"/>
            <a:ext cx="7772400" cy="905630"/>
          </a:xfrm>
        </p:spPr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CD1D55-DF0D-B449-9485-01A4799C2C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1827" y="1742706"/>
            <a:ext cx="7086600" cy="4491839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/>
              <a:t>Spring 2014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Reference &amp; Instruction @ UNH Library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/>
              <a:t>Summer 2014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FITSI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Information Literacy module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/>
              <a:t>Fall 2014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/>
              <a:t>Service orientation and saying no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/>
              <a:t>2018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1677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33674-BC36-1E4A-B9AA-8C91FD618E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2054" y="979580"/>
            <a:ext cx="7772400" cy="905630"/>
          </a:xfrm>
        </p:spPr>
        <p:txBody>
          <a:bodyPr/>
          <a:lstStyle/>
          <a:p>
            <a:r>
              <a:rPr lang="en-US" dirty="0"/>
              <a:t>First-year Comp Coordinator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CB56E2-AFCF-4F43-AB2C-0168D1AB0C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3701" y="1885210"/>
            <a:ext cx="6400800" cy="4328924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“I didn’t understand.”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“You cannot work with the ENGL 401 instructors.”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“You cannot give homework to English students.”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“You cannot assess English students.”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“These are our students.” 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657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31D45-F131-1D4E-8DD0-993F8E1FB8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726572"/>
            <a:ext cx="7772400" cy="905630"/>
          </a:xfrm>
        </p:spPr>
        <p:txBody>
          <a:bodyPr/>
          <a:lstStyle/>
          <a:p>
            <a:r>
              <a:rPr lang="en-US" dirty="0"/>
              <a:t>“These are not your students.” </a:t>
            </a:r>
            <a:br>
              <a:rPr lang="en-US" dirty="0"/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8283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B6E9B-8723-A642-848B-1E91C28083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2678" y="1038956"/>
            <a:ext cx="7772400" cy="905630"/>
          </a:xfrm>
        </p:spPr>
        <p:txBody>
          <a:bodyPr/>
          <a:lstStyle/>
          <a:p>
            <a:r>
              <a:rPr lang="en-US" dirty="0"/>
              <a:t>Further Fallout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1514D7-2309-9048-94D4-9888E57A30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2238128"/>
            <a:ext cx="6400800" cy="3521403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Discussion between CETL Director and First-year Comp </a:t>
            </a:r>
            <a:r>
              <a:rPr lang="en-US" dirty="0" err="1"/>
              <a:t>Coord</a:t>
            </a:r>
            <a:r>
              <a:rPr lang="en-US" dirty="0"/>
              <a:t> failed.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First-year Comp Coord went to Library Dean.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CETL Director shut down project.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Project went into “mothballs.”</a:t>
            </a:r>
          </a:p>
        </p:txBody>
      </p:sp>
    </p:spTree>
    <p:extLst>
      <p:ext uri="{BB962C8B-B14F-4D97-AF65-F5344CB8AC3E}">
        <p14:creationId xmlns:p14="http://schemas.microsoft.com/office/powerpoint/2010/main" val="2536001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52965-ACEF-EC4B-85AB-A157C6EAB7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2049" y="2986510"/>
            <a:ext cx="7772400" cy="905630"/>
          </a:xfrm>
        </p:spPr>
        <p:txBody>
          <a:bodyPr/>
          <a:lstStyle/>
          <a:p>
            <a:r>
              <a:rPr lang="en-US" dirty="0"/>
              <a:t>FAIL!</a:t>
            </a:r>
          </a:p>
        </p:txBody>
      </p:sp>
    </p:spTree>
    <p:extLst>
      <p:ext uri="{BB962C8B-B14F-4D97-AF65-F5344CB8AC3E}">
        <p14:creationId xmlns:p14="http://schemas.microsoft.com/office/powerpoint/2010/main" val="31980549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BA60CB-352D-F343-A90A-7FD6BED26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0" y="1314450"/>
            <a:ext cx="6350000" cy="42291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B92E41D-C967-B049-BB77-79D22F4A27DD}"/>
              </a:ext>
            </a:extLst>
          </p:cNvPr>
          <p:cNvSpPr txBox="1"/>
          <p:nvPr/>
        </p:nvSpPr>
        <p:spPr>
          <a:xfrm>
            <a:off x="368300" y="6159500"/>
            <a:ext cx="7378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Alex </a:t>
            </a:r>
            <a:r>
              <a:rPr lang="en-US" sz="1000" dirty="0" err="1">
                <a:solidFill>
                  <a:schemeClr val="bg1"/>
                </a:solidFill>
              </a:rPr>
              <a:t>Proimos</a:t>
            </a:r>
            <a:r>
              <a:rPr lang="en-US" sz="1000" dirty="0">
                <a:solidFill>
                  <a:schemeClr val="bg1"/>
                </a:solidFill>
              </a:rPr>
              <a:t>. “Head in Hands.” Flickr. Dec. 14, 2009. </a:t>
            </a:r>
            <a:r>
              <a:rPr lang="en-US" sz="1000" dirty="0">
                <a:solidFill>
                  <a:schemeClr val="bg1"/>
                </a:solidFill>
                <a:hlinkClick r:id="rId3"/>
              </a:rPr>
              <a:t>https://bit.ly/2GT6taq</a:t>
            </a:r>
            <a:r>
              <a:rPr lang="en-US" sz="1000" dirty="0">
                <a:solidFill>
                  <a:schemeClr val="bg1"/>
                </a:solidFill>
              </a:rPr>
              <a:t>. 11 Apr 2018.</a:t>
            </a:r>
          </a:p>
        </p:txBody>
      </p:sp>
    </p:spTree>
    <p:extLst>
      <p:ext uri="{BB962C8B-B14F-4D97-AF65-F5344CB8AC3E}">
        <p14:creationId xmlns:p14="http://schemas.microsoft.com/office/powerpoint/2010/main" val="19098067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2667D-E9DF-C848-A16C-43487634FC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2800" y="999372"/>
            <a:ext cx="7772400" cy="905630"/>
          </a:xfrm>
        </p:spPr>
        <p:txBody>
          <a:bodyPr/>
          <a:lstStyle/>
          <a:p>
            <a:r>
              <a:rPr lang="en-US" dirty="0"/>
              <a:t>Revelations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58C577-A989-B840-85B3-1BB6B2E1A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006396"/>
            <a:ext cx="7112000" cy="4534104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Library’s relationship with English was not collaborative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Service relationship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Without a culture of assessment, assessment is scary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Change would be incremental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No other irons in the fire</a:t>
            </a:r>
          </a:p>
        </p:txBody>
      </p:sp>
    </p:spTree>
    <p:extLst>
      <p:ext uri="{BB962C8B-B14F-4D97-AF65-F5344CB8AC3E}">
        <p14:creationId xmlns:p14="http://schemas.microsoft.com/office/powerpoint/2010/main" val="3852100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8BD35D8-90D2-864D-80A6-8B16FE9E125F}"/>
              </a:ext>
            </a:extLst>
          </p:cNvPr>
          <p:cNvSpPr txBox="1"/>
          <p:nvPr/>
        </p:nvSpPr>
        <p:spPr>
          <a:xfrm>
            <a:off x="444500" y="6134100"/>
            <a:ext cx="82169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solidFill>
                  <a:schemeClr val="bg1"/>
                </a:solidFill>
              </a:rPr>
              <a:t>Syuji</a:t>
            </a:r>
            <a:r>
              <a:rPr lang="en-US" sz="1000" dirty="0">
                <a:solidFill>
                  <a:schemeClr val="bg1"/>
                </a:solidFill>
              </a:rPr>
              <a:t> Shinohara. “IMG_1749.” Flickr 9 Jan 2012. https://</a:t>
            </a:r>
            <a:r>
              <a:rPr lang="en-US" sz="1000" dirty="0" err="1">
                <a:solidFill>
                  <a:schemeClr val="bg1"/>
                </a:solidFill>
              </a:rPr>
              <a:t>bit.ly</a:t>
            </a:r>
            <a:r>
              <a:rPr lang="en-US" sz="1000" dirty="0">
                <a:solidFill>
                  <a:schemeClr val="bg1"/>
                </a:solidFill>
              </a:rPr>
              <a:t>/2ramj9M, Apr 30, 2018.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2C00EE6-3ED2-BB41-8C92-9CC640528E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218" y="1173455"/>
            <a:ext cx="6339463" cy="473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6476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6238D-A9C7-954C-A8A3-17E31EE323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700" y="973974"/>
            <a:ext cx="7772400" cy="905630"/>
          </a:xfrm>
        </p:spPr>
        <p:txBody>
          <a:bodyPr/>
          <a:lstStyle/>
          <a:p>
            <a:r>
              <a:rPr lang="en-US" dirty="0"/>
              <a:t>Service Orientation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3824B5-F0E9-7547-9A7B-B0D580BC0C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6300" y="1879604"/>
            <a:ext cx="7543800" cy="4330902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Reference had started relationship with English in 2000.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We had said “yes.” 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And kept saying, “yes.”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Customer service model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Fear of rejection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628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6227D-2EA2-E84B-8D18-71E6FA659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999372"/>
            <a:ext cx="7772400" cy="905630"/>
          </a:xfrm>
        </p:spPr>
        <p:txBody>
          <a:bodyPr/>
          <a:lstStyle/>
          <a:p>
            <a:r>
              <a:rPr lang="en-US" dirty="0"/>
              <a:t>Saying Yes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DCF70C-40E1-A74D-84A7-1253DCCB8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1905002"/>
            <a:ext cx="7772400" cy="4026104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Builds political capital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Erodes recognition of expertise and operational activities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Desk coverage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Instruction room space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Lesson planning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Sets precedent</a:t>
            </a:r>
          </a:p>
        </p:txBody>
      </p:sp>
    </p:spTree>
    <p:extLst>
      <p:ext uri="{BB962C8B-B14F-4D97-AF65-F5344CB8AC3E}">
        <p14:creationId xmlns:p14="http://schemas.microsoft.com/office/powerpoint/2010/main" val="2125043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0F0E4-C3B8-E446-8871-D112683395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8500" y="885072"/>
            <a:ext cx="7772400" cy="905630"/>
          </a:xfrm>
        </p:spPr>
        <p:txBody>
          <a:bodyPr/>
          <a:lstStyle/>
          <a:p>
            <a:r>
              <a:rPr lang="en-US" dirty="0"/>
              <a:t>Service Relationships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A10CC8-B70A-024C-ADAB-A068C903C0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9000" y="1625602"/>
            <a:ext cx="7581900" cy="4775198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Can lead to isolation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Unhealthy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Library had lost ownership of its own program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Erode peer relationships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Can lead to being taken advantage of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Staff-faculty relationships become even more difficult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Can make program changes difficult</a:t>
            </a:r>
          </a:p>
        </p:txBody>
      </p:sp>
    </p:spTree>
    <p:extLst>
      <p:ext uri="{BB962C8B-B14F-4D97-AF65-F5344CB8AC3E}">
        <p14:creationId xmlns:p14="http://schemas.microsoft.com/office/powerpoint/2010/main" val="348502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64548-D569-5A40-B7EA-9278075E7C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955172"/>
            <a:ext cx="7772400" cy="905630"/>
          </a:xfrm>
        </p:spPr>
        <p:txBody>
          <a:bodyPr/>
          <a:lstStyle/>
          <a:p>
            <a:r>
              <a:rPr lang="en-US" dirty="0"/>
              <a:t>No Judgment – No Blame</a:t>
            </a:r>
          </a:p>
        </p:txBody>
      </p:sp>
    </p:spTree>
    <p:extLst>
      <p:ext uri="{BB962C8B-B14F-4D97-AF65-F5344CB8AC3E}">
        <p14:creationId xmlns:p14="http://schemas.microsoft.com/office/powerpoint/2010/main" val="18987794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ECA1F-316B-8648-BD31-4950AA251F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5108" y="1063061"/>
            <a:ext cx="7772400" cy="905630"/>
          </a:xfrm>
        </p:spPr>
        <p:txBody>
          <a:bodyPr/>
          <a:lstStyle/>
          <a:p>
            <a:r>
              <a:rPr lang="en-US" dirty="0"/>
              <a:t>Learn to Say No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768F32-AE93-E049-BE38-389625997C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5108" y="2163156"/>
            <a:ext cx="7772400" cy="4019280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Set boundaries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Protect our integrity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Teach others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Find solutions for both parties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424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ECE94-F427-C941-A6E5-F984B52F2F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399" y="821572"/>
            <a:ext cx="7772400" cy="905630"/>
          </a:xfrm>
        </p:spPr>
        <p:txBody>
          <a:bodyPr/>
          <a:lstStyle/>
          <a:p>
            <a:r>
              <a:rPr lang="en-US" dirty="0"/>
              <a:t>We’re Not the Only Ones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F976E9-F734-5442-BB0D-756B771B45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231" y="1574802"/>
            <a:ext cx="6070735" cy="45530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8704BAF-DAE4-CE4F-B02C-F8C7CE5DB0AA}"/>
              </a:ext>
            </a:extLst>
          </p:cNvPr>
          <p:cNvSpPr txBox="1"/>
          <p:nvPr/>
        </p:nvSpPr>
        <p:spPr>
          <a:xfrm>
            <a:off x="419100" y="6184900"/>
            <a:ext cx="74549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Kmf164. “Freeport </a:t>
            </a:r>
            <a:r>
              <a:rPr lang="en-US" sz="1000" dirty="0" err="1">
                <a:solidFill>
                  <a:schemeClr val="bg1"/>
                </a:solidFill>
              </a:rPr>
              <a:t>maine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llbean</a:t>
            </a:r>
            <a:r>
              <a:rPr lang="en-US" sz="1000" dirty="0">
                <a:solidFill>
                  <a:schemeClr val="bg1"/>
                </a:solidFill>
              </a:rPr>
              <a:t>.” Flickr. 08/24/06  </a:t>
            </a:r>
            <a:r>
              <a:rPr lang="en-US" sz="1000" dirty="0">
                <a:solidFill>
                  <a:schemeClr val="bg1"/>
                </a:solidFill>
                <a:hlinkClick r:id="rId3"/>
              </a:rPr>
              <a:t>https://bit.ly/2v8pnIO</a:t>
            </a:r>
            <a:r>
              <a:rPr lang="en-US" sz="1000" dirty="0">
                <a:solidFill>
                  <a:schemeClr val="bg1"/>
                </a:solidFill>
              </a:rPr>
              <a:t> 04/11/18 </a:t>
            </a:r>
          </a:p>
        </p:txBody>
      </p:sp>
    </p:spTree>
    <p:extLst>
      <p:ext uri="{BB962C8B-B14F-4D97-AF65-F5344CB8AC3E}">
        <p14:creationId xmlns:p14="http://schemas.microsoft.com/office/powerpoint/2010/main" val="96477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CC28F-E18C-224E-8B0E-36D67232B7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876333"/>
            <a:ext cx="7772400" cy="905630"/>
          </a:xfrm>
        </p:spPr>
        <p:txBody>
          <a:bodyPr/>
          <a:lstStyle/>
          <a:p>
            <a:r>
              <a:rPr lang="en-US" dirty="0"/>
              <a:t>What Happened Next?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9164AB-7451-8242-80B4-8051AFEE74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669421"/>
            <a:ext cx="7772400" cy="4673428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Colleagues retired in June 2016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Subject librarians + staff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New desk staffing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First-year Instruction Librarian (FYI)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More communication with English Comp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Focus group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Regular meetings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New Service: First-year Research Drop-in Sessions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79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22202-7C6A-AE44-BB6F-E1E95762D0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4164" y="1076710"/>
            <a:ext cx="7772400" cy="905630"/>
          </a:xfrm>
        </p:spPr>
        <p:txBody>
          <a:bodyPr/>
          <a:lstStyle/>
          <a:p>
            <a:r>
              <a:rPr lang="en-US" dirty="0"/>
              <a:t>2018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7D71EA-6B4B-A941-8A2F-1F149921FB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4164" y="1982340"/>
            <a:ext cx="7772400" cy="4322926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No ENGL follow-up sessions -&gt; Drop Ins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Could save 25-30% time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Redesigned </a:t>
            </a:r>
            <a:r>
              <a:rPr lang="en-US" dirty="0" err="1"/>
              <a:t>LibGuide</a:t>
            </a:r>
            <a:r>
              <a:rPr lang="en-US" dirty="0"/>
              <a:t> with more tutorial elements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Credo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InfoLit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Modules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More players: History, FIRE, HHS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Foundational + upper level classes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15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4484-E6C3-6248-9124-20BD1FB489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1460" y="1076709"/>
            <a:ext cx="7772400" cy="905630"/>
          </a:xfrm>
        </p:spPr>
        <p:txBody>
          <a:bodyPr/>
          <a:lstStyle/>
          <a:p>
            <a:r>
              <a:rPr lang="en-US" dirty="0"/>
              <a:t>Culture of Assessment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DBD2B1-8C8C-B34A-8F7E-E722A65961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1460" y="2122212"/>
            <a:ext cx="7652982" cy="4155758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NEASC Self-study report due 2019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Student Learning Outcomes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SLO assessments in majors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CETL -&gt; CEITL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Steering Committee membership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Impact of the Library?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944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2F5BBFC-A843-E243-B3A9-EE833341C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22" y="1291893"/>
            <a:ext cx="8030207" cy="43036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C87E1F-9F1A-FE49-9746-470D5D9DDCF0}"/>
              </a:ext>
            </a:extLst>
          </p:cNvPr>
          <p:cNvSpPr txBox="1"/>
          <p:nvPr/>
        </p:nvSpPr>
        <p:spPr>
          <a:xfrm>
            <a:off x="272955" y="6045958"/>
            <a:ext cx="81067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Howard County Library System. “Monarch Butterfly.” 12 Nov 2014. </a:t>
            </a:r>
            <a:r>
              <a:rPr lang="en-US" sz="1000" dirty="0" err="1">
                <a:solidFill>
                  <a:schemeClr val="bg1"/>
                </a:solidFill>
              </a:rPr>
              <a:t>Flickr.com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>
                <a:solidFill>
                  <a:schemeClr val="bg1"/>
                </a:solidFill>
                <a:hlinkClick r:id="rId3"/>
              </a:rPr>
              <a:t>https://flic.kr/p/p6erMz</a:t>
            </a:r>
            <a:r>
              <a:rPr lang="en-US" sz="1000" dirty="0">
                <a:solidFill>
                  <a:schemeClr val="bg1"/>
                </a:solidFill>
              </a:rPr>
              <a:t>  30 Apr 2018.</a:t>
            </a:r>
          </a:p>
        </p:txBody>
      </p:sp>
    </p:spTree>
    <p:extLst>
      <p:ext uri="{BB962C8B-B14F-4D97-AF65-F5344CB8AC3E}">
        <p14:creationId xmlns:p14="http://schemas.microsoft.com/office/powerpoint/2010/main" val="82697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927EE-A313-6A48-A6FE-348E1912CF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6408" y="952571"/>
            <a:ext cx="7772400" cy="905630"/>
          </a:xfrm>
        </p:spPr>
        <p:txBody>
          <a:bodyPr/>
          <a:lstStyle/>
          <a:p>
            <a:r>
              <a:rPr lang="en-US" dirty="0"/>
              <a:t>Lessons Learned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1D3B55-E9A0-5447-9594-D6E6CD1CD3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5405" y="1995987"/>
            <a:ext cx="7772400" cy="3964689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Set and keep boundaries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Develop and nurture multiple collaborations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Communicate better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Stay flexible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Save everything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Be patient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45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9B2A250-0E5A-D54A-B269-4BAD1741DD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3259" y="1057388"/>
            <a:ext cx="4976181" cy="49761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41516A9-AA59-BC43-A38C-1656A8A6A976}"/>
              </a:ext>
            </a:extLst>
          </p:cNvPr>
          <p:cNvSpPr txBox="1"/>
          <p:nvPr/>
        </p:nvSpPr>
        <p:spPr>
          <a:xfrm>
            <a:off x="407963" y="6174246"/>
            <a:ext cx="63163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Brad. “Onward.” 3 Nov 2010. Flickr. </a:t>
            </a:r>
            <a:r>
              <a:rPr lang="en-US" sz="1000" dirty="0">
                <a:solidFill>
                  <a:schemeClr val="bg1"/>
                </a:solidFill>
                <a:hlinkClick r:id="rId3"/>
              </a:rPr>
              <a:t>https://bit.ly/2ramj9M</a:t>
            </a:r>
            <a:r>
              <a:rPr lang="en-US" sz="1000" dirty="0">
                <a:solidFill>
                  <a:schemeClr val="bg1"/>
                </a:solidFill>
              </a:rPr>
              <a:t> 30 Apr 2018.</a:t>
            </a:r>
          </a:p>
        </p:txBody>
      </p:sp>
    </p:spTree>
    <p:extLst>
      <p:ext uri="{BB962C8B-B14F-4D97-AF65-F5344CB8AC3E}">
        <p14:creationId xmlns:p14="http://schemas.microsoft.com/office/powerpoint/2010/main" val="215669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4B469-8E03-9E48-A653-FFB9BF78B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012072"/>
            <a:ext cx="7772400" cy="905630"/>
          </a:xfrm>
        </p:spPr>
        <p:txBody>
          <a:bodyPr/>
          <a:lstStyle/>
          <a:p>
            <a:r>
              <a:rPr lang="en-US" dirty="0"/>
              <a:t>Related Resources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266CD8-25E6-1546-AC83-24FD81E357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0100" y="1917701"/>
            <a:ext cx="7886700" cy="4414859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600" dirty="0" err="1"/>
              <a:t>Blackshaw</a:t>
            </a:r>
            <a:r>
              <a:rPr lang="en-US" sz="1600" dirty="0"/>
              <a:t>, Peter. </a:t>
            </a:r>
            <a:r>
              <a:rPr lang="en-US" sz="1600" i="1" dirty="0"/>
              <a:t>Satisfied Customers Tell Three Friends, Angry Customers Tell 3000</a:t>
            </a:r>
            <a:r>
              <a:rPr lang="en-US" sz="1600" dirty="0"/>
              <a:t>. New York: Doubleday, 2008.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600" dirty="0"/>
              <a:t> Brandt, Randy. “Is Your Customer Always Right? How We Got to Customer Centricity.” </a:t>
            </a:r>
            <a:r>
              <a:rPr lang="en-US" sz="1600" i="1" dirty="0"/>
              <a:t>Marketing Insights </a:t>
            </a:r>
            <a:r>
              <a:rPr lang="en-US" sz="1600" dirty="0"/>
              <a:t>(Nov/Dec 2018), 17-21.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600" dirty="0"/>
              <a:t>Epstein, Su. “The Value of No.” Public Libraries Online (July 2017). </a:t>
            </a: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  <a:hlinkClick r:id="rId2"/>
              </a:rPr>
              <a:t>Http://publiclibrariesonline.org/2017/07/the-value-of-no/</a:t>
            </a: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600" dirty="0"/>
              <a:t>Accessed 14 Mar 2018.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600" dirty="0"/>
              <a:t>Hsu, Tiffany. "L. L. Bean, Citing Abuse, Tightens Its Return Policy." </a:t>
            </a:r>
            <a:r>
              <a:rPr lang="en-US" sz="1600" i="1" dirty="0"/>
              <a:t>New York Times</a:t>
            </a:r>
            <a:r>
              <a:rPr lang="en-US" sz="1600" dirty="0"/>
              <a:t>, vol. 167, no. 57869, 10 Feb. 2018, p. B7. EBSCO</a:t>
            </a:r>
            <a:r>
              <a:rPr lang="en-US" sz="1600" i="1" dirty="0"/>
              <a:t>host</a:t>
            </a:r>
            <a:r>
              <a:rPr lang="en-US" sz="1600" dirty="0"/>
              <a:t>, </a:t>
            </a:r>
            <a:r>
              <a:rPr lang="en-US" sz="1600" dirty="0" err="1"/>
              <a:t>libproxy.unh.edu</a:t>
            </a:r>
            <a:r>
              <a:rPr lang="en-US" sz="1600" dirty="0"/>
              <a:t>/</a:t>
            </a:r>
            <a:r>
              <a:rPr lang="en-US" sz="1600" dirty="0" err="1"/>
              <a:t>login?url</a:t>
            </a:r>
            <a:r>
              <a:rPr lang="en-US" sz="1600" dirty="0"/>
              <a:t>=https://</a:t>
            </a:r>
            <a:r>
              <a:rPr lang="en-US" sz="1600" dirty="0" err="1"/>
              <a:t>search.ebscohost.com</a:t>
            </a:r>
            <a:r>
              <a:rPr lang="en-US" sz="1600" dirty="0"/>
              <a:t>/</a:t>
            </a:r>
            <a:r>
              <a:rPr lang="en-US" sz="1600" dirty="0" err="1"/>
              <a:t>login.aspx?direct</a:t>
            </a:r>
            <a:r>
              <a:rPr lang="en-US" sz="1600" dirty="0"/>
              <a:t>=</a:t>
            </a:r>
            <a:r>
              <a:rPr lang="en-US" sz="1600" dirty="0" err="1"/>
              <a:t>true&amp;db</a:t>
            </a:r>
            <a:r>
              <a:rPr lang="en-US" sz="1600" dirty="0"/>
              <a:t>=</a:t>
            </a:r>
            <a:r>
              <a:rPr lang="en-US" sz="1600" dirty="0" err="1"/>
              <a:t>eue&amp;AN</a:t>
            </a:r>
            <a:r>
              <a:rPr lang="en-US" sz="1600" dirty="0"/>
              <a:t>=127938872&amp;site=</a:t>
            </a:r>
            <a:r>
              <a:rPr lang="en-US" sz="1600" dirty="0" err="1"/>
              <a:t>eds</a:t>
            </a:r>
            <a:r>
              <a:rPr lang="en-US" sz="1600" dirty="0"/>
              <a:t>-live.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600" dirty="0"/>
              <a:t>Kjerulf, Alexander. “Top Five Reasons Why ‘The Customer is Always Right’ is Wrong.” The Blog. 15 Apr 2014. Huffington Post. Updated 15 June 2014. </a:t>
            </a:r>
            <a:r>
              <a:rPr lang="en-US" sz="1600" dirty="0">
                <a:hlinkClick r:id="rId3"/>
              </a:rPr>
              <a:t>https://www.huffingtonpost.com/alexander-kjerulf/top-5-reasons-customer-service_b_5145636.html</a:t>
            </a:r>
            <a:r>
              <a:rPr lang="en-US" sz="1600" dirty="0"/>
              <a:t> Accessed 30 Apr  2018.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600" dirty="0"/>
              <a:t>Wikipedia contributors. "The customer is always right." </a:t>
            </a:r>
            <a:r>
              <a:rPr lang="en-US" sz="1600" i="1" dirty="0"/>
              <a:t>Wikipedia, The Free Encyclopedia</a:t>
            </a:r>
            <a:r>
              <a:rPr lang="en-US" sz="1600" dirty="0"/>
              <a:t>. Wikipedia, The Free Encyclopedia, 29 Apr. 2018. Web. 30 Apr. 2018.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226002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F77FC-DCF1-554F-AF18-76DC540617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720320"/>
            <a:ext cx="7772400" cy="905630"/>
          </a:xfrm>
        </p:spPr>
        <p:txBody>
          <a:bodyPr/>
          <a:lstStyle/>
          <a:p>
            <a:r>
              <a:rPr lang="en-US" i="1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340574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240E4-3E52-5741-9030-914CF3C2F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0803" y="963251"/>
            <a:ext cx="7353795" cy="813595"/>
          </a:xfrm>
        </p:spPr>
        <p:txBody>
          <a:bodyPr/>
          <a:lstStyle/>
          <a:p>
            <a:r>
              <a:rPr lang="en-US" dirty="0"/>
              <a:t>Spring 2014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76664D-CDEC-AF49-9F76-C89AF62CC7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1776845"/>
            <a:ext cx="6400800" cy="4617027"/>
          </a:xfrm>
        </p:spPr>
        <p:txBody>
          <a:bodyPr/>
          <a:lstStyle/>
          <a:p>
            <a:r>
              <a:rPr lang="en-US" dirty="0"/>
              <a:t>I arrived at UNH in March</a:t>
            </a:r>
          </a:p>
          <a:p>
            <a:pPr algn="l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354B35-7244-A64F-BD02-F308B2A101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0357" y="2360551"/>
            <a:ext cx="5783283" cy="3855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90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66542-FEC1-9E4E-9505-F5E7AB90EB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1268" y="982671"/>
            <a:ext cx="7772400" cy="905630"/>
          </a:xfrm>
        </p:spPr>
        <p:txBody>
          <a:bodyPr/>
          <a:lstStyle/>
          <a:p>
            <a:r>
              <a:rPr lang="en-US" dirty="0"/>
              <a:t>Instruction Librarian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90CF49-991B-0E43-8C0D-29B3155EC1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1268" y="1914366"/>
            <a:ext cx="7772400" cy="4260965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Look at library instruction programmatically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Plan and deliver assessment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Collect and analyze statistics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Participate in foundational level instruction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Work at the Reference Desk 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276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B4205-5AC4-A447-ADC5-8E8168D9D8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828690"/>
            <a:ext cx="7772400" cy="905630"/>
          </a:xfrm>
        </p:spPr>
        <p:txBody>
          <a:bodyPr/>
          <a:lstStyle/>
          <a:p>
            <a:r>
              <a:rPr lang="en-US" dirty="0"/>
              <a:t>Reference Unit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FF8307-B8E7-B543-BD73-8FAA1A4AE8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1835920"/>
            <a:ext cx="6400800" cy="4526780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4 generalist librarians + me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First new unit member in 20 years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All faculty w/student assistants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Reference Desk service 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62.5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hrs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/week 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7:30 a.m. – 8:30 p.m. 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Faculty shifts = 10-12+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hrs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/week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Reference statistics = sampling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4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A7C2B-78E6-484B-9DFA-48A10EF320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2678" y="928737"/>
            <a:ext cx="7772400" cy="905630"/>
          </a:xfrm>
        </p:spPr>
        <p:txBody>
          <a:bodyPr/>
          <a:lstStyle/>
          <a:p>
            <a:r>
              <a:rPr lang="en-US" dirty="0"/>
              <a:t>Instruction Program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6CE383-E82A-0844-924A-109E530267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8478" y="1834367"/>
            <a:ext cx="6400800" cy="4483306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Bibliographic Instruction 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Lecture / demo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Tools-based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5+ interfaces in 50 or 80 minutes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No ACRL Info Lit Standards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No online learning objects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Instruction statistics = Word doc</a:t>
            </a:r>
          </a:p>
        </p:txBody>
      </p:sp>
    </p:spTree>
    <p:extLst>
      <p:ext uri="{BB962C8B-B14F-4D97-AF65-F5344CB8AC3E}">
        <p14:creationId xmlns:p14="http://schemas.microsoft.com/office/powerpoint/2010/main" val="85193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2AA8A-E221-1640-B175-0C94EC7D45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1164" y="970145"/>
            <a:ext cx="7772400" cy="905630"/>
          </a:xfrm>
        </p:spPr>
        <p:txBody>
          <a:bodyPr/>
          <a:lstStyle/>
          <a:p>
            <a:r>
              <a:rPr lang="en-US" dirty="0"/>
              <a:t>Instruction Program, cont.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3D1C7-9DE1-7E4F-ABE7-38AE834692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4022" y="1676372"/>
            <a:ext cx="6400800" cy="4824636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Foundational level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ENGL 401: First-year Composition</a:t>
            </a:r>
          </a:p>
          <a:p>
            <a:pPr marL="1371512" lvl="2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+ ENGL 401A, ESL, bridge</a:t>
            </a:r>
          </a:p>
          <a:p>
            <a:pPr marL="1371512" lvl="2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One session in the library</a:t>
            </a:r>
          </a:p>
          <a:p>
            <a:pPr marL="1371512" lvl="2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120 sections/year + follow ups</a:t>
            </a:r>
          </a:p>
          <a:p>
            <a:pPr marL="1371512" lvl="2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2200 students/year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70% of all instruction = 400 level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Other</a:t>
            </a:r>
          </a:p>
          <a:p>
            <a:pPr marL="914356" lvl="1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Catch as catch can, no scaffolding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824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66EB-ADFC-6F4C-AFFD-7707CFB0AE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890648"/>
            <a:ext cx="7772400" cy="819398"/>
          </a:xfrm>
        </p:spPr>
        <p:txBody>
          <a:bodyPr/>
          <a:lstStyle/>
          <a:p>
            <a:r>
              <a:rPr lang="en-US" dirty="0"/>
              <a:t>Instruction Assessment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684098-780E-3648-A086-38F675E8E0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8509" y="1955516"/>
            <a:ext cx="3414156" cy="617517"/>
          </a:xfrm>
        </p:spPr>
        <p:txBody>
          <a:bodyPr/>
          <a:lstStyle/>
          <a:p>
            <a:r>
              <a:rPr lang="en-US" sz="4000" dirty="0"/>
              <a:t>NONE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30607C-1E87-0D48-B31C-FF2186544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8163" y="2868614"/>
            <a:ext cx="4014848" cy="30111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AC732D-EDC7-3647-9367-482823BB5550}"/>
              </a:ext>
            </a:extLst>
          </p:cNvPr>
          <p:cNvSpPr txBox="1"/>
          <p:nvPr/>
        </p:nvSpPr>
        <p:spPr>
          <a:xfrm>
            <a:off x="328219" y="6175331"/>
            <a:ext cx="79947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solidFill>
                  <a:schemeClr val="bg1">
                    <a:lumMod val="75000"/>
                  </a:schemeClr>
                </a:solidFill>
              </a:rPr>
              <a:t>NottsExMiner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. “Mute Swan Egg (11.7 cm x 7.11 cm Egg Size) 06.04.11.” Flickr. 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hlinkClick r:id="rId3"/>
              </a:rPr>
              <a:t>https://bit.ly/2JCC5Tt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  11 Apr. 2018. </a:t>
            </a:r>
          </a:p>
        </p:txBody>
      </p:sp>
    </p:spTree>
    <p:extLst>
      <p:ext uri="{BB962C8B-B14F-4D97-AF65-F5344CB8AC3E}">
        <p14:creationId xmlns:p14="http://schemas.microsoft.com/office/powerpoint/2010/main" val="4190819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NH Myriad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NH Myriad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21651</TotalTime>
  <Words>1203</Words>
  <Application>Microsoft Office PowerPoint</Application>
  <PresentationFormat>On-screen Show (4:3)</PresentationFormat>
  <Paragraphs>214</Paragraphs>
  <Slides>39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Arial</vt:lpstr>
      <vt:lpstr>Calibri</vt:lpstr>
      <vt:lpstr>Myriad Pro</vt:lpstr>
      <vt:lpstr>Default Theme</vt:lpstr>
      <vt:lpstr>Custom Design</vt:lpstr>
      <vt:lpstr>“These Are Not Your Students”</vt:lpstr>
      <vt:lpstr>Overview</vt:lpstr>
      <vt:lpstr>No Judgment – No Blame</vt:lpstr>
      <vt:lpstr>Spring 2014</vt:lpstr>
      <vt:lpstr>Instruction Librarian</vt:lpstr>
      <vt:lpstr>Reference Unit</vt:lpstr>
      <vt:lpstr>Instruction Program</vt:lpstr>
      <vt:lpstr>Instruction Program, cont.</vt:lpstr>
      <vt:lpstr>Instruction Assessment</vt:lpstr>
      <vt:lpstr>Challenging Environment</vt:lpstr>
      <vt:lpstr>PowerPoint Presentation</vt:lpstr>
      <vt:lpstr>Revise ENGL 401 Session </vt:lpstr>
      <vt:lpstr>Key Project Stakeholders</vt:lpstr>
      <vt:lpstr>Make Friends and Influence People</vt:lpstr>
      <vt:lpstr>Summer 2014</vt:lpstr>
      <vt:lpstr>How I Built an IL Module</vt:lpstr>
      <vt:lpstr>IL Module, cont.</vt:lpstr>
      <vt:lpstr>Win! Win! Win!</vt:lpstr>
      <vt:lpstr>Fall 2014</vt:lpstr>
      <vt:lpstr>First-year Comp Coordinator</vt:lpstr>
      <vt:lpstr>“These are not your students.”  </vt:lpstr>
      <vt:lpstr>Further Fallout</vt:lpstr>
      <vt:lpstr>FAIL!</vt:lpstr>
      <vt:lpstr>PowerPoint Presentation</vt:lpstr>
      <vt:lpstr>Revelations</vt:lpstr>
      <vt:lpstr>PowerPoint Presentation</vt:lpstr>
      <vt:lpstr>Service Orientation</vt:lpstr>
      <vt:lpstr>Saying Yes</vt:lpstr>
      <vt:lpstr>Service Relationships</vt:lpstr>
      <vt:lpstr>Learn to Say No</vt:lpstr>
      <vt:lpstr>We’re Not the Only Ones</vt:lpstr>
      <vt:lpstr>What Happened Next?</vt:lpstr>
      <vt:lpstr>2018</vt:lpstr>
      <vt:lpstr>Culture of Assessment</vt:lpstr>
      <vt:lpstr>PowerPoint Presentation</vt:lpstr>
      <vt:lpstr>Lessons Learned</vt:lpstr>
      <vt:lpstr>PowerPoint Presentation</vt:lpstr>
      <vt:lpstr>Related Resources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“These Are Not Your Students”</dc:title>
  <dc:creator>Aydelott, Kathrine</dc:creator>
  <cp:lastModifiedBy>Laura Wilson</cp:lastModifiedBy>
  <cp:revision>82</cp:revision>
  <cp:lastPrinted>2018-04-30T19:27:09Z</cp:lastPrinted>
  <dcterms:created xsi:type="dcterms:W3CDTF">2018-04-10T21:06:33Z</dcterms:created>
  <dcterms:modified xsi:type="dcterms:W3CDTF">2018-05-02T19:20:20Z</dcterms:modified>
</cp:coreProperties>
</file>