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61" r:id="rId3"/>
    <p:sldId id="279" r:id="rId4"/>
    <p:sldId id="264" r:id="rId5"/>
    <p:sldId id="276" r:id="rId6"/>
    <p:sldId id="270" r:id="rId7"/>
    <p:sldId id="277" r:id="rId8"/>
    <p:sldId id="275" r:id="rId9"/>
    <p:sldId id="268" r:id="rId10"/>
    <p:sldId id="269" r:id="rId11"/>
    <p:sldId id="274" r:id="rId12"/>
    <p:sldId id="273" r:id="rId13"/>
    <p:sldId id="262" r:id="rId14"/>
    <p:sldId id="271" r:id="rId15"/>
    <p:sldId id="267" r:id="rId16"/>
    <p:sldId id="272"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74677" autoAdjust="0"/>
  </p:normalViewPr>
  <p:slideViewPr>
    <p:cSldViewPr snapToGrid="0">
      <p:cViewPr varScale="1">
        <p:scale>
          <a:sx n="76" d="100"/>
          <a:sy n="76" d="100"/>
        </p:scale>
        <p:origin x="714" y="3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ata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2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73E07171-6AFB-467C-93AD-1F7F16B2101C}"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C31809C8-85CB-4B41-8A65-B991C79BF330}">
      <dgm:prSet/>
      <dgm:spPr/>
      <dgm:t>
        <a:bodyPr/>
        <a:lstStyle/>
        <a:p>
          <a:pPr>
            <a:defRPr cap="all"/>
          </a:pPr>
          <a:r>
            <a:rPr lang="en-US" dirty="0"/>
            <a:t>Got </a:t>
          </a:r>
          <a:r>
            <a:rPr lang="en-US" dirty="0" err="1"/>
            <a:t>GypPed</a:t>
          </a:r>
          <a:r>
            <a:rPr lang="en-US" dirty="0"/>
            <a:t>?</a:t>
          </a:r>
        </a:p>
      </dgm:t>
    </dgm:pt>
    <dgm:pt modelId="{62A6D251-189B-4889-82BB-0DB40A16FBB2}" type="parTrans" cxnId="{6C5E0848-A386-4C6F-9D16-B9B234958C45}">
      <dgm:prSet/>
      <dgm:spPr/>
      <dgm:t>
        <a:bodyPr/>
        <a:lstStyle/>
        <a:p>
          <a:endParaRPr lang="en-US"/>
        </a:p>
      </dgm:t>
    </dgm:pt>
    <dgm:pt modelId="{B577B876-C727-4158-9F11-25EC88558BB5}" type="sibTrans" cxnId="{6C5E0848-A386-4C6F-9D16-B9B234958C45}">
      <dgm:prSet/>
      <dgm:spPr/>
      <dgm:t>
        <a:bodyPr/>
        <a:lstStyle/>
        <a:p>
          <a:endParaRPr lang="en-US"/>
        </a:p>
      </dgm:t>
    </dgm:pt>
    <dgm:pt modelId="{BB6649C4-98C2-47E7-8F9D-7653D884C65B}">
      <dgm:prSet/>
      <dgm:spPr/>
      <dgm:t>
        <a:bodyPr/>
        <a:lstStyle/>
        <a:p>
          <a:pPr>
            <a:defRPr cap="all"/>
          </a:pPr>
          <a:r>
            <a:rPr lang="en-US"/>
            <a:t>Indian Giver</a:t>
          </a:r>
        </a:p>
      </dgm:t>
    </dgm:pt>
    <dgm:pt modelId="{6BA61732-6CD4-4446-B232-AA8E62FA867D}" type="parTrans" cxnId="{FBAC2DE8-74B4-4C13-9E95-1DFEA9049868}">
      <dgm:prSet/>
      <dgm:spPr/>
      <dgm:t>
        <a:bodyPr/>
        <a:lstStyle/>
        <a:p>
          <a:endParaRPr lang="en-US"/>
        </a:p>
      </dgm:t>
    </dgm:pt>
    <dgm:pt modelId="{79468734-4BB9-42AA-B307-7C5421178701}" type="sibTrans" cxnId="{FBAC2DE8-74B4-4C13-9E95-1DFEA9049868}">
      <dgm:prSet/>
      <dgm:spPr/>
      <dgm:t>
        <a:bodyPr/>
        <a:lstStyle/>
        <a:p>
          <a:endParaRPr lang="en-US"/>
        </a:p>
      </dgm:t>
    </dgm:pt>
    <dgm:pt modelId="{96D4A489-CC1D-4B9E-AFCF-0016EBDA1ADF}">
      <dgm:prSet/>
      <dgm:spPr/>
      <dgm:t>
        <a:bodyPr/>
        <a:lstStyle/>
        <a:p>
          <a:pPr>
            <a:defRPr cap="all"/>
          </a:pPr>
          <a:r>
            <a:rPr lang="en-US"/>
            <a:t>Uppity</a:t>
          </a:r>
        </a:p>
      </dgm:t>
    </dgm:pt>
    <dgm:pt modelId="{0BA6C213-06B0-4546-9F2A-49018971ADE3}" type="parTrans" cxnId="{49228923-2995-4F9E-AEAC-EE544131CD07}">
      <dgm:prSet/>
      <dgm:spPr/>
      <dgm:t>
        <a:bodyPr/>
        <a:lstStyle/>
        <a:p>
          <a:endParaRPr lang="en-US"/>
        </a:p>
      </dgm:t>
    </dgm:pt>
    <dgm:pt modelId="{1203EE63-9753-49D8-B947-3C0C4C609852}" type="sibTrans" cxnId="{49228923-2995-4F9E-AEAC-EE544131CD07}">
      <dgm:prSet/>
      <dgm:spPr/>
      <dgm:t>
        <a:bodyPr/>
        <a:lstStyle/>
        <a:p>
          <a:endParaRPr lang="en-US"/>
        </a:p>
      </dgm:t>
    </dgm:pt>
    <dgm:pt modelId="{03278939-7618-4155-8B79-EE9BD707A6B4}">
      <dgm:prSet/>
      <dgm:spPr/>
      <dgm:t>
        <a:bodyPr/>
        <a:lstStyle/>
        <a:p>
          <a:pPr>
            <a:defRPr cap="all"/>
          </a:pPr>
          <a:r>
            <a:rPr lang="en-US"/>
            <a:t>Sold down the river</a:t>
          </a:r>
        </a:p>
      </dgm:t>
    </dgm:pt>
    <dgm:pt modelId="{8FA6FA40-2D3E-4A24-801F-87C6049A1D8C}" type="parTrans" cxnId="{058BD89A-FED2-4F2E-BB15-BCF0C29C31CD}">
      <dgm:prSet/>
      <dgm:spPr/>
      <dgm:t>
        <a:bodyPr/>
        <a:lstStyle/>
        <a:p>
          <a:endParaRPr lang="en-US"/>
        </a:p>
      </dgm:t>
    </dgm:pt>
    <dgm:pt modelId="{813C5349-3696-422B-B857-9AC327A14389}" type="sibTrans" cxnId="{058BD89A-FED2-4F2E-BB15-BCF0C29C31CD}">
      <dgm:prSet/>
      <dgm:spPr/>
      <dgm:t>
        <a:bodyPr/>
        <a:lstStyle/>
        <a:p>
          <a:endParaRPr lang="en-US"/>
        </a:p>
      </dgm:t>
    </dgm:pt>
    <dgm:pt modelId="{B3DEDA13-BCC9-4133-90C5-5EE617A8248F}">
      <dgm:prSet/>
      <dgm:spPr/>
      <dgm:t>
        <a:bodyPr/>
        <a:lstStyle/>
        <a:p>
          <a:pPr>
            <a:defRPr cap="all"/>
          </a:pPr>
          <a:r>
            <a:rPr lang="en-US" dirty="0"/>
            <a:t>“Itis”</a:t>
          </a:r>
        </a:p>
      </dgm:t>
    </dgm:pt>
    <dgm:pt modelId="{A92BE379-B1F0-491C-8387-BEAB1A3FA166}" type="parTrans" cxnId="{170A2005-7C75-42BF-A7F9-9AC3EF9B7C86}">
      <dgm:prSet/>
      <dgm:spPr/>
      <dgm:t>
        <a:bodyPr/>
        <a:lstStyle/>
        <a:p>
          <a:endParaRPr lang="en-US"/>
        </a:p>
      </dgm:t>
    </dgm:pt>
    <dgm:pt modelId="{4B78B16E-F96E-4404-AB85-B0E15CBFFDBF}" type="sibTrans" cxnId="{170A2005-7C75-42BF-A7F9-9AC3EF9B7C86}">
      <dgm:prSet/>
      <dgm:spPr/>
      <dgm:t>
        <a:bodyPr/>
        <a:lstStyle/>
        <a:p>
          <a:endParaRPr lang="en-US"/>
        </a:p>
      </dgm:t>
    </dgm:pt>
    <dgm:pt modelId="{DAF043DB-AD46-49C0-96B4-3B64B4A46124}">
      <dgm:prSet/>
      <dgm:spPr/>
      <dgm:t>
        <a:bodyPr/>
        <a:lstStyle/>
        <a:p>
          <a:pPr>
            <a:defRPr cap="all"/>
          </a:pPr>
          <a:r>
            <a:rPr lang="en-US"/>
            <a:t>Peanut gallery</a:t>
          </a:r>
        </a:p>
      </dgm:t>
    </dgm:pt>
    <dgm:pt modelId="{68E8D9CB-27DA-4154-B771-9EA126D93508}" type="parTrans" cxnId="{69DBB192-0490-4D57-92A5-C859D30C9763}">
      <dgm:prSet/>
      <dgm:spPr/>
      <dgm:t>
        <a:bodyPr/>
        <a:lstStyle/>
        <a:p>
          <a:endParaRPr lang="en-US"/>
        </a:p>
      </dgm:t>
    </dgm:pt>
    <dgm:pt modelId="{A17CA303-C72D-40E1-9EB4-B2C7C8B2EC96}" type="sibTrans" cxnId="{69DBB192-0490-4D57-92A5-C859D30C9763}">
      <dgm:prSet/>
      <dgm:spPr/>
      <dgm:t>
        <a:bodyPr/>
        <a:lstStyle/>
        <a:p>
          <a:endParaRPr lang="en-US"/>
        </a:p>
      </dgm:t>
    </dgm:pt>
    <dgm:pt modelId="{F53DF157-9616-452F-A6FE-F0FEDD79BC51}" type="pres">
      <dgm:prSet presAssocID="{73E07171-6AFB-467C-93AD-1F7F16B2101C}" presName="root" presStyleCnt="0">
        <dgm:presLayoutVars>
          <dgm:dir/>
          <dgm:resizeHandles val="exact"/>
        </dgm:presLayoutVars>
      </dgm:prSet>
      <dgm:spPr/>
    </dgm:pt>
    <dgm:pt modelId="{EC5E6966-1837-4F2B-812B-B7629512F525}" type="pres">
      <dgm:prSet presAssocID="{C31809C8-85CB-4B41-8A65-B991C79BF330}" presName="compNode" presStyleCnt="0"/>
      <dgm:spPr/>
    </dgm:pt>
    <dgm:pt modelId="{D1E6F523-7C74-4E38-9A52-DC0A8CE278AE}" type="pres">
      <dgm:prSet presAssocID="{C31809C8-85CB-4B41-8A65-B991C79BF330}" presName="iconBgRect" presStyleLbl="bgShp" presStyleIdx="0" presStyleCnt="6"/>
      <dgm:spPr>
        <a:prstGeom prst="round2DiagRect">
          <a:avLst>
            <a:gd name="adj1" fmla="val 29727"/>
            <a:gd name="adj2" fmla="val 0"/>
          </a:avLst>
        </a:prstGeom>
      </dgm:spPr>
    </dgm:pt>
    <dgm:pt modelId="{6DABA3AD-EA30-4B0E-A28A-C95E5B096132}" type="pres">
      <dgm:prSet presAssocID="{C31809C8-85CB-4B41-8A65-B991C79BF330}"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oustache face with no fill"/>
        </a:ext>
      </dgm:extLst>
    </dgm:pt>
    <dgm:pt modelId="{D0F3E5BC-2273-4C76-AB3B-F0D22B7825E7}" type="pres">
      <dgm:prSet presAssocID="{C31809C8-85CB-4B41-8A65-B991C79BF330}" presName="spaceRect" presStyleCnt="0"/>
      <dgm:spPr/>
    </dgm:pt>
    <dgm:pt modelId="{B36D63AF-24D9-4275-8529-8ABF9190F3E1}" type="pres">
      <dgm:prSet presAssocID="{C31809C8-85CB-4B41-8A65-B991C79BF330}" presName="textRect" presStyleLbl="revTx" presStyleIdx="0" presStyleCnt="6">
        <dgm:presLayoutVars>
          <dgm:chMax val="1"/>
          <dgm:chPref val="1"/>
        </dgm:presLayoutVars>
      </dgm:prSet>
      <dgm:spPr/>
    </dgm:pt>
    <dgm:pt modelId="{616ADD22-D1F9-4154-83FA-3C7FF3A9D0AF}" type="pres">
      <dgm:prSet presAssocID="{B577B876-C727-4158-9F11-25EC88558BB5}" presName="sibTrans" presStyleCnt="0"/>
      <dgm:spPr/>
    </dgm:pt>
    <dgm:pt modelId="{362412C3-E6D5-4483-BD16-E0FBCFBDD89D}" type="pres">
      <dgm:prSet presAssocID="{BB6649C4-98C2-47E7-8F9D-7653D884C65B}" presName="compNode" presStyleCnt="0"/>
      <dgm:spPr/>
    </dgm:pt>
    <dgm:pt modelId="{E4F6B48E-00E3-460F-9508-B8ABE04BD61A}" type="pres">
      <dgm:prSet presAssocID="{BB6649C4-98C2-47E7-8F9D-7653D884C65B}" presName="iconBgRect" presStyleLbl="bgShp" presStyleIdx="1" presStyleCnt="6"/>
      <dgm:spPr>
        <a:prstGeom prst="round2DiagRect">
          <a:avLst>
            <a:gd name="adj1" fmla="val 29727"/>
            <a:gd name="adj2" fmla="val 0"/>
          </a:avLst>
        </a:prstGeom>
      </dgm:spPr>
    </dgm:pt>
    <dgm:pt modelId="{30CBA28A-76C8-4BEC-B72C-95637DD8137F}" type="pres">
      <dgm:prSet presAssocID="{BB6649C4-98C2-47E7-8F9D-7653D884C65B}"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
        </a:ext>
      </dgm:extLst>
    </dgm:pt>
    <dgm:pt modelId="{F447DDD4-BCDA-499A-948A-5C3765D4D28C}" type="pres">
      <dgm:prSet presAssocID="{BB6649C4-98C2-47E7-8F9D-7653D884C65B}" presName="spaceRect" presStyleCnt="0"/>
      <dgm:spPr/>
    </dgm:pt>
    <dgm:pt modelId="{EB43285A-71DA-4948-A300-7C55B6B36DE6}" type="pres">
      <dgm:prSet presAssocID="{BB6649C4-98C2-47E7-8F9D-7653D884C65B}" presName="textRect" presStyleLbl="revTx" presStyleIdx="1" presStyleCnt="6">
        <dgm:presLayoutVars>
          <dgm:chMax val="1"/>
          <dgm:chPref val="1"/>
        </dgm:presLayoutVars>
      </dgm:prSet>
      <dgm:spPr/>
    </dgm:pt>
    <dgm:pt modelId="{F2128533-D048-4DAB-844A-559EA25F35CD}" type="pres">
      <dgm:prSet presAssocID="{79468734-4BB9-42AA-B307-7C5421178701}" presName="sibTrans" presStyleCnt="0"/>
      <dgm:spPr/>
    </dgm:pt>
    <dgm:pt modelId="{70CE52AF-41F3-4306-A6A2-E536D06FA5D3}" type="pres">
      <dgm:prSet presAssocID="{96D4A489-CC1D-4B9E-AFCF-0016EBDA1ADF}" presName="compNode" presStyleCnt="0"/>
      <dgm:spPr/>
    </dgm:pt>
    <dgm:pt modelId="{DC32A9E3-5F4F-4A66-BBA5-F937FEB6FADF}" type="pres">
      <dgm:prSet presAssocID="{96D4A489-CC1D-4B9E-AFCF-0016EBDA1ADF}" presName="iconBgRect" presStyleLbl="bgShp" presStyleIdx="2" presStyleCnt="6"/>
      <dgm:spPr>
        <a:prstGeom prst="round2DiagRect">
          <a:avLst>
            <a:gd name="adj1" fmla="val 29727"/>
            <a:gd name="adj2" fmla="val 0"/>
          </a:avLst>
        </a:prstGeom>
      </dgm:spPr>
    </dgm:pt>
    <dgm:pt modelId="{CD378091-7EDF-4000-A757-8F2D262083E2}" type="pres">
      <dgm:prSet presAssocID="{96D4A489-CC1D-4B9E-AFCF-0016EBDA1AD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fused Person"/>
        </a:ext>
      </dgm:extLst>
    </dgm:pt>
    <dgm:pt modelId="{A325FF7B-0A7E-4AA0-8BA0-5F5D117FB41F}" type="pres">
      <dgm:prSet presAssocID="{96D4A489-CC1D-4B9E-AFCF-0016EBDA1ADF}" presName="spaceRect" presStyleCnt="0"/>
      <dgm:spPr/>
    </dgm:pt>
    <dgm:pt modelId="{0F2089F2-AB77-42AB-9B4B-6D7856974EFC}" type="pres">
      <dgm:prSet presAssocID="{96D4A489-CC1D-4B9E-AFCF-0016EBDA1ADF}" presName="textRect" presStyleLbl="revTx" presStyleIdx="2" presStyleCnt="6">
        <dgm:presLayoutVars>
          <dgm:chMax val="1"/>
          <dgm:chPref val="1"/>
        </dgm:presLayoutVars>
      </dgm:prSet>
      <dgm:spPr/>
    </dgm:pt>
    <dgm:pt modelId="{6BA7350D-EB79-4F6D-8E9B-34B534CE4D6D}" type="pres">
      <dgm:prSet presAssocID="{1203EE63-9753-49D8-B947-3C0C4C609852}" presName="sibTrans" presStyleCnt="0"/>
      <dgm:spPr/>
    </dgm:pt>
    <dgm:pt modelId="{C18585A8-BBE5-47A0-94FA-2C1991943454}" type="pres">
      <dgm:prSet presAssocID="{03278939-7618-4155-8B79-EE9BD707A6B4}" presName="compNode" presStyleCnt="0"/>
      <dgm:spPr/>
    </dgm:pt>
    <dgm:pt modelId="{87F7E3F5-FD6B-46F3-84AE-7397C824B473}" type="pres">
      <dgm:prSet presAssocID="{03278939-7618-4155-8B79-EE9BD707A6B4}" presName="iconBgRect" presStyleLbl="bgShp" presStyleIdx="3" presStyleCnt="6"/>
      <dgm:spPr>
        <a:prstGeom prst="round2DiagRect">
          <a:avLst>
            <a:gd name="adj1" fmla="val 29727"/>
            <a:gd name="adj2" fmla="val 0"/>
          </a:avLst>
        </a:prstGeom>
      </dgm:spPr>
    </dgm:pt>
    <dgm:pt modelId="{90B26419-7372-447E-932C-5B4FF09F4150}" type="pres">
      <dgm:prSet presAssocID="{03278939-7618-4155-8B79-EE9BD707A6B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terfall scene"/>
        </a:ext>
      </dgm:extLst>
    </dgm:pt>
    <dgm:pt modelId="{D97B7FF4-3D5F-40E4-B11A-142AF0F65ACB}" type="pres">
      <dgm:prSet presAssocID="{03278939-7618-4155-8B79-EE9BD707A6B4}" presName="spaceRect" presStyleCnt="0"/>
      <dgm:spPr/>
    </dgm:pt>
    <dgm:pt modelId="{7D7271B7-3D8C-478C-BD11-A43F100C7A09}" type="pres">
      <dgm:prSet presAssocID="{03278939-7618-4155-8B79-EE9BD707A6B4}" presName="textRect" presStyleLbl="revTx" presStyleIdx="3" presStyleCnt="6">
        <dgm:presLayoutVars>
          <dgm:chMax val="1"/>
          <dgm:chPref val="1"/>
        </dgm:presLayoutVars>
      </dgm:prSet>
      <dgm:spPr/>
    </dgm:pt>
    <dgm:pt modelId="{363BC67A-2FEC-4298-A138-B955D9233415}" type="pres">
      <dgm:prSet presAssocID="{813C5349-3696-422B-B857-9AC327A14389}" presName="sibTrans" presStyleCnt="0"/>
      <dgm:spPr/>
    </dgm:pt>
    <dgm:pt modelId="{B6CDC850-731D-4055-BC53-9739AEEA48DB}" type="pres">
      <dgm:prSet presAssocID="{B3DEDA13-BCC9-4133-90C5-5EE617A8248F}" presName="compNode" presStyleCnt="0"/>
      <dgm:spPr/>
    </dgm:pt>
    <dgm:pt modelId="{10F2AB4E-416A-4C25-A194-D9B29429AE11}" type="pres">
      <dgm:prSet presAssocID="{B3DEDA13-BCC9-4133-90C5-5EE617A8248F}" presName="iconBgRect" presStyleLbl="bgShp" presStyleIdx="4" presStyleCnt="6"/>
      <dgm:spPr>
        <a:prstGeom prst="round2DiagRect">
          <a:avLst>
            <a:gd name="adj1" fmla="val 29727"/>
            <a:gd name="adj2" fmla="val 0"/>
          </a:avLst>
        </a:prstGeom>
      </dgm:spPr>
    </dgm:pt>
    <dgm:pt modelId="{E1BC32A0-1697-4721-9298-4E7D858F9AA6}" type="pres">
      <dgm:prSet presAssocID="{B3DEDA13-BCC9-4133-90C5-5EE617A8248F}"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Table setting"/>
        </a:ext>
      </dgm:extLst>
    </dgm:pt>
    <dgm:pt modelId="{B453F58B-218D-48DE-B128-9D6FF99A1DE4}" type="pres">
      <dgm:prSet presAssocID="{B3DEDA13-BCC9-4133-90C5-5EE617A8248F}" presName="spaceRect" presStyleCnt="0"/>
      <dgm:spPr/>
    </dgm:pt>
    <dgm:pt modelId="{FD316576-E321-48F8-A051-80CCE68B394B}" type="pres">
      <dgm:prSet presAssocID="{B3DEDA13-BCC9-4133-90C5-5EE617A8248F}" presName="textRect" presStyleLbl="revTx" presStyleIdx="4" presStyleCnt="6">
        <dgm:presLayoutVars>
          <dgm:chMax val="1"/>
          <dgm:chPref val="1"/>
        </dgm:presLayoutVars>
      </dgm:prSet>
      <dgm:spPr/>
    </dgm:pt>
    <dgm:pt modelId="{7D39F475-5AF2-459A-A10C-629AEA6B26FB}" type="pres">
      <dgm:prSet presAssocID="{4B78B16E-F96E-4404-AB85-B0E15CBFFDBF}" presName="sibTrans" presStyleCnt="0"/>
      <dgm:spPr/>
    </dgm:pt>
    <dgm:pt modelId="{BC3783A1-3ED2-47EF-97AA-255C1BD6B58C}" type="pres">
      <dgm:prSet presAssocID="{DAF043DB-AD46-49C0-96B4-3B64B4A46124}" presName="compNode" presStyleCnt="0"/>
      <dgm:spPr/>
    </dgm:pt>
    <dgm:pt modelId="{7AF1BF8D-D3E1-4389-94DF-7A2A542BAD50}" type="pres">
      <dgm:prSet presAssocID="{DAF043DB-AD46-49C0-96B4-3B64B4A46124}" presName="iconBgRect" presStyleLbl="bgShp" presStyleIdx="5" presStyleCnt="6"/>
      <dgm:spPr>
        <a:prstGeom prst="round2DiagRect">
          <a:avLst>
            <a:gd name="adj1" fmla="val 29727"/>
            <a:gd name="adj2" fmla="val 0"/>
          </a:avLst>
        </a:prstGeom>
      </dgm:spPr>
    </dgm:pt>
    <dgm:pt modelId="{D2D00065-18BE-46DA-A619-9529373C122C}" type="pres">
      <dgm:prSet presAssocID="{DAF043DB-AD46-49C0-96B4-3B64B4A46124}"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Popcorn"/>
        </a:ext>
      </dgm:extLst>
    </dgm:pt>
    <dgm:pt modelId="{29AB0A62-8566-4F35-85DC-66FB7E503D4D}" type="pres">
      <dgm:prSet presAssocID="{DAF043DB-AD46-49C0-96B4-3B64B4A46124}" presName="spaceRect" presStyleCnt="0"/>
      <dgm:spPr/>
    </dgm:pt>
    <dgm:pt modelId="{21D68AFF-D89D-46AC-A516-1838BEFE5505}" type="pres">
      <dgm:prSet presAssocID="{DAF043DB-AD46-49C0-96B4-3B64B4A46124}" presName="textRect" presStyleLbl="revTx" presStyleIdx="5" presStyleCnt="6">
        <dgm:presLayoutVars>
          <dgm:chMax val="1"/>
          <dgm:chPref val="1"/>
        </dgm:presLayoutVars>
      </dgm:prSet>
      <dgm:spPr/>
    </dgm:pt>
  </dgm:ptLst>
  <dgm:cxnLst>
    <dgm:cxn modelId="{170A2005-7C75-42BF-A7F9-9AC3EF9B7C86}" srcId="{73E07171-6AFB-467C-93AD-1F7F16B2101C}" destId="{B3DEDA13-BCC9-4133-90C5-5EE617A8248F}" srcOrd="4" destOrd="0" parTransId="{A92BE379-B1F0-491C-8387-BEAB1A3FA166}" sibTransId="{4B78B16E-F96E-4404-AB85-B0E15CBFFDBF}"/>
    <dgm:cxn modelId="{D5F66506-07D1-42E8-ADB5-ADFFC5A305BB}" type="presOf" srcId="{DAF043DB-AD46-49C0-96B4-3B64B4A46124}" destId="{21D68AFF-D89D-46AC-A516-1838BEFE5505}" srcOrd="0" destOrd="0" presId="urn:microsoft.com/office/officeart/2018/5/layout/IconLeafLabelList"/>
    <dgm:cxn modelId="{32A1B615-4A80-4F6A-B24B-0EC6F3351D2A}" type="presOf" srcId="{03278939-7618-4155-8B79-EE9BD707A6B4}" destId="{7D7271B7-3D8C-478C-BD11-A43F100C7A09}" srcOrd="0" destOrd="0" presId="urn:microsoft.com/office/officeart/2018/5/layout/IconLeafLabelList"/>
    <dgm:cxn modelId="{49228923-2995-4F9E-AEAC-EE544131CD07}" srcId="{73E07171-6AFB-467C-93AD-1F7F16B2101C}" destId="{96D4A489-CC1D-4B9E-AFCF-0016EBDA1ADF}" srcOrd="2" destOrd="0" parTransId="{0BA6C213-06B0-4546-9F2A-49018971ADE3}" sibTransId="{1203EE63-9753-49D8-B947-3C0C4C609852}"/>
    <dgm:cxn modelId="{905E5537-D5D3-4356-96B9-294ACFF9A0A0}" type="presOf" srcId="{96D4A489-CC1D-4B9E-AFCF-0016EBDA1ADF}" destId="{0F2089F2-AB77-42AB-9B4B-6D7856974EFC}" srcOrd="0" destOrd="0" presId="urn:microsoft.com/office/officeart/2018/5/layout/IconLeafLabelList"/>
    <dgm:cxn modelId="{6C5E0848-A386-4C6F-9D16-B9B234958C45}" srcId="{73E07171-6AFB-467C-93AD-1F7F16B2101C}" destId="{C31809C8-85CB-4B41-8A65-B991C79BF330}" srcOrd="0" destOrd="0" parTransId="{62A6D251-189B-4889-82BB-0DB40A16FBB2}" sibTransId="{B577B876-C727-4158-9F11-25EC88558BB5}"/>
    <dgm:cxn modelId="{0FFBAB6F-6DA5-4C3C-949D-29218DBBEB35}" type="presOf" srcId="{BB6649C4-98C2-47E7-8F9D-7653D884C65B}" destId="{EB43285A-71DA-4948-A300-7C55B6B36DE6}" srcOrd="0" destOrd="0" presId="urn:microsoft.com/office/officeart/2018/5/layout/IconLeafLabelList"/>
    <dgm:cxn modelId="{69DBB192-0490-4D57-92A5-C859D30C9763}" srcId="{73E07171-6AFB-467C-93AD-1F7F16B2101C}" destId="{DAF043DB-AD46-49C0-96B4-3B64B4A46124}" srcOrd="5" destOrd="0" parTransId="{68E8D9CB-27DA-4154-B771-9EA126D93508}" sibTransId="{A17CA303-C72D-40E1-9EB4-B2C7C8B2EC96}"/>
    <dgm:cxn modelId="{058BD89A-FED2-4F2E-BB15-BCF0C29C31CD}" srcId="{73E07171-6AFB-467C-93AD-1F7F16B2101C}" destId="{03278939-7618-4155-8B79-EE9BD707A6B4}" srcOrd="3" destOrd="0" parTransId="{8FA6FA40-2D3E-4A24-801F-87C6049A1D8C}" sibTransId="{813C5349-3696-422B-B857-9AC327A14389}"/>
    <dgm:cxn modelId="{729CD1D3-BB17-4986-B83C-5BCA8CE209C5}" type="presOf" srcId="{C31809C8-85CB-4B41-8A65-B991C79BF330}" destId="{B36D63AF-24D9-4275-8529-8ABF9190F3E1}" srcOrd="0" destOrd="0" presId="urn:microsoft.com/office/officeart/2018/5/layout/IconLeafLabelList"/>
    <dgm:cxn modelId="{FBAC2DE8-74B4-4C13-9E95-1DFEA9049868}" srcId="{73E07171-6AFB-467C-93AD-1F7F16B2101C}" destId="{BB6649C4-98C2-47E7-8F9D-7653D884C65B}" srcOrd="1" destOrd="0" parTransId="{6BA61732-6CD4-4446-B232-AA8E62FA867D}" sibTransId="{79468734-4BB9-42AA-B307-7C5421178701}"/>
    <dgm:cxn modelId="{723F8DFA-191C-43B0-B4AD-3CCC47AF6FEC}" type="presOf" srcId="{B3DEDA13-BCC9-4133-90C5-5EE617A8248F}" destId="{FD316576-E321-48F8-A051-80CCE68B394B}" srcOrd="0" destOrd="0" presId="urn:microsoft.com/office/officeart/2018/5/layout/IconLeafLabelList"/>
    <dgm:cxn modelId="{A77163FE-3C5E-468F-8746-6A297390F26A}" type="presOf" srcId="{73E07171-6AFB-467C-93AD-1F7F16B2101C}" destId="{F53DF157-9616-452F-A6FE-F0FEDD79BC51}" srcOrd="0" destOrd="0" presId="urn:microsoft.com/office/officeart/2018/5/layout/IconLeafLabelList"/>
    <dgm:cxn modelId="{3EFBD42B-803D-4A4D-879B-546E4E235EDA}" type="presParOf" srcId="{F53DF157-9616-452F-A6FE-F0FEDD79BC51}" destId="{EC5E6966-1837-4F2B-812B-B7629512F525}" srcOrd="0" destOrd="0" presId="urn:microsoft.com/office/officeart/2018/5/layout/IconLeafLabelList"/>
    <dgm:cxn modelId="{781F19E7-212E-4057-B3F4-F8B0244110AD}" type="presParOf" srcId="{EC5E6966-1837-4F2B-812B-B7629512F525}" destId="{D1E6F523-7C74-4E38-9A52-DC0A8CE278AE}" srcOrd="0" destOrd="0" presId="urn:microsoft.com/office/officeart/2018/5/layout/IconLeafLabelList"/>
    <dgm:cxn modelId="{318C2729-A47F-4010-8D9E-3F9FDCFD0BFB}" type="presParOf" srcId="{EC5E6966-1837-4F2B-812B-B7629512F525}" destId="{6DABA3AD-EA30-4B0E-A28A-C95E5B096132}" srcOrd="1" destOrd="0" presId="urn:microsoft.com/office/officeart/2018/5/layout/IconLeafLabelList"/>
    <dgm:cxn modelId="{0A384DA2-E0D5-44B6-A191-70A8328AA9C3}" type="presParOf" srcId="{EC5E6966-1837-4F2B-812B-B7629512F525}" destId="{D0F3E5BC-2273-4C76-AB3B-F0D22B7825E7}" srcOrd="2" destOrd="0" presId="urn:microsoft.com/office/officeart/2018/5/layout/IconLeafLabelList"/>
    <dgm:cxn modelId="{C5ED3B71-F3F0-4FA9-A29F-5F970FE38AA1}" type="presParOf" srcId="{EC5E6966-1837-4F2B-812B-B7629512F525}" destId="{B36D63AF-24D9-4275-8529-8ABF9190F3E1}" srcOrd="3" destOrd="0" presId="urn:microsoft.com/office/officeart/2018/5/layout/IconLeafLabelList"/>
    <dgm:cxn modelId="{3978E463-22B7-4EDD-81D3-03D8EC9F6C84}" type="presParOf" srcId="{F53DF157-9616-452F-A6FE-F0FEDD79BC51}" destId="{616ADD22-D1F9-4154-83FA-3C7FF3A9D0AF}" srcOrd="1" destOrd="0" presId="urn:microsoft.com/office/officeart/2018/5/layout/IconLeafLabelList"/>
    <dgm:cxn modelId="{486FD07D-8A55-4EE6-8E88-E5D467D8C7FA}" type="presParOf" srcId="{F53DF157-9616-452F-A6FE-F0FEDD79BC51}" destId="{362412C3-E6D5-4483-BD16-E0FBCFBDD89D}" srcOrd="2" destOrd="0" presId="urn:microsoft.com/office/officeart/2018/5/layout/IconLeafLabelList"/>
    <dgm:cxn modelId="{A6E3F9BE-715C-4843-B77A-63D24D962136}" type="presParOf" srcId="{362412C3-E6D5-4483-BD16-E0FBCFBDD89D}" destId="{E4F6B48E-00E3-460F-9508-B8ABE04BD61A}" srcOrd="0" destOrd="0" presId="urn:microsoft.com/office/officeart/2018/5/layout/IconLeafLabelList"/>
    <dgm:cxn modelId="{7902590B-8725-4C71-8852-A64DA986F8A4}" type="presParOf" srcId="{362412C3-E6D5-4483-BD16-E0FBCFBDD89D}" destId="{30CBA28A-76C8-4BEC-B72C-95637DD8137F}" srcOrd="1" destOrd="0" presId="urn:microsoft.com/office/officeart/2018/5/layout/IconLeafLabelList"/>
    <dgm:cxn modelId="{C371A6DF-520F-4858-A353-2DE1D9EAC926}" type="presParOf" srcId="{362412C3-E6D5-4483-BD16-E0FBCFBDD89D}" destId="{F447DDD4-BCDA-499A-948A-5C3765D4D28C}" srcOrd="2" destOrd="0" presId="urn:microsoft.com/office/officeart/2018/5/layout/IconLeafLabelList"/>
    <dgm:cxn modelId="{DD63999D-F6A5-451C-989D-B93C770BDDE1}" type="presParOf" srcId="{362412C3-E6D5-4483-BD16-E0FBCFBDD89D}" destId="{EB43285A-71DA-4948-A300-7C55B6B36DE6}" srcOrd="3" destOrd="0" presId="urn:microsoft.com/office/officeart/2018/5/layout/IconLeafLabelList"/>
    <dgm:cxn modelId="{65249AF4-C0A3-467B-90F2-C8B2C5AD3B27}" type="presParOf" srcId="{F53DF157-9616-452F-A6FE-F0FEDD79BC51}" destId="{F2128533-D048-4DAB-844A-559EA25F35CD}" srcOrd="3" destOrd="0" presId="urn:microsoft.com/office/officeart/2018/5/layout/IconLeafLabelList"/>
    <dgm:cxn modelId="{0EC8DFFC-7299-4A7F-A8DD-160C7306F194}" type="presParOf" srcId="{F53DF157-9616-452F-A6FE-F0FEDD79BC51}" destId="{70CE52AF-41F3-4306-A6A2-E536D06FA5D3}" srcOrd="4" destOrd="0" presId="urn:microsoft.com/office/officeart/2018/5/layout/IconLeafLabelList"/>
    <dgm:cxn modelId="{BB2732D0-FE7E-4348-94DB-45D10354801F}" type="presParOf" srcId="{70CE52AF-41F3-4306-A6A2-E536D06FA5D3}" destId="{DC32A9E3-5F4F-4A66-BBA5-F937FEB6FADF}" srcOrd="0" destOrd="0" presId="urn:microsoft.com/office/officeart/2018/5/layout/IconLeafLabelList"/>
    <dgm:cxn modelId="{991159EA-89FB-43FA-A441-68B6E208FDF9}" type="presParOf" srcId="{70CE52AF-41F3-4306-A6A2-E536D06FA5D3}" destId="{CD378091-7EDF-4000-A757-8F2D262083E2}" srcOrd="1" destOrd="0" presId="urn:microsoft.com/office/officeart/2018/5/layout/IconLeafLabelList"/>
    <dgm:cxn modelId="{B10FF388-4E90-442A-AB81-6D4EC281FAB6}" type="presParOf" srcId="{70CE52AF-41F3-4306-A6A2-E536D06FA5D3}" destId="{A325FF7B-0A7E-4AA0-8BA0-5F5D117FB41F}" srcOrd="2" destOrd="0" presId="urn:microsoft.com/office/officeart/2018/5/layout/IconLeafLabelList"/>
    <dgm:cxn modelId="{88E3F575-42CC-4E9E-A8EB-2D3FE6588410}" type="presParOf" srcId="{70CE52AF-41F3-4306-A6A2-E536D06FA5D3}" destId="{0F2089F2-AB77-42AB-9B4B-6D7856974EFC}" srcOrd="3" destOrd="0" presId="urn:microsoft.com/office/officeart/2018/5/layout/IconLeafLabelList"/>
    <dgm:cxn modelId="{64F2AF54-7E42-4955-B050-F6C7B1BF7CF0}" type="presParOf" srcId="{F53DF157-9616-452F-A6FE-F0FEDD79BC51}" destId="{6BA7350D-EB79-4F6D-8E9B-34B534CE4D6D}" srcOrd="5" destOrd="0" presId="urn:microsoft.com/office/officeart/2018/5/layout/IconLeafLabelList"/>
    <dgm:cxn modelId="{24DFD80C-121E-406F-B963-35F8C37DCDC1}" type="presParOf" srcId="{F53DF157-9616-452F-A6FE-F0FEDD79BC51}" destId="{C18585A8-BBE5-47A0-94FA-2C1991943454}" srcOrd="6" destOrd="0" presId="urn:microsoft.com/office/officeart/2018/5/layout/IconLeafLabelList"/>
    <dgm:cxn modelId="{393A9D51-A724-42B5-AEFA-DFD43675FE89}" type="presParOf" srcId="{C18585A8-BBE5-47A0-94FA-2C1991943454}" destId="{87F7E3F5-FD6B-46F3-84AE-7397C824B473}" srcOrd="0" destOrd="0" presId="urn:microsoft.com/office/officeart/2018/5/layout/IconLeafLabelList"/>
    <dgm:cxn modelId="{7E3EE00E-9BA3-4CDB-83BD-9E94CE215079}" type="presParOf" srcId="{C18585A8-BBE5-47A0-94FA-2C1991943454}" destId="{90B26419-7372-447E-932C-5B4FF09F4150}" srcOrd="1" destOrd="0" presId="urn:microsoft.com/office/officeart/2018/5/layout/IconLeafLabelList"/>
    <dgm:cxn modelId="{BA8F8A4C-469F-4720-B286-4DCAC0BA0156}" type="presParOf" srcId="{C18585A8-BBE5-47A0-94FA-2C1991943454}" destId="{D97B7FF4-3D5F-40E4-B11A-142AF0F65ACB}" srcOrd="2" destOrd="0" presId="urn:microsoft.com/office/officeart/2018/5/layout/IconLeafLabelList"/>
    <dgm:cxn modelId="{CCC5383B-9FEB-4206-8D0C-BCA8FFBDB4C8}" type="presParOf" srcId="{C18585A8-BBE5-47A0-94FA-2C1991943454}" destId="{7D7271B7-3D8C-478C-BD11-A43F100C7A09}" srcOrd="3" destOrd="0" presId="urn:microsoft.com/office/officeart/2018/5/layout/IconLeafLabelList"/>
    <dgm:cxn modelId="{1CEFEA27-16FB-476F-8866-D22CFB1E787D}" type="presParOf" srcId="{F53DF157-9616-452F-A6FE-F0FEDD79BC51}" destId="{363BC67A-2FEC-4298-A138-B955D9233415}" srcOrd="7" destOrd="0" presId="urn:microsoft.com/office/officeart/2018/5/layout/IconLeafLabelList"/>
    <dgm:cxn modelId="{B88D97C8-0575-4D90-A97A-F761FA3B1146}" type="presParOf" srcId="{F53DF157-9616-452F-A6FE-F0FEDD79BC51}" destId="{B6CDC850-731D-4055-BC53-9739AEEA48DB}" srcOrd="8" destOrd="0" presId="urn:microsoft.com/office/officeart/2018/5/layout/IconLeafLabelList"/>
    <dgm:cxn modelId="{BC47BF34-7001-4E9A-89F1-7A3E22671DF6}" type="presParOf" srcId="{B6CDC850-731D-4055-BC53-9739AEEA48DB}" destId="{10F2AB4E-416A-4C25-A194-D9B29429AE11}" srcOrd="0" destOrd="0" presId="urn:microsoft.com/office/officeart/2018/5/layout/IconLeafLabelList"/>
    <dgm:cxn modelId="{9DF4A5A1-0342-4C05-86C4-56CE40F09AD0}" type="presParOf" srcId="{B6CDC850-731D-4055-BC53-9739AEEA48DB}" destId="{E1BC32A0-1697-4721-9298-4E7D858F9AA6}" srcOrd="1" destOrd="0" presId="urn:microsoft.com/office/officeart/2018/5/layout/IconLeafLabelList"/>
    <dgm:cxn modelId="{C014B366-75D2-4017-86BC-EF3DC723B0BD}" type="presParOf" srcId="{B6CDC850-731D-4055-BC53-9739AEEA48DB}" destId="{B453F58B-218D-48DE-B128-9D6FF99A1DE4}" srcOrd="2" destOrd="0" presId="urn:microsoft.com/office/officeart/2018/5/layout/IconLeafLabelList"/>
    <dgm:cxn modelId="{19D44083-1226-4227-9196-68BD13A1F0CC}" type="presParOf" srcId="{B6CDC850-731D-4055-BC53-9739AEEA48DB}" destId="{FD316576-E321-48F8-A051-80CCE68B394B}" srcOrd="3" destOrd="0" presId="urn:microsoft.com/office/officeart/2018/5/layout/IconLeafLabelList"/>
    <dgm:cxn modelId="{A1029A03-D72D-4099-A32F-5A56572D8F41}" type="presParOf" srcId="{F53DF157-9616-452F-A6FE-F0FEDD79BC51}" destId="{7D39F475-5AF2-459A-A10C-629AEA6B26FB}" srcOrd="9" destOrd="0" presId="urn:microsoft.com/office/officeart/2018/5/layout/IconLeafLabelList"/>
    <dgm:cxn modelId="{DE9AC876-C424-4896-A09D-E03EE914A12F}" type="presParOf" srcId="{F53DF157-9616-452F-A6FE-F0FEDD79BC51}" destId="{BC3783A1-3ED2-47EF-97AA-255C1BD6B58C}" srcOrd="10" destOrd="0" presId="urn:microsoft.com/office/officeart/2018/5/layout/IconLeafLabelList"/>
    <dgm:cxn modelId="{32A77AC2-0BA4-45CF-A8B8-CF1DDF919377}" type="presParOf" srcId="{BC3783A1-3ED2-47EF-97AA-255C1BD6B58C}" destId="{7AF1BF8D-D3E1-4389-94DF-7A2A542BAD50}" srcOrd="0" destOrd="0" presId="urn:microsoft.com/office/officeart/2018/5/layout/IconLeafLabelList"/>
    <dgm:cxn modelId="{A7CF5C4D-9B20-4A71-9094-D94CCA682F96}" type="presParOf" srcId="{BC3783A1-3ED2-47EF-97AA-255C1BD6B58C}" destId="{D2D00065-18BE-46DA-A619-9529373C122C}" srcOrd="1" destOrd="0" presId="urn:microsoft.com/office/officeart/2018/5/layout/IconLeafLabelList"/>
    <dgm:cxn modelId="{3E95F292-05C4-4E84-961C-90147ACFC736}" type="presParOf" srcId="{BC3783A1-3ED2-47EF-97AA-255C1BD6B58C}" destId="{29AB0A62-8566-4F35-85DC-66FB7E503D4D}" srcOrd="2" destOrd="0" presId="urn:microsoft.com/office/officeart/2018/5/layout/IconLeafLabelList"/>
    <dgm:cxn modelId="{C1369341-36FD-4F89-A2DF-7C5491EC62F3}" type="presParOf" srcId="{BC3783A1-3ED2-47EF-97AA-255C1BD6B58C}" destId="{21D68AFF-D89D-46AC-A516-1838BEFE5505}"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431E8F-9E6E-4512-8CBA-E5853168B9C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E1967D0-3A06-4F5C-8818-8FFF8180828A}">
      <dgm:prSet custT="1"/>
      <dgm:spPr/>
      <dgm:t>
        <a:bodyPr/>
        <a:lstStyle/>
        <a:p>
          <a:pPr>
            <a:lnSpc>
              <a:spcPct val="100000"/>
            </a:lnSpc>
          </a:pPr>
          <a:r>
            <a:rPr lang="en-US" sz="1800" b="1" dirty="0"/>
            <a:t>Micro-assault-</a:t>
          </a:r>
          <a:r>
            <a:rPr lang="en-US" sz="1800" dirty="0"/>
            <a:t> most offensive and most intentional and blatant- confederate flag, meant to hurt, verbal or non -verbal</a:t>
          </a:r>
        </a:p>
      </dgm:t>
    </dgm:pt>
    <dgm:pt modelId="{C8793C17-1C6B-4593-A5D6-62638DF28378}" type="parTrans" cxnId="{9B9EE144-5C2B-4741-91F6-B24EDD735EF9}">
      <dgm:prSet/>
      <dgm:spPr/>
      <dgm:t>
        <a:bodyPr/>
        <a:lstStyle/>
        <a:p>
          <a:endParaRPr lang="en-US"/>
        </a:p>
      </dgm:t>
    </dgm:pt>
    <dgm:pt modelId="{1C3F86F7-4327-4922-BD33-C8E316F38A3F}" type="sibTrans" cxnId="{9B9EE144-5C2B-4741-91F6-B24EDD735EF9}">
      <dgm:prSet/>
      <dgm:spPr/>
      <dgm:t>
        <a:bodyPr/>
        <a:lstStyle/>
        <a:p>
          <a:endParaRPr lang="en-US"/>
        </a:p>
      </dgm:t>
    </dgm:pt>
    <dgm:pt modelId="{7807D27B-AD17-426B-B913-4BD3F26D45C4}">
      <dgm:prSet custT="1"/>
      <dgm:spPr/>
      <dgm:t>
        <a:bodyPr/>
        <a:lstStyle/>
        <a:p>
          <a:pPr>
            <a:lnSpc>
              <a:spcPct val="100000"/>
            </a:lnSpc>
          </a:pPr>
          <a:r>
            <a:rPr lang="en-US" sz="1800" b="1" dirty="0"/>
            <a:t>Microinsult-</a:t>
          </a:r>
          <a:r>
            <a:rPr lang="en-US" sz="1800" dirty="0"/>
            <a:t> verbal or non-verbal communication, subtle, rude or insensitive. Most common and demeans a person's racial heritage or identity </a:t>
          </a:r>
        </a:p>
      </dgm:t>
    </dgm:pt>
    <dgm:pt modelId="{38433E76-E129-49F2-9F78-BE54F1951146}" type="parTrans" cxnId="{5E7401E6-EA7F-46C9-8287-6A1B47BA9282}">
      <dgm:prSet/>
      <dgm:spPr/>
      <dgm:t>
        <a:bodyPr/>
        <a:lstStyle/>
        <a:p>
          <a:endParaRPr lang="en-US"/>
        </a:p>
      </dgm:t>
    </dgm:pt>
    <dgm:pt modelId="{BDD7CBB4-EAF2-4E4B-9214-01D9BE397A35}" type="sibTrans" cxnId="{5E7401E6-EA7F-46C9-8287-6A1B47BA9282}">
      <dgm:prSet/>
      <dgm:spPr/>
      <dgm:t>
        <a:bodyPr/>
        <a:lstStyle/>
        <a:p>
          <a:endParaRPr lang="en-US"/>
        </a:p>
      </dgm:t>
    </dgm:pt>
    <dgm:pt modelId="{093F48F9-68BE-456B-B330-7D82A955B48F}">
      <dgm:prSet custT="1"/>
      <dgm:spPr/>
      <dgm:t>
        <a:bodyPr/>
        <a:lstStyle/>
        <a:p>
          <a:pPr>
            <a:lnSpc>
              <a:spcPct val="100000"/>
            </a:lnSpc>
          </a:pPr>
          <a:r>
            <a:rPr lang="en-US" sz="1800" b="1" dirty="0"/>
            <a:t>Microinvalidation-</a:t>
          </a:r>
          <a:r>
            <a:rPr lang="en-US" sz="1800" dirty="0"/>
            <a:t> form of microaggression that excludes a persons, feelings, thoughts or experiences</a:t>
          </a:r>
        </a:p>
      </dgm:t>
    </dgm:pt>
    <dgm:pt modelId="{B296B814-F956-4EFC-9B3E-6E5BF2B0D8CC}" type="parTrans" cxnId="{39C41058-15D0-45AD-B841-4BD0D55DE888}">
      <dgm:prSet/>
      <dgm:spPr/>
      <dgm:t>
        <a:bodyPr/>
        <a:lstStyle/>
        <a:p>
          <a:endParaRPr lang="en-US"/>
        </a:p>
      </dgm:t>
    </dgm:pt>
    <dgm:pt modelId="{287DC864-8F31-44B5-8A62-9AC1EDC4EFD9}" type="sibTrans" cxnId="{39C41058-15D0-45AD-B841-4BD0D55DE888}">
      <dgm:prSet/>
      <dgm:spPr/>
      <dgm:t>
        <a:bodyPr/>
        <a:lstStyle/>
        <a:p>
          <a:endParaRPr lang="en-US"/>
        </a:p>
      </dgm:t>
    </dgm:pt>
    <dgm:pt modelId="{9D7D3C94-76FA-4461-8E9F-B1EE3F9A8717}" type="pres">
      <dgm:prSet presAssocID="{C6431E8F-9E6E-4512-8CBA-E5853168B9C8}" presName="root" presStyleCnt="0">
        <dgm:presLayoutVars>
          <dgm:dir/>
          <dgm:resizeHandles val="exact"/>
        </dgm:presLayoutVars>
      </dgm:prSet>
      <dgm:spPr/>
    </dgm:pt>
    <dgm:pt modelId="{33671016-18AB-4C5B-93E4-6B50B86312EE}" type="pres">
      <dgm:prSet presAssocID="{0E1967D0-3A06-4F5C-8818-8FFF8180828A}" presName="compNode" presStyleCnt="0"/>
      <dgm:spPr/>
    </dgm:pt>
    <dgm:pt modelId="{B892049D-8675-49D1-82C6-EC26889A9C98}" type="pres">
      <dgm:prSet presAssocID="{0E1967D0-3A06-4F5C-8818-8FFF8180828A}" presName="bgRect" presStyleLbl="bgShp" presStyleIdx="0" presStyleCnt="3"/>
      <dgm:spPr/>
    </dgm:pt>
    <dgm:pt modelId="{865B8157-0488-449B-957B-CB0E35295D81}" type="pres">
      <dgm:prSet presAssocID="{0E1967D0-3A06-4F5C-8818-8FFF8180828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77C96125-2E98-4433-961E-A6105FB0E4F3}" type="pres">
      <dgm:prSet presAssocID="{0E1967D0-3A06-4F5C-8818-8FFF8180828A}" presName="spaceRect" presStyleCnt="0"/>
      <dgm:spPr/>
    </dgm:pt>
    <dgm:pt modelId="{D5B43578-E1C8-4E34-B929-80D6EB445DDE}" type="pres">
      <dgm:prSet presAssocID="{0E1967D0-3A06-4F5C-8818-8FFF8180828A}" presName="parTx" presStyleLbl="revTx" presStyleIdx="0" presStyleCnt="3">
        <dgm:presLayoutVars>
          <dgm:chMax val="0"/>
          <dgm:chPref val="0"/>
        </dgm:presLayoutVars>
      </dgm:prSet>
      <dgm:spPr/>
    </dgm:pt>
    <dgm:pt modelId="{F40DDB89-D6F1-4960-8B00-7D17300F8E07}" type="pres">
      <dgm:prSet presAssocID="{1C3F86F7-4327-4922-BD33-C8E316F38A3F}" presName="sibTrans" presStyleCnt="0"/>
      <dgm:spPr/>
    </dgm:pt>
    <dgm:pt modelId="{9723602B-4D58-4FF5-A5B7-17305D5D2A5E}" type="pres">
      <dgm:prSet presAssocID="{7807D27B-AD17-426B-B913-4BD3F26D45C4}" presName="compNode" presStyleCnt="0"/>
      <dgm:spPr/>
    </dgm:pt>
    <dgm:pt modelId="{EFE6B2F5-BC81-4A4F-A090-F9FDC2995B11}" type="pres">
      <dgm:prSet presAssocID="{7807D27B-AD17-426B-B913-4BD3F26D45C4}" presName="bgRect" presStyleLbl="bgShp" presStyleIdx="1" presStyleCnt="3"/>
      <dgm:spPr/>
    </dgm:pt>
    <dgm:pt modelId="{568824EE-1B24-4DFD-9603-6C32E34DE273}" type="pres">
      <dgm:prSet presAssocID="{7807D27B-AD17-426B-B913-4BD3F26D45C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ongue"/>
        </a:ext>
      </dgm:extLst>
    </dgm:pt>
    <dgm:pt modelId="{1DCFF8AB-E7E3-47FB-B04C-F7E51BDCB3B7}" type="pres">
      <dgm:prSet presAssocID="{7807D27B-AD17-426B-B913-4BD3F26D45C4}" presName="spaceRect" presStyleCnt="0"/>
      <dgm:spPr/>
    </dgm:pt>
    <dgm:pt modelId="{95620BDD-544B-4DD0-B62A-A7F9E05DCFE9}" type="pres">
      <dgm:prSet presAssocID="{7807D27B-AD17-426B-B913-4BD3F26D45C4}" presName="parTx" presStyleLbl="revTx" presStyleIdx="1" presStyleCnt="3">
        <dgm:presLayoutVars>
          <dgm:chMax val="0"/>
          <dgm:chPref val="0"/>
        </dgm:presLayoutVars>
      </dgm:prSet>
      <dgm:spPr/>
    </dgm:pt>
    <dgm:pt modelId="{7BE538F9-4078-4832-8B9E-81DB70A0EFBA}" type="pres">
      <dgm:prSet presAssocID="{BDD7CBB4-EAF2-4E4B-9214-01D9BE397A35}" presName="sibTrans" presStyleCnt="0"/>
      <dgm:spPr/>
    </dgm:pt>
    <dgm:pt modelId="{B542D938-E74A-41E5-87C9-69FB426DC08C}" type="pres">
      <dgm:prSet presAssocID="{093F48F9-68BE-456B-B330-7D82A955B48F}" presName="compNode" presStyleCnt="0"/>
      <dgm:spPr/>
    </dgm:pt>
    <dgm:pt modelId="{F2251DCC-A9E9-4599-A916-818F38E99435}" type="pres">
      <dgm:prSet presAssocID="{093F48F9-68BE-456B-B330-7D82A955B48F}" presName="bgRect" presStyleLbl="bgShp" presStyleIdx="2" presStyleCnt="3"/>
      <dgm:spPr/>
    </dgm:pt>
    <dgm:pt modelId="{067A93CC-7B0C-4D29-B781-D3B4F9482BEA}" type="pres">
      <dgm:prSet presAssocID="{093F48F9-68BE-456B-B330-7D82A955B48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fused Person"/>
        </a:ext>
      </dgm:extLst>
    </dgm:pt>
    <dgm:pt modelId="{8C5260FB-C2EB-4AEC-9518-4CE0BA8C347C}" type="pres">
      <dgm:prSet presAssocID="{093F48F9-68BE-456B-B330-7D82A955B48F}" presName="spaceRect" presStyleCnt="0"/>
      <dgm:spPr/>
    </dgm:pt>
    <dgm:pt modelId="{9EB05BC7-7311-47FD-A73E-22D80539B88E}" type="pres">
      <dgm:prSet presAssocID="{093F48F9-68BE-456B-B330-7D82A955B48F}" presName="parTx" presStyleLbl="revTx" presStyleIdx="2" presStyleCnt="3">
        <dgm:presLayoutVars>
          <dgm:chMax val="0"/>
          <dgm:chPref val="0"/>
        </dgm:presLayoutVars>
      </dgm:prSet>
      <dgm:spPr/>
    </dgm:pt>
  </dgm:ptLst>
  <dgm:cxnLst>
    <dgm:cxn modelId="{FF8A421B-F202-0042-872B-A2492EF75764}" type="presOf" srcId="{7807D27B-AD17-426B-B913-4BD3F26D45C4}" destId="{95620BDD-544B-4DD0-B62A-A7F9E05DCFE9}" srcOrd="0" destOrd="0" presId="urn:microsoft.com/office/officeart/2018/2/layout/IconVerticalSolidList"/>
    <dgm:cxn modelId="{34F6DB43-4C1D-5B47-B009-78876322B250}" type="presOf" srcId="{C6431E8F-9E6E-4512-8CBA-E5853168B9C8}" destId="{9D7D3C94-76FA-4461-8E9F-B1EE3F9A8717}" srcOrd="0" destOrd="0" presId="urn:microsoft.com/office/officeart/2018/2/layout/IconVerticalSolidList"/>
    <dgm:cxn modelId="{9B9EE144-5C2B-4741-91F6-B24EDD735EF9}" srcId="{C6431E8F-9E6E-4512-8CBA-E5853168B9C8}" destId="{0E1967D0-3A06-4F5C-8818-8FFF8180828A}" srcOrd="0" destOrd="0" parTransId="{C8793C17-1C6B-4593-A5D6-62638DF28378}" sibTransId="{1C3F86F7-4327-4922-BD33-C8E316F38A3F}"/>
    <dgm:cxn modelId="{F8D12845-088D-DE41-B5E3-4E29B574D02B}" type="presOf" srcId="{0E1967D0-3A06-4F5C-8818-8FFF8180828A}" destId="{D5B43578-E1C8-4E34-B929-80D6EB445DDE}" srcOrd="0" destOrd="0" presId="urn:microsoft.com/office/officeart/2018/2/layout/IconVerticalSolidList"/>
    <dgm:cxn modelId="{39C41058-15D0-45AD-B841-4BD0D55DE888}" srcId="{C6431E8F-9E6E-4512-8CBA-E5853168B9C8}" destId="{093F48F9-68BE-456B-B330-7D82A955B48F}" srcOrd="2" destOrd="0" parTransId="{B296B814-F956-4EFC-9B3E-6E5BF2B0D8CC}" sibTransId="{287DC864-8F31-44B5-8A62-9AC1EDC4EFD9}"/>
    <dgm:cxn modelId="{5E7401E6-EA7F-46C9-8287-6A1B47BA9282}" srcId="{C6431E8F-9E6E-4512-8CBA-E5853168B9C8}" destId="{7807D27B-AD17-426B-B913-4BD3F26D45C4}" srcOrd="1" destOrd="0" parTransId="{38433E76-E129-49F2-9F78-BE54F1951146}" sibTransId="{BDD7CBB4-EAF2-4E4B-9214-01D9BE397A35}"/>
    <dgm:cxn modelId="{122967FD-B48D-604B-835F-4796022FB47B}" type="presOf" srcId="{093F48F9-68BE-456B-B330-7D82A955B48F}" destId="{9EB05BC7-7311-47FD-A73E-22D80539B88E}" srcOrd="0" destOrd="0" presId="urn:microsoft.com/office/officeart/2018/2/layout/IconVerticalSolidList"/>
    <dgm:cxn modelId="{95FA3A48-84F3-9E47-9D0A-548A6F47F9C8}" type="presParOf" srcId="{9D7D3C94-76FA-4461-8E9F-B1EE3F9A8717}" destId="{33671016-18AB-4C5B-93E4-6B50B86312EE}" srcOrd="0" destOrd="0" presId="urn:microsoft.com/office/officeart/2018/2/layout/IconVerticalSolidList"/>
    <dgm:cxn modelId="{95F45F70-646F-FC4B-ABAF-C08154CB3DE7}" type="presParOf" srcId="{33671016-18AB-4C5B-93E4-6B50B86312EE}" destId="{B892049D-8675-49D1-82C6-EC26889A9C98}" srcOrd="0" destOrd="0" presId="urn:microsoft.com/office/officeart/2018/2/layout/IconVerticalSolidList"/>
    <dgm:cxn modelId="{DE23653C-66BE-404A-B920-7056DCA62912}" type="presParOf" srcId="{33671016-18AB-4C5B-93E4-6B50B86312EE}" destId="{865B8157-0488-449B-957B-CB0E35295D81}" srcOrd="1" destOrd="0" presId="urn:microsoft.com/office/officeart/2018/2/layout/IconVerticalSolidList"/>
    <dgm:cxn modelId="{1BB3011C-CF06-3B4F-A167-A12EE073E7E9}" type="presParOf" srcId="{33671016-18AB-4C5B-93E4-6B50B86312EE}" destId="{77C96125-2E98-4433-961E-A6105FB0E4F3}" srcOrd="2" destOrd="0" presId="urn:microsoft.com/office/officeart/2018/2/layout/IconVerticalSolidList"/>
    <dgm:cxn modelId="{2527D9C6-308C-5F40-B188-BBBFE22B1D8D}" type="presParOf" srcId="{33671016-18AB-4C5B-93E4-6B50B86312EE}" destId="{D5B43578-E1C8-4E34-B929-80D6EB445DDE}" srcOrd="3" destOrd="0" presId="urn:microsoft.com/office/officeart/2018/2/layout/IconVerticalSolidList"/>
    <dgm:cxn modelId="{35F5D643-CCDC-0E42-82A0-ECC21273951D}" type="presParOf" srcId="{9D7D3C94-76FA-4461-8E9F-B1EE3F9A8717}" destId="{F40DDB89-D6F1-4960-8B00-7D17300F8E07}" srcOrd="1" destOrd="0" presId="urn:microsoft.com/office/officeart/2018/2/layout/IconVerticalSolidList"/>
    <dgm:cxn modelId="{152AFFC8-DF76-2E42-861C-2EB85019F71B}" type="presParOf" srcId="{9D7D3C94-76FA-4461-8E9F-B1EE3F9A8717}" destId="{9723602B-4D58-4FF5-A5B7-17305D5D2A5E}" srcOrd="2" destOrd="0" presId="urn:microsoft.com/office/officeart/2018/2/layout/IconVerticalSolidList"/>
    <dgm:cxn modelId="{5C42EA6C-45ED-6745-A8F3-38C78B8B623C}" type="presParOf" srcId="{9723602B-4D58-4FF5-A5B7-17305D5D2A5E}" destId="{EFE6B2F5-BC81-4A4F-A090-F9FDC2995B11}" srcOrd="0" destOrd="0" presId="urn:microsoft.com/office/officeart/2018/2/layout/IconVerticalSolidList"/>
    <dgm:cxn modelId="{6EE10F46-C1BA-6C47-AC91-81BD1CD485FA}" type="presParOf" srcId="{9723602B-4D58-4FF5-A5B7-17305D5D2A5E}" destId="{568824EE-1B24-4DFD-9603-6C32E34DE273}" srcOrd="1" destOrd="0" presId="urn:microsoft.com/office/officeart/2018/2/layout/IconVerticalSolidList"/>
    <dgm:cxn modelId="{21F2B457-3D05-544E-A494-461DB6E13AEF}" type="presParOf" srcId="{9723602B-4D58-4FF5-A5B7-17305D5D2A5E}" destId="{1DCFF8AB-E7E3-47FB-B04C-F7E51BDCB3B7}" srcOrd="2" destOrd="0" presId="urn:microsoft.com/office/officeart/2018/2/layout/IconVerticalSolidList"/>
    <dgm:cxn modelId="{BC79FA9D-8D17-8F48-9F49-02C828A1B1AF}" type="presParOf" srcId="{9723602B-4D58-4FF5-A5B7-17305D5D2A5E}" destId="{95620BDD-544B-4DD0-B62A-A7F9E05DCFE9}" srcOrd="3" destOrd="0" presId="urn:microsoft.com/office/officeart/2018/2/layout/IconVerticalSolidList"/>
    <dgm:cxn modelId="{A08252F1-A6A7-084B-98C8-6AE6EEA84DEA}" type="presParOf" srcId="{9D7D3C94-76FA-4461-8E9F-B1EE3F9A8717}" destId="{7BE538F9-4078-4832-8B9E-81DB70A0EFBA}" srcOrd="3" destOrd="0" presId="urn:microsoft.com/office/officeart/2018/2/layout/IconVerticalSolidList"/>
    <dgm:cxn modelId="{C6209CEF-A00D-CC4B-8551-450761EF22C0}" type="presParOf" srcId="{9D7D3C94-76FA-4461-8E9F-B1EE3F9A8717}" destId="{B542D938-E74A-41E5-87C9-69FB426DC08C}" srcOrd="4" destOrd="0" presId="urn:microsoft.com/office/officeart/2018/2/layout/IconVerticalSolidList"/>
    <dgm:cxn modelId="{F2E3DC27-DAED-884D-9877-914E90CB4365}" type="presParOf" srcId="{B542D938-E74A-41E5-87C9-69FB426DC08C}" destId="{F2251DCC-A9E9-4599-A916-818F38E99435}" srcOrd="0" destOrd="0" presId="urn:microsoft.com/office/officeart/2018/2/layout/IconVerticalSolidList"/>
    <dgm:cxn modelId="{6A3F7142-5D32-DE42-89A6-566B3331D529}" type="presParOf" srcId="{B542D938-E74A-41E5-87C9-69FB426DC08C}" destId="{067A93CC-7B0C-4D29-B781-D3B4F9482BEA}" srcOrd="1" destOrd="0" presId="urn:microsoft.com/office/officeart/2018/2/layout/IconVerticalSolidList"/>
    <dgm:cxn modelId="{1BD8DAA9-3816-CB49-9F9A-09EA76EC4C6A}" type="presParOf" srcId="{B542D938-E74A-41E5-87C9-69FB426DC08C}" destId="{8C5260FB-C2EB-4AEC-9518-4CE0BA8C347C}" srcOrd="2" destOrd="0" presId="urn:microsoft.com/office/officeart/2018/2/layout/IconVerticalSolidList"/>
    <dgm:cxn modelId="{C4EE37FF-A2C8-D242-A6AF-4C8CA36E64E1}" type="presParOf" srcId="{B542D938-E74A-41E5-87C9-69FB426DC08C}" destId="{9EB05BC7-7311-47FD-A73E-22D80539B88E}" srcOrd="3" destOrd="0" presId="urn:microsoft.com/office/officeart/2018/2/layout/IconVerticalSoli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E6F523-7C74-4E38-9A52-DC0A8CE278AE}">
      <dsp:nvSpPr>
        <dsp:cNvPr id="0" name=""/>
        <dsp:cNvSpPr/>
      </dsp:nvSpPr>
      <dsp:spPr>
        <a:xfrm>
          <a:off x="308962" y="821085"/>
          <a:ext cx="959677" cy="95967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ABA3AD-EA30-4B0E-A28A-C95E5B096132}">
      <dsp:nvSpPr>
        <dsp:cNvPr id="0" name=""/>
        <dsp:cNvSpPr/>
      </dsp:nvSpPr>
      <dsp:spPr>
        <a:xfrm>
          <a:off x="513483" y="1025607"/>
          <a:ext cx="550634" cy="55063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6D63AF-24D9-4275-8529-8ABF9190F3E1}">
      <dsp:nvSpPr>
        <dsp:cNvPr id="0" name=""/>
        <dsp:cNvSpPr/>
      </dsp:nvSpPr>
      <dsp:spPr>
        <a:xfrm>
          <a:off x="2179"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dirty="0"/>
            <a:t>Got </a:t>
          </a:r>
          <a:r>
            <a:rPr lang="en-US" sz="2000" kern="1200" dirty="0" err="1"/>
            <a:t>GypPed</a:t>
          </a:r>
          <a:r>
            <a:rPr lang="en-US" sz="2000" kern="1200" dirty="0"/>
            <a:t>?</a:t>
          </a:r>
        </a:p>
      </dsp:txBody>
      <dsp:txXfrm>
        <a:off x="2179" y="2079679"/>
        <a:ext cx="1573242" cy="629296"/>
      </dsp:txXfrm>
    </dsp:sp>
    <dsp:sp modelId="{E4F6B48E-00E3-460F-9508-B8ABE04BD61A}">
      <dsp:nvSpPr>
        <dsp:cNvPr id="0" name=""/>
        <dsp:cNvSpPr/>
      </dsp:nvSpPr>
      <dsp:spPr>
        <a:xfrm>
          <a:off x="2157521" y="821085"/>
          <a:ext cx="959677" cy="95967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CBA28A-76C8-4BEC-B72C-95637DD8137F}">
      <dsp:nvSpPr>
        <dsp:cNvPr id="0" name=""/>
        <dsp:cNvSpPr/>
      </dsp:nvSpPr>
      <dsp:spPr>
        <a:xfrm>
          <a:off x="2362043" y="1025607"/>
          <a:ext cx="550634" cy="5506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3285A-71DA-4948-A300-7C55B6B36DE6}">
      <dsp:nvSpPr>
        <dsp:cNvPr id="0" name=""/>
        <dsp:cNvSpPr/>
      </dsp:nvSpPr>
      <dsp:spPr>
        <a:xfrm>
          <a:off x="1850739"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Indian Giver</a:t>
          </a:r>
        </a:p>
      </dsp:txBody>
      <dsp:txXfrm>
        <a:off x="1850739" y="2079679"/>
        <a:ext cx="1573242" cy="629296"/>
      </dsp:txXfrm>
    </dsp:sp>
    <dsp:sp modelId="{DC32A9E3-5F4F-4A66-BBA5-F937FEB6FADF}">
      <dsp:nvSpPr>
        <dsp:cNvPr id="0" name=""/>
        <dsp:cNvSpPr/>
      </dsp:nvSpPr>
      <dsp:spPr>
        <a:xfrm>
          <a:off x="4006081" y="821085"/>
          <a:ext cx="959677" cy="95967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378091-7EDF-4000-A757-8F2D262083E2}">
      <dsp:nvSpPr>
        <dsp:cNvPr id="0" name=""/>
        <dsp:cNvSpPr/>
      </dsp:nvSpPr>
      <dsp:spPr>
        <a:xfrm>
          <a:off x="4210602" y="1025607"/>
          <a:ext cx="550634" cy="5506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2089F2-AB77-42AB-9B4B-6D7856974EFC}">
      <dsp:nvSpPr>
        <dsp:cNvPr id="0" name=""/>
        <dsp:cNvSpPr/>
      </dsp:nvSpPr>
      <dsp:spPr>
        <a:xfrm>
          <a:off x="3699299"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Uppity</a:t>
          </a:r>
        </a:p>
      </dsp:txBody>
      <dsp:txXfrm>
        <a:off x="3699299" y="2079679"/>
        <a:ext cx="1573242" cy="629296"/>
      </dsp:txXfrm>
    </dsp:sp>
    <dsp:sp modelId="{87F7E3F5-FD6B-46F3-84AE-7397C824B473}">
      <dsp:nvSpPr>
        <dsp:cNvPr id="0" name=""/>
        <dsp:cNvSpPr/>
      </dsp:nvSpPr>
      <dsp:spPr>
        <a:xfrm>
          <a:off x="5854640" y="821085"/>
          <a:ext cx="959677" cy="959677"/>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B26419-7372-447E-932C-5B4FF09F4150}">
      <dsp:nvSpPr>
        <dsp:cNvPr id="0" name=""/>
        <dsp:cNvSpPr/>
      </dsp:nvSpPr>
      <dsp:spPr>
        <a:xfrm>
          <a:off x="6059162" y="1025607"/>
          <a:ext cx="550634" cy="5506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7271B7-3D8C-478C-BD11-A43F100C7A09}">
      <dsp:nvSpPr>
        <dsp:cNvPr id="0" name=""/>
        <dsp:cNvSpPr/>
      </dsp:nvSpPr>
      <dsp:spPr>
        <a:xfrm>
          <a:off x="5547858"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Sold down the river</a:t>
          </a:r>
        </a:p>
      </dsp:txBody>
      <dsp:txXfrm>
        <a:off x="5547858" y="2079679"/>
        <a:ext cx="1573242" cy="629296"/>
      </dsp:txXfrm>
    </dsp:sp>
    <dsp:sp modelId="{10F2AB4E-416A-4C25-A194-D9B29429AE11}">
      <dsp:nvSpPr>
        <dsp:cNvPr id="0" name=""/>
        <dsp:cNvSpPr/>
      </dsp:nvSpPr>
      <dsp:spPr>
        <a:xfrm>
          <a:off x="7703200" y="821085"/>
          <a:ext cx="959677" cy="959677"/>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BC32A0-1697-4721-9298-4E7D858F9AA6}">
      <dsp:nvSpPr>
        <dsp:cNvPr id="0" name=""/>
        <dsp:cNvSpPr/>
      </dsp:nvSpPr>
      <dsp:spPr>
        <a:xfrm>
          <a:off x="7907721" y="1025607"/>
          <a:ext cx="550634" cy="55063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316576-E321-48F8-A051-80CCE68B394B}">
      <dsp:nvSpPr>
        <dsp:cNvPr id="0" name=""/>
        <dsp:cNvSpPr/>
      </dsp:nvSpPr>
      <dsp:spPr>
        <a:xfrm>
          <a:off x="7396418"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dirty="0"/>
            <a:t>“Itis”</a:t>
          </a:r>
        </a:p>
      </dsp:txBody>
      <dsp:txXfrm>
        <a:off x="7396418" y="2079679"/>
        <a:ext cx="1573242" cy="629296"/>
      </dsp:txXfrm>
    </dsp:sp>
    <dsp:sp modelId="{7AF1BF8D-D3E1-4389-94DF-7A2A542BAD50}">
      <dsp:nvSpPr>
        <dsp:cNvPr id="0" name=""/>
        <dsp:cNvSpPr/>
      </dsp:nvSpPr>
      <dsp:spPr>
        <a:xfrm>
          <a:off x="9551760" y="821085"/>
          <a:ext cx="959677" cy="95967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D00065-18BE-46DA-A619-9529373C122C}">
      <dsp:nvSpPr>
        <dsp:cNvPr id="0" name=""/>
        <dsp:cNvSpPr/>
      </dsp:nvSpPr>
      <dsp:spPr>
        <a:xfrm>
          <a:off x="9756281" y="1025607"/>
          <a:ext cx="550634" cy="5506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D68AFF-D89D-46AC-A516-1838BEFE5505}">
      <dsp:nvSpPr>
        <dsp:cNvPr id="0" name=""/>
        <dsp:cNvSpPr/>
      </dsp:nvSpPr>
      <dsp:spPr>
        <a:xfrm>
          <a:off x="9244977" y="2079679"/>
          <a:ext cx="1573242"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Peanut gallery</a:t>
          </a:r>
        </a:p>
      </dsp:txBody>
      <dsp:txXfrm>
        <a:off x="9244977" y="2079679"/>
        <a:ext cx="1573242" cy="629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2049D-8675-49D1-82C6-EC26889A9C98}">
      <dsp:nvSpPr>
        <dsp:cNvPr id="0" name=""/>
        <dsp:cNvSpPr/>
      </dsp:nvSpPr>
      <dsp:spPr>
        <a:xfrm>
          <a:off x="0" y="4769"/>
          <a:ext cx="6290226" cy="157149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5B8157-0488-449B-957B-CB0E35295D81}">
      <dsp:nvSpPr>
        <dsp:cNvPr id="0" name=""/>
        <dsp:cNvSpPr/>
      </dsp:nvSpPr>
      <dsp:spPr>
        <a:xfrm>
          <a:off x="475378" y="358356"/>
          <a:ext cx="865169" cy="8643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B43578-E1C8-4E34-B929-80D6EB445DDE}">
      <dsp:nvSpPr>
        <dsp:cNvPr id="0" name=""/>
        <dsp:cNvSpPr/>
      </dsp:nvSpPr>
      <dsp:spPr>
        <a:xfrm>
          <a:off x="1815925" y="4769"/>
          <a:ext cx="4354461" cy="1573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80" tIns="166480" rIns="166480" bIns="166480" numCol="1" spcCol="1270" anchor="ctr" anchorCtr="0">
          <a:noAutofit/>
        </a:bodyPr>
        <a:lstStyle/>
        <a:p>
          <a:pPr marL="0" lvl="0" indent="0" algn="l" defTabSz="800100">
            <a:lnSpc>
              <a:spcPct val="100000"/>
            </a:lnSpc>
            <a:spcBef>
              <a:spcPct val="0"/>
            </a:spcBef>
            <a:spcAft>
              <a:spcPct val="35000"/>
            </a:spcAft>
            <a:buNone/>
          </a:pPr>
          <a:r>
            <a:rPr lang="en-US" sz="1800" b="1" kern="1200" dirty="0"/>
            <a:t>Micro-assault-</a:t>
          </a:r>
          <a:r>
            <a:rPr lang="en-US" sz="1800" kern="1200" dirty="0"/>
            <a:t> most offensive and most intentional and blatant- confederate flag, meant to hurt, verbal or non -verbal</a:t>
          </a:r>
        </a:p>
      </dsp:txBody>
      <dsp:txXfrm>
        <a:off x="1815925" y="4769"/>
        <a:ext cx="4354461" cy="1573034"/>
      </dsp:txXfrm>
    </dsp:sp>
    <dsp:sp modelId="{EFE6B2F5-BC81-4A4F-A090-F9FDC2995B11}">
      <dsp:nvSpPr>
        <dsp:cNvPr id="0" name=""/>
        <dsp:cNvSpPr/>
      </dsp:nvSpPr>
      <dsp:spPr>
        <a:xfrm>
          <a:off x="0" y="1937355"/>
          <a:ext cx="6290226" cy="157149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8824EE-1B24-4DFD-9603-6C32E34DE273}">
      <dsp:nvSpPr>
        <dsp:cNvPr id="0" name=""/>
        <dsp:cNvSpPr/>
      </dsp:nvSpPr>
      <dsp:spPr>
        <a:xfrm>
          <a:off x="475378" y="2290942"/>
          <a:ext cx="865169" cy="8643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5620BDD-544B-4DD0-B62A-A7F9E05DCFE9}">
      <dsp:nvSpPr>
        <dsp:cNvPr id="0" name=""/>
        <dsp:cNvSpPr/>
      </dsp:nvSpPr>
      <dsp:spPr>
        <a:xfrm>
          <a:off x="1815925" y="1937355"/>
          <a:ext cx="4354461" cy="1573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80" tIns="166480" rIns="166480" bIns="166480" numCol="1" spcCol="1270" anchor="ctr" anchorCtr="0">
          <a:noAutofit/>
        </a:bodyPr>
        <a:lstStyle/>
        <a:p>
          <a:pPr marL="0" lvl="0" indent="0" algn="l" defTabSz="800100">
            <a:lnSpc>
              <a:spcPct val="100000"/>
            </a:lnSpc>
            <a:spcBef>
              <a:spcPct val="0"/>
            </a:spcBef>
            <a:spcAft>
              <a:spcPct val="35000"/>
            </a:spcAft>
            <a:buNone/>
          </a:pPr>
          <a:r>
            <a:rPr lang="en-US" sz="1800" b="1" kern="1200" dirty="0"/>
            <a:t>Microinsult-</a:t>
          </a:r>
          <a:r>
            <a:rPr lang="en-US" sz="1800" kern="1200" dirty="0"/>
            <a:t> verbal or non-verbal communication, subtle, rude or insensitive. Most common and demeans a person's racial heritage or identity </a:t>
          </a:r>
        </a:p>
      </dsp:txBody>
      <dsp:txXfrm>
        <a:off x="1815925" y="1937355"/>
        <a:ext cx="4354461" cy="1573034"/>
      </dsp:txXfrm>
    </dsp:sp>
    <dsp:sp modelId="{F2251DCC-A9E9-4599-A916-818F38E99435}">
      <dsp:nvSpPr>
        <dsp:cNvPr id="0" name=""/>
        <dsp:cNvSpPr/>
      </dsp:nvSpPr>
      <dsp:spPr>
        <a:xfrm>
          <a:off x="0" y="3869940"/>
          <a:ext cx="6290226" cy="157149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7A93CC-7B0C-4D29-B781-D3B4F9482BEA}">
      <dsp:nvSpPr>
        <dsp:cNvPr id="0" name=""/>
        <dsp:cNvSpPr/>
      </dsp:nvSpPr>
      <dsp:spPr>
        <a:xfrm>
          <a:off x="475378" y="4223527"/>
          <a:ext cx="865169" cy="8643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B05BC7-7311-47FD-A73E-22D80539B88E}">
      <dsp:nvSpPr>
        <dsp:cNvPr id="0" name=""/>
        <dsp:cNvSpPr/>
      </dsp:nvSpPr>
      <dsp:spPr>
        <a:xfrm>
          <a:off x="1815925" y="3869940"/>
          <a:ext cx="4354461" cy="1573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80" tIns="166480" rIns="166480" bIns="166480" numCol="1" spcCol="1270" anchor="ctr" anchorCtr="0">
          <a:noAutofit/>
        </a:bodyPr>
        <a:lstStyle/>
        <a:p>
          <a:pPr marL="0" lvl="0" indent="0" algn="l" defTabSz="800100">
            <a:lnSpc>
              <a:spcPct val="100000"/>
            </a:lnSpc>
            <a:spcBef>
              <a:spcPct val="0"/>
            </a:spcBef>
            <a:spcAft>
              <a:spcPct val="35000"/>
            </a:spcAft>
            <a:buNone/>
          </a:pPr>
          <a:r>
            <a:rPr lang="en-US" sz="1800" b="1" kern="1200" dirty="0"/>
            <a:t>Microinvalidation-</a:t>
          </a:r>
          <a:r>
            <a:rPr lang="en-US" sz="1800" kern="1200" dirty="0"/>
            <a:t> form of microaggression that excludes a persons, feelings, thoughts or experiences</a:t>
          </a:r>
        </a:p>
      </dsp:txBody>
      <dsp:txXfrm>
        <a:off x="1815925" y="3869940"/>
        <a:ext cx="4354461" cy="1573034"/>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DA1078-5E51-4AAD-8951-26BC82471ABF}" type="datetimeFigureOut">
              <a:rPr lang="en-US" smtClean="0"/>
              <a:t>4/6/2020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7375FD-2E79-4FC3-87D4-3F7D66B1ABAF}" type="slidenum">
              <a:rPr lang="en-US" smtClean="0"/>
              <a:t>‹#›</a:t>
            </a:fld>
            <a:endParaRPr lang="en-US"/>
          </a:p>
        </p:txBody>
      </p:sp>
    </p:spTree>
    <p:extLst>
      <p:ext uri="{BB962C8B-B14F-4D97-AF65-F5344CB8AC3E}">
        <p14:creationId xmlns:p14="http://schemas.microsoft.com/office/powerpoint/2010/main" val="1445137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npr.org/sections/codeswitch/2014/01/27/265421504/what-does-sold-down-the-river-really-mean-the-answer-isnt-pretty"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en.wiktionary.org/wiki/peanut_gallery" TargetMode="External"/><Relationship Id="rId4" Type="http://schemas.openxmlformats.org/officeDocument/2006/relationships/hyperlink" Target="https://www.etymonline.com/index.php?allowed_in_frame=0&amp;search=paddy+wagon&amp;searchmode=non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B7375FD-2E79-4FC3-87D4-3F7D66B1ABAF}" type="slidenum">
              <a:rPr lang="en-US" smtClean="0"/>
              <a:t>1</a:t>
            </a:fld>
            <a:endParaRPr lang="en-US"/>
          </a:p>
        </p:txBody>
      </p:sp>
    </p:spTree>
    <p:extLst>
      <p:ext uri="{BB962C8B-B14F-4D97-AF65-F5344CB8AC3E}">
        <p14:creationId xmlns:p14="http://schemas.microsoft.com/office/powerpoint/2010/main" val="2477036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a:t>
            </a:r>
          </a:p>
          <a:p>
            <a:endParaRPr lang="en-US" dirty="0"/>
          </a:p>
          <a:p>
            <a:r>
              <a:rPr lang="en-US" dirty="0"/>
              <a:t>The. Purpose of this activity was to assist in identifying and recognizing biases in everyday conversations and how they can be harmful. </a:t>
            </a:r>
          </a:p>
          <a:p>
            <a:r>
              <a:rPr lang="en-US" dirty="0"/>
              <a:t>1: Why are these phrases hurtful and why do we think they have become a part of our everyday language? </a:t>
            </a:r>
          </a:p>
          <a:p>
            <a:r>
              <a:rPr lang="en-US" dirty="0"/>
              <a:t>2. Looking at your answers and the previous question, do you think you would be less likely to use such phrases or think about what you are saying before you say it?</a:t>
            </a:r>
          </a:p>
          <a:p>
            <a:r>
              <a:rPr lang="en-US" dirty="0"/>
              <a:t>3: How can we stop ourselves from saying these things or recognize biases when we hear them/</a:t>
            </a:r>
          </a:p>
          <a:p>
            <a:r>
              <a:rPr lang="en-US" dirty="0"/>
              <a:t>4: How do we know something we say is offensive? Is it the person using the offensive language or the person that is offended?</a:t>
            </a:r>
          </a:p>
          <a:p>
            <a:r>
              <a:rPr lang="en-US" dirty="0"/>
              <a:t>5: Time to reflect: Why do we think these phrases are associated with a group? Why are they not tied to the action and instead are targeting a specific ethnic group? </a:t>
            </a:r>
          </a:p>
        </p:txBody>
      </p:sp>
      <p:sp>
        <p:nvSpPr>
          <p:cNvPr id="4" name="Slide Number Placeholder 3"/>
          <p:cNvSpPr>
            <a:spLocks noGrp="1"/>
          </p:cNvSpPr>
          <p:nvPr>
            <p:ph type="sldNum" sz="quarter" idx="5"/>
          </p:nvPr>
        </p:nvSpPr>
        <p:spPr/>
        <p:txBody>
          <a:bodyPr/>
          <a:lstStyle/>
          <a:p>
            <a:fld id="{8B7375FD-2E79-4FC3-87D4-3F7D66B1ABAF}" type="slidenum">
              <a:rPr lang="en-US" smtClean="0"/>
              <a:t>10</a:t>
            </a:fld>
            <a:endParaRPr lang="en-US"/>
          </a:p>
        </p:txBody>
      </p:sp>
    </p:spTree>
    <p:extLst>
      <p:ext uri="{BB962C8B-B14F-4D97-AF65-F5344CB8AC3E}">
        <p14:creationId xmlns:p14="http://schemas.microsoft.com/office/powerpoint/2010/main" val="1979704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Khadijah talk first then play video</a:t>
            </a:r>
          </a:p>
          <a:p>
            <a:endParaRPr lang="en-US" dirty="0"/>
          </a:p>
          <a:p>
            <a:r>
              <a:rPr lang="en-US" dirty="0"/>
              <a:t>The </a:t>
            </a:r>
            <a:r>
              <a:rPr lang="en-US" b="1" dirty="0"/>
              <a:t>N in KIND </a:t>
            </a:r>
            <a:r>
              <a:rPr lang="en-US" dirty="0"/>
              <a:t>addresses the importance of delivering non-biased communication and care by treating each person as an individual as opposed to categorizing people. Initially cultural competence sought to increase awareness around different cultures however it inadvertently boxed people into groups. Most Black people are aggressive, or most Asians are shy. </a:t>
            </a:r>
            <a:r>
              <a:rPr lang="en-US" sz="1200" kern="1200" dirty="0">
                <a:solidFill>
                  <a:schemeClr val="tx1"/>
                </a:solidFill>
                <a:effectLst/>
                <a:latin typeface="+mn-lt"/>
                <a:ea typeface="+mn-ea"/>
                <a:cs typeface="+mn-cs"/>
              </a:rPr>
              <a:t>Non-biased Communication seeks to increase individuation during encounters to avoid stereotypes, generalizations and categorization. Understanding that biases occur when we make inferences and assumptions on a group of people based on our own knowledge and experience and if our experiences are limited or negative then our interactions will be reflective. This interaction is felt by the patient as a microaggression thus inducing micro traumas resulting in a breakdown in communication between patient and provider</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11</a:t>
            </a:fld>
            <a:endParaRPr lang="en-US"/>
          </a:p>
        </p:txBody>
      </p:sp>
    </p:spTree>
    <p:extLst>
      <p:ext uri="{BB962C8B-B14F-4D97-AF65-F5344CB8AC3E}">
        <p14:creationId xmlns:p14="http://schemas.microsoft.com/office/powerpoint/2010/main" val="2938339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Jenn</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3:41 What are microaggressions? Microaggressions can be intentional or unintentional. They can be subtle and can often be racially charged. They can take a toll on someone’s mental health over time. They are hostile, and derogatory.  There are multiple forms of microaggressions: This includes micro assaults, microinsults and microinvalidations. Micro assaults are deliberate. Includes things such as deliberate posting of inappropriate images or pictures (confederate flag example  racial slurs). Microinsults- comment that denotes that a group is not respected or a slight exception of the stereotype is an insult. For example: Someone once told me that I didn’t act or look Puerto Rican You speak Spanish don’t you I mean with a last name like Caraballo? Puerto Rican or that they thought I was Puerto Rican by marriage.  Or how about “are you </a:t>
            </a:r>
            <a:r>
              <a:rPr lang="en-US" sz="1200" b="1" i="0" u="none" strike="noStrike" kern="1200" dirty="0">
                <a:solidFill>
                  <a:schemeClr val="tx1"/>
                </a:solidFill>
                <a:effectLst/>
                <a:latin typeface="+mn-lt"/>
                <a:ea typeface="+mn-ea"/>
                <a:cs typeface="+mn-cs"/>
              </a:rPr>
              <a:t>legal or illegal? </a:t>
            </a:r>
            <a:r>
              <a:rPr lang="en-US" sz="1200" b="0" i="0" u="none" strike="noStrike" kern="1200" dirty="0">
                <a:solidFill>
                  <a:schemeClr val="tx1"/>
                </a:solidFill>
                <a:effectLst/>
                <a:latin typeface="+mn-lt"/>
                <a:ea typeface="+mn-ea"/>
                <a:cs typeface="+mn-cs"/>
              </a:rPr>
              <a:t>Are you from this country? When we do this, we take the individuality out of the person and associate it with a group of people. Microinvalidation is a comment or action that dismisses the experiences of historically disadvantaged groups. Example: Being </a:t>
            </a:r>
            <a:r>
              <a:rPr lang="en-US" sz="1200" b="1" i="0" u="none" strike="noStrike" kern="1200" dirty="0">
                <a:solidFill>
                  <a:schemeClr val="tx1"/>
                </a:solidFill>
                <a:effectLst/>
                <a:latin typeface="+mn-lt"/>
                <a:ea typeface="+mn-ea"/>
                <a:cs typeface="+mn-cs"/>
              </a:rPr>
              <a:t>color blind</a:t>
            </a:r>
            <a:r>
              <a:rPr lang="en-US" sz="1200" b="0" i="0" u="none" strike="noStrike" kern="1200" dirty="0">
                <a:solidFill>
                  <a:schemeClr val="tx1"/>
                </a:solidFill>
                <a:effectLst/>
                <a:latin typeface="+mn-lt"/>
                <a:ea typeface="+mn-ea"/>
                <a:cs typeface="+mn-cs"/>
              </a:rPr>
              <a:t> like when people say “I don’t see color. What do you think bout that how do you interpret that? Race and your history is a part of who we are and statements like this dismiss this history and struggle of different groups.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12</a:t>
            </a:fld>
            <a:endParaRPr lang="en-US"/>
          </a:p>
        </p:txBody>
      </p:sp>
    </p:spTree>
    <p:extLst>
      <p:ext uri="{BB962C8B-B14F-4D97-AF65-F5344CB8AC3E}">
        <p14:creationId xmlns:p14="http://schemas.microsoft.com/office/powerpoint/2010/main" val="2089088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1:40 Fits for non-biased communication and gives the walk in my shoes experience) Talk 2-3 min</a:t>
            </a:r>
          </a:p>
          <a:p>
            <a:endParaRPr lang="en-US" dirty="0"/>
          </a:p>
          <a:p>
            <a:r>
              <a:rPr lang="en-US" sz="1200" kern="1200" dirty="0">
                <a:solidFill>
                  <a:schemeClr val="tx1"/>
                </a:solidFill>
                <a:effectLst/>
                <a:latin typeface="+mn-lt"/>
                <a:ea typeface="+mn-ea"/>
                <a:cs typeface="+mn-cs"/>
              </a:rPr>
              <a:t>Jenn-Activity next slide</a:t>
            </a: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13</a:t>
            </a:fld>
            <a:endParaRPr lang="en-US"/>
          </a:p>
        </p:txBody>
      </p:sp>
    </p:spTree>
    <p:extLst>
      <p:ext uri="{BB962C8B-B14F-4D97-AF65-F5344CB8AC3E}">
        <p14:creationId xmlns:p14="http://schemas.microsoft.com/office/powerpoint/2010/main" val="1221815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Categorizing: We have more in common than we think</a:t>
            </a:r>
            <a:endParaRPr lang="en-US" b="0" dirty="0">
              <a:effectLst/>
            </a:endParaRPr>
          </a:p>
          <a:p>
            <a:pPr rtl="0"/>
            <a:r>
              <a:rPr lang="en-US" sz="1200" b="0" i="0" u="none" strike="noStrike" kern="1200" dirty="0">
                <a:solidFill>
                  <a:schemeClr val="tx1"/>
                </a:solidFill>
                <a:effectLst/>
                <a:latin typeface="+mn-lt"/>
                <a:ea typeface="+mn-ea"/>
                <a:cs typeface="+mn-cs"/>
              </a:rPr>
              <a:t>Raise your hand if you were a class clown </a:t>
            </a:r>
            <a:endParaRPr lang="en-US" b="0" dirty="0">
              <a:effectLst/>
            </a:endParaRPr>
          </a:p>
          <a:p>
            <a:pPr rtl="0"/>
            <a:r>
              <a:rPr lang="en-US" sz="1200" b="0" i="0" u="none" strike="noStrike" kern="1200" dirty="0">
                <a:solidFill>
                  <a:schemeClr val="tx1"/>
                </a:solidFill>
                <a:effectLst/>
                <a:latin typeface="+mn-lt"/>
                <a:ea typeface="+mn-ea"/>
                <a:cs typeface="+mn-cs"/>
              </a:rPr>
              <a:t>Who is never on time? </a:t>
            </a:r>
            <a:endParaRPr lang="en-US" b="0" dirty="0">
              <a:effectLst/>
            </a:endParaRPr>
          </a:p>
          <a:p>
            <a:pPr rtl="0"/>
            <a:r>
              <a:rPr lang="en-US" sz="1200" b="0" i="0" u="none" strike="noStrike" kern="1200" dirty="0">
                <a:solidFill>
                  <a:schemeClr val="tx1"/>
                </a:solidFill>
                <a:effectLst/>
                <a:latin typeface="+mn-lt"/>
                <a:ea typeface="+mn-ea"/>
                <a:cs typeface="+mn-cs"/>
              </a:rPr>
              <a:t>Tattoo?</a:t>
            </a:r>
            <a:endParaRPr lang="en-US" b="0" dirty="0">
              <a:effectLst/>
            </a:endParaRPr>
          </a:p>
          <a:p>
            <a:pPr rtl="0"/>
            <a:r>
              <a:rPr lang="en-US" sz="1200" b="0" i="0" u="none" strike="noStrike" kern="1200" dirty="0">
                <a:solidFill>
                  <a:schemeClr val="tx1"/>
                </a:solidFill>
                <a:effectLst/>
                <a:latin typeface="+mn-lt"/>
                <a:ea typeface="+mn-ea"/>
                <a:cs typeface="+mn-cs"/>
              </a:rPr>
              <a:t>Lonely?</a:t>
            </a:r>
            <a:endParaRPr lang="en-US" b="0" dirty="0">
              <a:effectLst/>
            </a:endParaRPr>
          </a:p>
          <a:p>
            <a:pPr rtl="0"/>
            <a:r>
              <a:rPr lang="en-US" sz="1200" b="0" i="0" u="none" strike="noStrike" kern="1200" dirty="0">
                <a:solidFill>
                  <a:schemeClr val="tx1"/>
                </a:solidFill>
                <a:effectLst/>
                <a:latin typeface="+mn-lt"/>
                <a:ea typeface="+mn-ea"/>
                <a:cs typeface="+mn-cs"/>
              </a:rPr>
              <a:t>Bullied?</a:t>
            </a:r>
            <a:endParaRPr lang="en-US" b="0" dirty="0">
              <a:effectLst/>
            </a:endParaRPr>
          </a:p>
          <a:p>
            <a:pPr rtl="0"/>
            <a:r>
              <a:rPr lang="en-US" sz="1200" b="0" i="0" u="none" strike="noStrike" kern="1200" dirty="0">
                <a:solidFill>
                  <a:schemeClr val="tx1"/>
                </a:solidFill>
                <a:effectLst/>
                <a:latin typeface="+mn-lt"/>
                <a:ea typeface="+mn-ea"/>
                <a:cs typeface="+mn-cs"/>
              </a:rPr>
              <a:t>Have we been the bully?</a:t>
            </a:r>
            <a:endParaRPr lang="en-US" b="0" dirty="0">
              <a:effectLst/>
            </a:endParaRPr>
          </a:p>
          <a:p>
            <a:pPr rtl="0"/>
            <a:r>
              <a:rPr lang="en-US" sz="1200" b="0" i="0" u="none" strike="noStrike" kern="1200" dirty="0">
                <a:solidFill>
                  <a:schemeClr val="tx1"/>
                </a:solidFill>
                <a:effectLst/>
                <a:latin typeface="+mn-lt"/>
                <a:ea typeface="+mn-ea"/>
                <a:cs typeface="+mn-cs"/>
              </a:rPr>
              <a:t>In love?</a:t>
            </a:r>
            <a:endParaRPr lang="en-US" b="0" dirty="0">
              <a:effectLst/>
            </a:endParaRPr>
          </a:p>
          <a:p>
            <a:pPr rtl="0"/>
            <a:r>
              <a:rPr lang="en-US" sz="1200" b="0" i="0" u="none" strike="noStrike" kern="1200" dirty="0">
                <a:solidFill>
                  <a:schemeClr val="tx1"/>
                </a:solidFill>
                <a:effectLst/>
                <a:latin typeface="+mn-lt"/>
                <a:ea typeface="+mn-ea"/>
                <a:cs typeface="+mn-cs"/>
              </a:rPr>
              <a:t>Overcome adversity</a:t>
            </a:r>
            <a:endParaRPr lang="en-US" b="0" dirty="0">
              <a:effectLst/>
            </a:endParaRPr>
          </a:p>
          <a:p>
            <a:pPr rtl="0"/>
            <a:r>
              <a:rPr lang="en-US" sz="1200" b="0" i="0" u="none" strike="noStrike" kern="1200" dirty="0">
                <a:solidFill>
                  <a:schemeClr val="tx1"/>
                </a:solidFill>
                <a:effectLst/>
                <a:latin typeface="+mn-lt"/>
                <a:ea typeface="+mn-ea"/>
                <a:cs typeface="+mn-cs"/>
              </a:rPr>
              <a:t>Patriots fans?</a:t>
            </a:r>
            <a:endParaRPr lang="en-US" b="0" dirty="0">
              <a:effectLst/>
            </a:endParaRPr>
          </a:p>
          <a:p>
            <a:pPr rtl="0"/>
            <a:r>
              <a:rPr lang="en-US" sz="1200" b="0" i="0" u="none" strike="noStrike" kern="1200" dirty="0">
                <a:solidFill>
                  <a:schemeClr val="tx1"/>
                </a:solidFill>
                <a:effectLst/>
                <a:latin typeface="+mn-lt"/>
                <a:ea typeface="+mn-ea"/>
                <a:cs typeface="+mn-cs"/>
              </a:rPr>
              <a:t>You see when we label people and put them in different categories, we can’t see the individual person. We have more in common with people than we are different.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14</a:t>
            </a:fld>
            <a:endParaRPr lang="en-US"/>
          </a:p>
        </p:txBody>
      </p:sp>
    </p:spTree>
    <p:extLst>
      <p:ext uri="{BB962C8B-B14F-4D97-AF65-F5344CB8AC3E}">
        <p14:creationId xmlns:p14="http://schemas.microsoft.com/office/powerpoint/2010/main" val="4104305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Khadijah</a:t>
            </a:r>
          </a:p>
        </p:txBody>
      </p:sp>
      <p:sp>
        <p:nvSpPr>
          <p:cNvPr id="4" name="Slide Number Placeholder 3"/>
          <p:cNvSpPr>
            <a:spLocks noGrp="1"/>
          </p:cNvSpPr>
          <p:nvPr>
            <p:ph type="sldNum" sz="quarter" idx="5"/>
          </p:nvPr>
        </p:nvSpPr>
        <p:spPr/>
        <p:txBody>
          <a:bodyPr/>
          <a:lstStyle/>
          <a:p>
            <a:fld id="{8B7375FD-2E79-4FC3-87D4-3F7D66B1ABAF}" type="slidenum">
              <a:rPr lang="en-US" smtClean="0"/>
              <a:t>15</a:t>
            </a:fld>
            <a:endParaRPr lang="en-US"/>
          </a:p>
        </p:txBody>
      </p:sp>
    </p:spTree>
    <p:extLst>
      <p:ext uri="{BB962C8B-B14F-4D97-AF65-F5344CB8AC3E}">
        <p14:creationId xmlns:p14="http://schemas.microsoft.com/office/powerpoint/2010/main" val="1993615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Khadijah </a:t>
            </a:r>
            <a:r>
              <a:rPr lang="en-US"/>
              <a:t>Read slide and final video</a:t>
            </a: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16</a:t>
            </a:fld>
            <a:endParaRPr lang="en-US"/>
          </a:p>
        </p:txBody>
      </p:sp>
    </p:spTree>
    <p:extLst>
      <p:ext uri="{BB962C8B-B14F-4D97-AF65-F5344CB8AC3E}">
        <p14:creationId xmlns:p14="http://schemas.microsoft.com/office/powerpoint/2010/main" val="4143148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disscussion</a:t>
            </a:r>
            <a:endParaRPr lang="en-US" dirty="0"/>
          </a:p>
          <a:p>
            <a:r>
              <a:rPr lang="en-US"/>
              <a:t>Post test</a:t>
            </a: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17</a:t>
            </a:fld>
            <a:endParaRPr lang="en-US"/>
          </a:p>
        </p:txBody>
      </p:sp>
    </p:spTree>
    <p:extLst>
      <p:ext uri="{BB962C8B-B14F-4D97-AF65-F5344CB8AC3E}">
        <p14:creationId xmlns:p14="http://schemas.microsoft.com/office/powerpoint/2010/main" val="1148525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Khadijah</a:t>
            </a:r>
          </a:p>
          <a:p>
            <a:endParaRPr lang="en-US" dirty="0"/>
          </a:p>
          <a:p>
            <a:r>
              <a:rPr lang="en-US" dirty="0"/>
              <a:t>First start with an introduction and explanation of project-voluntary and confidential. and brief introduction  4 aspects of KIND and the connection to CRT. Thank people for completing the pre assessment. Read slide and state this is the question that we aim to begin to answer. Before we start there is a place on your form to write down thoughts, feelings, opinions. We encourage you to please utilize this space and be as open and honest as you can. Again all responses are confidential.</a:t>
            </a:r>
            <a:endParaRPr lang="en-US" b="1" dirty="0"/>
          </a:p>
          <a:p>
            <a:endParaRPr lang="en-US" b="1" dirty="0"/>
          </a:p>
          <a:p>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2</a:t>
            </a:fld>
            <a:endParaRPr lang="en-US"/>
          </a:p>
        </p:txBody>
      </p:sp>
    </p:spTree>
    <p:extLst>
      <p:ext uri="{BB962C8B-B14F-4D97-AF65-F5344CB8AC3E}">
        <p14:creationId xmlns:p14="http://schemas.microsoft.com/office/powerpoint/2010/main" val="3179441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this presentation some of the content may make you feel uncomfortable. If you need to step out or take a break, we understand however we do encourage you to work through the process. </a:t>
            </a:r>
          </a:p>
          <a:p>
            <a:endParaRPr lang="en-US" b="1" dirty="0"/>
          </a:p>
          <a:p>
            <a:r>
              <a:rPr lang="en-US" b="1" dirty="0"/>
              <a:t>Comfort Zone=</a:t>
            </a:r>
            <a:r>
              <a:rPr lang="en-US" b="0" dirty="0"/>
              <a:t>Unmotivating and unchallenging-status quo remains</a:t>
            </a:r>
          </a:p>
          <a:p>
            <a:endParaRPr lang="en-US" b="0" dirty="0"/>
          </a:p>
          <a:p>
            <a:r>
              <a:rPr lang="en-US" b="1" dirty="0"/>
              <a:t>Red Zone=</a:t>
            </a:r>
            <a:r>
              <a:rPr lang="en-US" b="0" dirty="0"/>
              <a:t> Panic zone-too much pressure and too uncomfortable to learn</a:t>
            </a:r>
          </a:p>
          <a:p>
            <a:endParaRPr lang="en-US" b="0" dirty="0"/>
          </a:p>
          <a:p>
            <a:r>
              <a:rPr lang="en-US" b="1" dirty="0"/>
              <a:t>Stretch Zone= </a:t>
            </a:r>
            <a:r>
              <a:rPr lang="en-US" b="0" dirty="0"/>
              <a:t>Falls in between these two areas where there is the right amount of challenge and pressure</a:t>
            </a:r>
            <a:endParaRPr lang="en-US" b="1" dirty="0"/>
          </a:p>
        </p:txBody>
      </p:sp>
      <p:sp>
        <p:nvSpPr>
          <p:cNvPr id="4" name="Slide Number Placeholder 3"/>
          <p:cNvSpPr>
            <a:spLocks noGrp="1"/>
          </p:cNvSpPr>
          <p:nvPr>
            <p:ph type="sldNum" sz="quarter" idx="5"/>
          </p:nvPr>
        </p:nvSpPr>
        <p:spPr/>
        <p:txBody>
          <a:bodyPr/>
          <a:lstStyle/>
          <a:p>
            <a:fld id="{8B7375FD-2E79-4FC3-87D4-3F7D66B1ABAF}" type="slidenum">
              <a:rPr lang="en-US" smtClean="0"/>
              <a:t>3</a:t>
            </a:fld>
            <a:endParaRPr lang="en-US"/>
          </a:p>
        </p:txBody>
      </p:sp>
    </p:spTree>
    <p:extLst>
      <p:ext uri="{BB962C8B-B14F-4D97-AF65-F5344CB8AC3E}">
        <p14:creationId xmlns:p14="http://schemas.microsoft.com/office/powerpoint/2010/main" val="2895773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dirty="0"/>
              <a:t>Khadijah talk first then video</a:t>
            </a:r>
          </a:p>
          <a:p>
            <a:pPr marL="228600" indent="-228600">
              <a:buAutoNum type="arabicParenR"/>
            </a:pPr>
            <a:endParaRPr lang="en-US" sz="1600" dirty="0"/>
          </a:p>
          <a:p>
            <a:pPr marL="228600" indent="-228600">
              <a:buAutoNum type="arabicParenR"/>
            </a:pPr>
            <a:r>
              <a:rPr lang="en-US" sz="1600" dirty="0"/>
              <a:t>By a show of hands who thinks they have implicit or unconscious biases? Lets do a quick experiment. I am going to say 3 names and by a show of hands tell me if you had a visual or feeling that comes up? Wyatt, Mohammed, </a:t>
            </a:r>
            <a:r>
              <a:rPr lang="en-US" sz="1600" dirty="0" err="1"/>
              <a:t>Laquisha</a:t>
            </a:r>
            <a:r>
              <a:rPr lang="en-US" sz="1600" dirty="0"/>
              <a:t>? We all have implicit biases. </a:t>
            </a:r>
            <a:r>
              <a:rPr lang="en-US" sz="1600" b="1" dirty="0">
                <a:highlight>
                  <a:srgbClr val="FFFF00"/>
                </a:highlight>
              </a:rPr>
              <a:t>The K in KIND </a:t>
            </a:r>
            <a:r>
              <a:rPr lang="en-US" sz="1600" dirty="0"/>
              <a:t>is about Knowledgeable Kinesics. Are you aware of your thoughts and feelings when it comes to race and how it affects non-verbal language?  Play Video 2:30 sec- </a:t>
            </a:r>
          </a:p>
          <a:p>
            <a:pPr marL="0" indent="0">
              <a:buNone/>
            </a:pPr>
            <a:endParaRPr lang="en-US" sz="1600" dirty="0"/>
          </a:p>
          <a:p>
            <a:pPr marL="0" indent="0">
              <a:buNone/>
            </a:pPr>
            <a:endParaRPr lang="en-US" sz="160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160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160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4</a:t>
            </a:fld>
            <a:endParaRPr lang="en-US"/>
          </a:p>
        </p:txBody>
      </p:sp>
    </p:spTree>
    <p:extLst>
      <p:ext uri="{BB962C8B-B14F-4D97-AF65-F5344CB8AC3E}">
        <p14:creationId xmlns:p14="http://schemas.microsoft.com/office/powerpoint/2010/main" val="2420342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Khadijah talk first then play video: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Research has shown that regardless in the improvements in healthcare the Black population continues to have negative healthcare outcomes. Research also states that every other race has some level of bias and racism towards the black population. Addressing this issue can improve health care outcomes for all populations. Just like the ADA (Americans with Disabilities Act) that sought to improve accessibility for the handicapped population, everyone benefited, from the mother with the stroller who could now use the ramp to the overweight person who now has wider doorways and bigger chairs to sit in. Everyone benefited. Thus healing the perceptions of the Black race can potentially decrease disparities for all races.</a:t>
            </a:r>
          </a:p>
          <a:p>
            <a:pPr marL="0" indent="0">
              <a:buNone/>
            </a:pPr>
            <a:r>
              <a:rPr lang="en-US" sz="1200" dirty="0"/>
              <a:t>KIND looks to bring race to the center of care instead of the periphery of therapeutic communication to improve patient outcomes.</a:t>
            </a:r>
          </a:p>
          <a:p>
            <a:pPr marL="228600" indent="-228600">
              <a:buAutoNum type="arabicParenR"/>
            </a:pPr>
            <a:endParaRPr lang="en-US" sz="1200" dirty="0"/>
          </a:p>
          <a:p>
            <a:pPr marL="228600" indent="-228600">
              <a:buAutoNum type="arabicParenR"/>
            </a:pPr>
            <a:endParaRPr lang="en-US" sz="120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1200" dirty="0"/>
              <a:t>Growing up black 5:11 what do we think about that? Thoughts, comments? Feel free to write things down as they come. Are any of those fears real to you or something you have to live with in your everyday life? Imagine if you did, how would you feel? </a:t>
            </a:r>
          </a:p>
          <a:p>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5</a:t>
            </a:fld>
            <a:endParaRPr lang="en-US"/>
          </a:p>
        </p:txBody>
      </p:sp>
    </p:spTree>
    <p:extLst>
      <p:ext uri="{BB962C8B-B14F-4D97-AF65-F5344CB8AC3E}">
        <p14:creationId xmlns:p14="http://schemas.microsoft.com/office/powerpoint/2010/main" val="1091482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br>
              <a:rPr lang="en-US" b="0" dirty="0">
                <a:effectLst/>
              </a:rPr>
            </a:br>
            <a:r>
              <a:rPr lang="en-US" b="1" dirty="0">
                <a:effectLst/>
              </a:rPr>
              <a:t>Khadijah: Often times providers feel anxious when engaging with people they feel uncomfortable with and may inadvertently hasten the encounter or give shortened treatment interventions. </a:t>
            </a:r>
            <a:endParaRPr lang="en-US" b="1" dirty="0"/>
          </a:p>
          <a:p>
            <a:endParaRPr lang="en-US" dirty="0"/>
          </a:p>
          <a:p>
            <a:pPr fontAlgn="auto" hangingPunct="1"/>
            <a:r>
              <a:rPr lang="en-US" sz="1200" b="1" kern="1200" dirty="0">
                <a:solidFill>
                  <a:schemeClr val="tx1"/>
                </a:solidFill>
                <a:effectLst/>
                <a:latin typeface="+mn-lt"/>
                <a:ea typeface="+mn-ea"/>
                <a:cs typeface="+mn-cs"/>
              </a:rPr>
              <a:t>Are you knowledgeable about your kinesics (communicating through body language including facial expressions, gestures, personal space, and postures)?</a:t>
            </a:r>
          </a:p>
          <a:p>
            <a:r>
              <a:rPr lang="en-US" sz="1200" b="1" kern="1200" dirty="0">
                <a:solidFill>
                  <a:schemeClr val="tx1"/>
                </a:solidFill>
                <a:effectLst/>
                <a:latin typeface="+mn-lt"/>
                <a:ea typeface="+mn-ea"/>
                <a:cs typeface="+mn-cs"/>
              </a:rPr>
              <a:t>Cool, Calm, and Collected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ACTIVITY: We are going to practice a little improv. Partner with another individual. One person will be the provider and the other person will be the patient. Patient briefly describe your reason for visiting. Provider is not allowed to use words and must emulate 3 of the 6 emotions on the slide </a:t>
            </a:r>
            <a:r>
              <a:rPr lang="en-US" sz="1200" b="1" kern="1200" dirty="0" err="1">
                <a:solidFill>
                  <a:schemeClr val="tx1"/>
                </a:solidFill>
                <a:effectLst/>
                <a:latin typeface="+mn-lt"/>
                <a:ea typeface="+mn-ea"/>
                <a:cs typeface="+mn-cs"/>
              </a:rPr>
              <a:t>ie</a:t>
            </a:r>
            <a:r>
              <a:rPr lang="en-US" sz="1200" b="1" kern="1200" dirty="0">
                <a:solidFill>
                  <a:schemeClr val="tx1"/>
                </a:solidFill>
                <a:effectLst/>
                <a:latin typeface="+mn-lt"/>
                <a:ea typeface="+mn-ea"/>
                <a:cs typeface="+mn-cs"/>
              </a:rPr>
              <a:t> bored, depressed, elated, defensive, or thoughtful. Then switch, the provider speaks, and the patient responds using body language and no words.</a:t>
            </a:r>
            <a:endParaRPr lang="en-US" b="1" dirty="0">
              <a:solidFill>
                <a:schemeClr val="tx1"/>
              </a:solidFill>
            </a:endParaRPr>
          </a:p>
        </p:txBody>
      </p:sp>
      <p:sp>
        <p:nvSpPr>
          <p:cNvPr id="4" name="Slide Number Placeholder 3"/>
          <p:cNvSpPr>
            <a:spLocks noGrp="1"/>
          </p:cNvSpPr>
          <p:nvPr>
            <p:ph type="sldNum" sz="quarter" idx="5"/>
          </p:nvPr>
        </p:nvSpPr>
        <p:spPr/>
        <p:txBody>
          <a:bodyPr/>
          <a:lstStyle/>
          <a:p>
            <a:fld id="{8B7375FD-2E79-4FC3-87D4-3F7D66B1ABAF}" type="slidenum">
              <a:rPr lang="en-US" smtClean="0"/>
              <a:t>6</a:t>
            </a:fld>
            <a:endParaRPr lang="en-US"/>
          </a:p>
        </p:txBody>
      </p:sp>
    </p:spTree>
    <p:extLst>
      <p:ext uri="{BB962C8B-B14F-4D97-AF65-F5344CB8AC3E}">
        <p14:creationId xmlns:p14="http://schemas.microsoft.com/office/powerpoint/2010/main" val="1084343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Jenn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rtl="0"/>
            <a:r>
              <a:rPr lang="en-US" sz="1200" b="0" i="0" u="none" strike="noStrike" kern="1200" dirty="0">
                <a:solidFill>
                  <a:schemeClr val="tx1"/>
                </a:solidFill>
                <a:effectLst/>
                <a:latin typeface="+mn-lt"/>
                <a:ea typeface="+mn-ea"/>
                <a:cs typeface="+mn-cs"/>
              </a:rPr>
              <a:t>Look at this Friends video While comical, it is a great example of how nonverbal cues and shared expressions and body language can sometimes speak volumes and communicate more than words could</a:t>
            </a:r>
            <a:endParaRPr lang="en-US" b="0" dirty="0">
              <a:effectLst/>
            </a:endParaRPr>
          </a:p>
          <a:p>
            <a:pPr rtl="0"/>
            <a:r>
              <a:rPr lang="en-US" sz="1200" b="0" i="0" u="none" strike="noStrike" kern="1200" dirty="0">
                <a:solidFill>
                  <a:schemeClr val="tx1"/>
                </a:solidFill>
                <a:effectLst/>
                <a:latin typeface="+mn-lt"/>
                <a:ea typeface="+mn-ea"/>
                <a:cs typeface="+mn-cs"/>
              </a:rPr>
              <a:t>Tell me about some examples of faces you’ve made or been given that told you a different story of what you’ve ben told verbally? What are some examples that we use in everyday communication?  How do we get defensive non-verbally</a:t>
            </a:r>
            <a:endParaRPr lang="en-US" b="0" dirty="0">
              <a:effectLst/>
            </a:endParaRPr>
          </a:p>
          <a:p>
            <a:pPr rtl="0"/>
            <a:r>
              <a:rPr lang="en-US" sz="1200" b="0" i="0" u="none" strike="noStrike" kern="1200" dirty="0">
                <a:solidFill>
                  <a:schemeClr val="tx1"/>
                </a:solidFill>
                <a:effectLst/>
                <a:latin typeface="+mn-lt"/>
                <a:ea typeface="+mn-ea"/>
                <a:cs typeface="+mn-cs"/>
              </a:rPr>
              <a:t>In the video, they talked about eye contact. What does that say when we are engaging. How about when ross knew phoebe knew she was upset at him when she didn’t look at </a:t>
            </a:r>
            <a:r>
              <a:rPr lang="en-US" sz="1200" b="0" i="0" u="none" strike="noStrike" kern="1200" dirty="0" err="1">
                <a:solidFill>
                  <a:schemeClr val="tx1"/>
                </a:solidFill>
                <a:effectLst/>
                <a:latin typeface="+mn-lt"/>
                <a:ea typeface="+mn-ea"/>
                <a:cs typeface="+mn-cs"/>
              </a:rPr>
              <a:t>hom</a:t>
            </a:r>
            <a:r>
              <a:rPr lang="en-US" sz="1200" b="0" i="0" u="none" strike="noStrike" kern="1200" dirty="0">
                <a:solidFill>
                  <a:schemeClr val="tx1"/>
                </a:solidFill>
                <a:effectLst/>
                <a:latin typeface="+mn-lt"/>
                <a:ea typeface="+mn-ea"/>
                <a:cs typeface="+mn-cs"/>
              </a:rPr>
              <a:t> or put the magazine over her face. What does tone? How does it change as we continue conversations that seem difficult or defensive</a:t>
            </a:r>
            <a:endParaRPr lang="en-US" b="0" dirty="0">
              <a:effectLst/>
            </a:endParaRPr>
          </a:p>
          <a:p>
            <a:pPr rtl="0"/>
            <a:r>
              <a:rPr lang="en-US" sz="1200" b="0" i="0" u="none" strike="noStrike" kern="1200" dirty="0">
                <a:solidFill>
                  <a:schemeClr val="tx1"/>
                </a:solidFill>
                <a:effectLst/>
                <a:latin typeface="+mn-lt"/>
                <a:ea typeface="+mn-ea"/>
                <a:cs typeface="+mn-cs"/>
              </a:rPr>
              <a:t>How about when Ross and Joey used gestures “” and it changed the message or communication meaning</a:t>
            </a:r>
            <a:endParaRPr lang="en-US" b="0" dirty="0">
              <a:effectLst/>
            </a:endParaRPr>
          </a:p>
          <a:p>
            <a:pPr rtl="0"/>
            <a:r>
              <a:rPr lang="en-US" sz="1200" b="0" i="0" u="none" strike="noStrike" kern="1200" dirty="0">
                <a:solidFill>
                  <a:schemeClr val="tx1"/>
                </a:solidFill>
                <a:effectLst/>
                <a:latin typeface="+mn-lt"/>
                <a:ea typeface="+mn-ea"/>
                <a:cs typeface="+mn-cs"/>
              </a:rPr>
              <a:t>Non-verbal cues are important in communication and often can change the message all together if e aren’t mindful</a:t>
            </a:r>
            <a:endParaRPr lang="en-US" b="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7</a:t>
            </a:fld>
            <a:endParaRPr lang="en-US"/>
          </a:p>
        </p:txBody>
      </p:sp>
    </p:spTree>
    <p:extLst>
      <p:ext uri="{BB962C8B-B14F-4D97-AF65-F5344CB8AC3E}">
        <p14:creationId xmlns:p14="http://schemas.microsoft.com/office/powerpoint/2010/main" val="2707473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Khadijah: Read slide</a:t>
            </a:r>
          </a:p>
        </p:txBody>
      </p:sp>
      <p:sp>
        <p:nvSpPr>
          <p:cNvPr id="4" name="Slide Number Placeholder 3"/>
          <p:cNvSpPr>
            <a:spLocks noGrp="1"/>
          </p:cNvSpPr>
          <p:nvPr>
            <p:ph type="sldNum" sz="quarter" idx="5"/>
          </p:nvPr>
        </p:nvSpPr>
        <p:spPr/>
        <p:txBody>
          <a:bodyPr/>
          <a:lstStyle/>
          <a:p>
            <a:fld id="{8B7375FD-2E79-4FC3-87D4-3F7D66B1ABAF}" type="slidenum">
              <a:rPr lang="en-US" smtClean="0"/>
              <a:t>8</a:t>
            </a:fld>
            <a:endParaRPr lang="en-US"/>
          </a:p>
        </p:txBody>
      </p:sp>
    </p:spTree>
    <p:extLst>
      <p:ext uri="{BB962C8B-B14F-4D97-AF65-F5344CB8AC3E}">
        <p14:creationId xmlns:p14="http://schemas.microsoft.com/office/powerpoint/2010/main" val="3079285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1" u="none" strike="noStrike" kern="1200" dirty="0">
                <a:solidFill>
                  <a:schemeClr val="tx1"/>
                </a:solidFill>
                <a:effectLst/>
                <a:latin typeface="+mn-lt"/>
                <a:ea typeface="+mn-ea"/>
                <a:cs typeface="+mn-cs"/>
              </a:rPr>
              <a:t>Jenn- We are going to take a few minutes to do an </a:t>
            </a:r>
            <a:r>
              <a:rPr lang="en-US" sz="1200" b="1" i="1" u="none" strike="noStrike" kern="1200" dirty="0">
                <a:solidFill>
                  <a:schemeClr val="tx1"/>
                </a:solidFill>
                <a:effectLst/>
                <a:latin typeface="+mn-lt"/>
                <a:ea typeface="+mn-ea"/>
                <a:cs typeface="+mn-cs"/>
              </a:rPr>
              <a:t>activity.</a:t>
            </a:r>
            <a:r>
              <a:rPr lang="en-US" sz="1200" b="0" i="1" u="none" strike="noStrike" kern="1200" dirty="0">
                <a:solidFill>
                  <a:schemeClr val="tx1"/>
                </a:solidFill>
                <a:effectLst/>
                <a:latin typeface="+mn-lt"/>
                <a:ea typeface="+mn-ea"/>
                <a:cs typeface="+mn-cs"/>
              </a:rPr>
              <a:t> There was a paper you were given when you walked into the session. Take a few minutes to finish up if you haven’t done so already. We are then going to follow up with a discussion</a:t>
            </a:r>
            <a:endParaRPr lang="en-US" b="0" i="1" dirty="0">
              <a:effectLst/>
            </a:endParaRPr>
          </a:p>
          <a:p>
            <a:pPr rtl="0"/>
            <a:r>
              <a:rPr lang="en-US" sz="1200" b="0" i="1" u="none" strike="noStrike" kern="1200" dirty="0">
                <a:solidFill>
                  <a:schemeClr val="tx1"/>
                </a:solidFill>
                <a:effectLst/>
                <a:latin typeface="+mn-lt"/>
                <a:ea typeface="+mn-ea"/>
                <a:cs typeface="+mn-cs"/>
              </a:rPr>
              <a:t>Take a few minutes to read and rate  if expression is positive or negative on a scale of one to five, one being positive, 3 is neutral and 5 is negative</a:t>
            </a:r>
            <a:endParaRPr lang="en-US" b="0" i="1" dirty="0">
              <a:effectLst/>
            </a:endParaRPr>
          </a:p>
          <a:p>
            <a:pPr rtl="0"/>
            <a:r>
              <a:rPr lang="en-US" sz="1200" b="0" i="1" u="none" strike="noStrike" kern="1200" dirty="0">
                <a:solidFill>
                  <a:schemeClr val="tx1"/>
                </a:solidFill>
                <a:effectLst/>
                <a:latin typeface="+mn-lt"/>
                <a:ea typeface="+mn-ea"/>
                <a:cs typeface="+mn-cs"/>
              </a:rPr>
              <a:t>What do these expressions mean?</a:t>
            </a:r>
          </a:p>
          <a:p>
            <a:pPr rtl="0"/>
            <a:endParaRPr lang="en-US" sz="1200" b="0" i="1"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Activity-Break up into groups of 4-5. Try to figure out if you know why the term is used now and where the original term came from</a:t>
            </a:r>
            <a:endParaRPr lang="en-US" b="1" i="0" dirty="0">
              <a:effectLst/>
            </a:endParaRPr>
          </a:p>
          <a:p>
            <a:pPr rtl="0"/>
            <a:endParaRPr lang="en-US" sz="1200" b="0" i="0" u="none" strike="noStrike" kern="1200" dirty="0">
              <a:solidFill>
                <a:schemeClr val="tx1"/>
              </a:solidFill>
              <a:effectLst/>
              <a:latin typeface="+mn-lt"/>
              <a:ea typeface="+mn-ea"/>
              <a:cs typeface="+mn-cs"/>
            </a:endParaRPr>
          </a:p>
          <a:p>
            <a:pPr fontAlgn="base"/>
            <a:r>
              <a:rPr lang="en-US" sz="1200" b="1" i="0" u="none" strike="noStrike" kern="1200" dirty="0">
                <a:solidFill>
                  <a:schemeClr val="tx1"/>
                </a:solidFill>
                <a:effectLst/>
                <a:latin typeface="+mn-lt"/>
                <a:ea typeface="+mn-ea"/>
                <a:cs typeface="+mn-cs"/>
              </a:rPr>
              <a:t>Gypped-</a:t>
            </a:r>
            <a:r>
              <a:rPr lang="en-US" sz="1200" b="0" i="0" kern="1200" dirty="0">
                <a:solidFill>
                  <a:schemeClr val="tx1"/>
                </a:solidFill>
                <a:effectLst/>
                <a:latin typeface="+mn-lt"/>
                <a:ea typeface="+mn-ea"/>
                <a:cs typeface="+mn-cs"/>
              </a:rPr>
              <a:t>equates to the the Gypsy, or Roma peoples and equates them with  with being thieves, cheats and con artists. When someone says that they “got gypped,” they are essentially saying that they were conned. It’s being used in the same context as a person might once have said they ‘</a:t>
            </a:r>
            <a:r>
              <a:rPr lang="en-US" sz="1200" b="0" i="0" kern="1200" dirty="0" err="1">
                <a:solidFill>
                  <a:schemeClr val="tx1"/>
                </a:solidFill>
                <a:effectLst/>
                <a:latin typeface="+mn-lt"/>
                <a:ea typeface="+mn-ea"/>
                <a:cs typeface="+mn-cs"/>
              </a:rPr>
              <a:t>jewed</a:t>
            </a:r>
            <a:r>
              <a:rPr lang="en-US" sz="1200" b="0" i="0" kern="1200" dirty="0">
                <a:solidFill>
                  <a:schemeClr val="tx1"/>
                </a:solidFill>
                <a:effectLst/>
                <a:latin typeface="+mn-lt"/>
                <a:ea typeface="+mn-ea"/>
                <a:cs typeface="+mn-cs"/>
              </a:rPr>
              <a:t>’ somebody if they did an underhand business transaction.”</a:t>
            </a:r>
          </a:p>
          <a:p>
            <a:pPr rtl="0"/>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Indian Giver- </a:t>
            </a:r>
            <a:r>
              <a:rPr lang="en-US" sz="1200" b="0" i="0" u="none" strike="noStrike" kern="1200" dirty="0">
                <a:solidFill>
                  <a:schemeClr val="tx1"/>
                </a:solidFill>
                <a:effectLst/>
                <a:latin typeface="+mn-lt"/>
                <a:ea typeface="+mn-ea"/>
                <a:cs typeface="+mn-cs"/>
              </a:rPr>
              <a:t>A</a:t>
            </a:r>
            <a:r>
              <a:rPr lang="en-US" sz="1200" b="0" i="0" kern="1200" dirty="0">
                <a:solidFill>
                  <a:schemeClr val="tx1"/>
                </a:solidFill>
                <a:effectLst/>
                <a:latin typeface="+mn-lt"/>
                <a:ea typeface="+mn-ea"/>
                <a:cs typeface="+mn-cs"/>
              </a:rPr>
              <a:t>n American expression, used to describe a person who gives a "gift" and later wants it back, or who expects something of equivalent worth in return for the item. It is based on cultural misunderstandings that took place between early European settlers and the Indigenous people with whom they traded.</a:t>
            </a:r>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Uppity-</a:t>
            </a:r>
            <a:r>
              <a:rPr lang="en-US" sz="1200" b="0" i="0" u="none" strike="noStrike" kern="1200" dirty="0">
                <a:solidFill>
                  <a:schemeClr val="tx1"/>
                </a:solidFill>
                <a:effectLst/>
                <a:latin typeface="+mn-lt"/>
                <a:ea typeface="+mn-ea"/>
                <a:cs typeface="+mn-cs"/>
              </a:rPr>
              <a:t>Used in the South and applied to Black people that didn’t know their place. Part of a 2-word phrase</a:t>
            </a:r>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Sold Down the River- </a:t>
            </a:r>
            <a:r>
              <a:rPr lang="en-US" sz="1200" b="0" i="0" kern="1200" dirty="0">
                <a:solidFill>
                  <a:schemeClr val="tx1"/>
                </a:solidFill>
                <a:effectLst/>
                <a:latin typeface="+mn-lt"/>
                <a:ea typeface="+mn-ea"/>
                <a:cs typeface="+mn-cs"/>
              </a:rPr>
              <a:t>The phrase now means to be cheated or betrayed, like when someone gets taken advantage of. But this phrase’s origin is tied to the slave trade in 19th-century America. Slave owners would often sell off troublesome slaves (usually men), </a:t>
            </a:r>
            <a:r>
              <a:rPr lang="en-US" sz="1200" b="0" i="0" u="none" strike="noStrike" kern="1200" dirty="0">
                <a:solidFill>
                  <a:schemeClr val="tx1"/>
                </a:solidFill>
                <a:effectLst/>
                <a:latin typeface="+mn-lt"/>
                <a:ea typeface="+mn-ea"/>
                <a:cs typeface="+mn-cs"/>
                <a:hlinkClick r:id="rId3"/>
              </a:rPr>
              <a:t>literally sending them down the Mississippi river</a:t>
            </a:r>
            <a:r>
              <a:rPr lang="en-US" sz="1200" b="0" i="0" kern="1200" dirty="0">
                <a:solidFill>
                  <a:schemeClr val="tx1"/>
                </a:solidFill>
                <a:effectLst/>
                <a:latin typeface="+mn-lt"/>
                <a:ea typeface="+mn-ea"/>
                <a:cs typeface="+mn-cs"/>
              </a:rPr>
              <a:t>, to plantations with harsher conditions. So, when you say “You sold me down the river!” you’re saying “You’re treating me like a misbehaving slave.”</a:t>
            </a:r>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r>
              <a:rPr lang="en-US" sz="1200" b="1" i="0" u="none" strike="noStrike" kern="1200" dirty="0">
                <a:solidFill>
                  <a:schemeClr val="tx1"/>
                </a:solidFill>
                <a:effectLst/>
                <a:latin typeface="+mn-lt"/>
                <a:ea typeface="+mn-ea"/>
                <a:cs typeface="+mn-cs"/>
              </a:rPr>
              <a:t>Paddy Wagon- </a:t>
            </a:r>
            <a:r>
              <a:rPr lang="en-US" sz="1200" b="0" i="0" kern="1200" dirty="0">
                <a:solidFill>
                  <a:schemeClr val="tx1"/>
                </a:solidFill>
                <a:effectLst/>
                <a:latin typeface="+mn-lt"/>
                <a:ea typeface="+mn-ea"/>
                <a:cs typeface="+mn-cs"/>
              </a:rPr>
              <a:t>In modern slang, "paddy wagon" means a police car.</a:t>
            </a:r>
          </a:p>
          <a:p>
            <a:r>
              <a:rPr lang="en-US" sz="1200" b="0" i="0" u="none" strike="noStrike" kern="1200" dirty="0">
                <a:solidFill>
                  <a:schemeClr val="tx1"/>
                </a:solidFill>
                <a:effectLst/>
                <a:latin typeface="+mn-lt"/>
                <a:ea typeface="+mn-ea"/>
                <a:cs typeface="+mn-cs"/>
                <a:hlinkClick r:id="rId4"/>
              </a:rPr>
              <a:t>"Paddy"</a:t>
            </a:r>
            <a:r>
              <a:rPr lang="en-US" sz="1200" b="0" i="0" kern="1200" dirty="0">
                <a:solidFill>
                  <a:schemeClr val="tx1"/>
                </a:solidFill>
                <a:effectLst/>
                <a:latin typeface="+mn-lt"/>
                <a:ea typeface="+mn-ea"/>
                <a:cs typeface="+mn-cs"/>
              </a:rPr>
              <a:t> originated in the late 1700s as a shortened form of "Patrick," and then later a derogatory term for any Irishman. "Wagon" naturally refers to a vehicle. "Paddy wagon" either stemmed from the large number of Irish police officers or the perception that rowdy, drunken Irishmen constantly ended up in the back of police cars.</a:t>
            </a:r>
          </a:p>
          <a:p>
            <a:pPr rtl="0"/>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Peanut Gallery- </a:t>
            </a:r>
            <a:r>
              <a:rPr lang="en-US" sz="1200" b="0" i="0" kern="1200" dirty="0">
                <a:solidFill>
                  <a:schemeClr val="tx1"/>
                </a:solidFill>
                <a:effectLst/>
                <a:latin typeface="+mn-lt"/>
                <a:ea typeface="+mn-ea"/>
                <a:cs typeface="+mn-cs"/>
              </a:rPr>
              <a:t> The </a:t>
            </a:r>
            <a:r>
              <a:rPr lang="en-US" sz="1200" b="0" i="0" u="none" strike="noStrike" kern="1200" dirty="0">
                <a:solidFill>
                  <a:schemeClr val="tx1"/>
                </a:solidFill>
                <a:effectLst/>
                <a:latin typeface="+mn-lt"/>
                <a:ea typeface="+mn-ea"/>
                <a:cs typeface="+mn-cs"/>
                <a:hlinkClick r:id="rId5"/>
              </a:rPr>
              <a:t>"peanut gallery"</a:t>
            </a:r>
            <a:r>
              <a:rPr lang="en-US" sz="1200" b="0" i="0" kern="1200" dirty="0">
                <a:solidFill>
                  <a:schemeClr val="tx1"/>
                </a:solidFill>
                <a:effectLst/>
                <a:latin typeface="+mn-lt"/>
                <a:ea typeface="+mn-ea"/>
                <a:cs typeface="+mn-cs"/>
              </a:rPr>
              <a:t> names a section in theaters, usually the cheapest and worst, where many black people sat during the era of Vaudeville where there was a lot of theatrical entertainment.</a:t>
            </a:r>
          </a:p>
          <a:p>
            <a:pPr rtl="0"/>
            <a:endParaRPr lang="en-US" sz="1200" b="0" i="0" u="none" strike="noStrike" kern="1200" dirty="0">
              <a:solidFill>
                <a:schemeClr val="tx1"/>
              </a:solidFill>
              <a:effectLst/>
              <a:latin typeface="+mn-lt"/>
              <a:ea typeface="+mn-ea"/>
              <a:cs typeface="+mn-cs"/>
            </a:endParaRPr>
          </a:p>
          <a:p>
            <a:pPr rtl="0"/>
            <a:r>
              <a:rPr lang="en-US" sz="1200" b="1" i="0" u="none" strike="noStrike" kern="1200" dirty="0">
                <a:solidFill>
                  <a:schemeClr val="tx1"/>
                </a:solidFill>
                <a:effectLst/>
                <a:latin typeface="+mn-lt"/>
                <a:ea typeface="+mn-ea"/>
                <a:cs typeface="+mn-cs"/>
              </a:rPr>
              <a:t>Itis- </a:t>
            </a:r>
            <a:r>
              <a:rPr lang="en-US" sz="1200" b="0" i="0" u="none" strike="noStrike" kern="1200" dirty="0">
                <a:solidFill>
                  <a:schemeClr val="tx1"/>
                </a:solidFill>
                <a:effectLst/>
                <a:latin typeface="+mn-lt"/>
                <a:ea typeface="+mn-ea"/>
                <a:cs typeface="+mn-cs"/>
              </a:rPr>
              <a:t>Now used for “food coma” however </a:t>
            </a:r>
            <a:r>
              <a:rPr lang="en-US" sz="1200" b="0" i="0" kern="1200" dirty="0">
                <a:solidFill>
                  <a:schemeClr val="tx1"/>
                </a:solidFill>
                <a:effectLst/>
                <a:latin typeface="+mn-lt"/>
                <a:ea typeface="+mn-ea"/>
                <a:cs typeface="+mn-cs"/>
              </a:rPr>
              <a:t>this phrase directly alludes to the stereotype of laziness associated with African-Americans. It stems from a longer (and incredibly offensive) version — </a:t>
            </a:r>
            <a:r>
              <a:rPr lang="en-US" sz="1200" b="0" i="0" kern="1200" dirty="0" err="1">
                <a:solidFill>
                  <a:schemeClr val="tx1"/>
                </a:solidFill>
                <a:effectLst/>
                <a:latin typeface="+mn-lt"/>
                <a:ea typeface="+mn-ea"/>
                <a:cs typeface="+mn-cs"/>
              </a:rPr>
              <a:t>ni</a:t>
            </a:r>
            <a:r>
              <a:rPr lang="en-US" sz="1200" b="0" i="0" kern="1200" dirty="0">
                <a:solidFill>
                  <a:schemeClr val="tx1"/>
                </a:solidFill>
                <a:effectLst/>
                <a:latin typeface="+mn-lt"/>
                <a:ea typeface="+mn-ea"/>
                <a:cs typeface="+mn-cs"/>
              </a:rPr>
              <a:t>****itis.</a:t>
            </a:r>
            <a:endParaRPr lang="en-US" sz="1200" b="1" i="0" u="none" strike="noStrike" kern="1200" dirty="0">
              <a:solidFill>
                <a:schemeClr val="tx1"/>
              </a:solidFill>
              <a:effectLst/>
              <a:latin typeface="+mn-lt"/>
              <a:ea typeface="+mn-ea"/>
              <a:cs typeface="+mn-cs"/>
            </a:endParaRPr>
          </a:p>
          <a:p>
            <a:pPr rtl="0"/>
            <a:endParaRPr lang="en-US" sz="1200" b="1" i="0" u="none" strike="noStrike" kern="1200" dirty="0">
              <a:solidFill>
                <a:schemeClr val="tx1"/>
              </a:solidFill>
              <a:effectLst/>
              <a:latin typeface="+mn-lt"/>
              <a:ea typeface="+mn-ea"/>
              <a:cs typeface="+mn-cs"/>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8B7375FD-2E79-4FC3-87D4-3F7D66B1ABAF}" type="slidenum">
              <a:rPr lang="en-US" smtClean="0"/>
              <a:t>9</a:t>
            </a:fld>
            <a:endParaRPr lang="en-US"/>
          </a:p>
        </p:txBody>
      </p:sp>
    </p:spTree>
    <p:extLst>
      <p:ext uri="{BB962C8B-B14F-4D97-AF65-F5344CB8AC3E}">
        <p14:creationId xmlns:p14="http://schemas.microsoft.com/office/powerpoint/2010/main" val="42539042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4/6/2020</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4/6/2020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4/6/2020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4/6/2020</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4/6/2020</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4/6/2020</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4/6/2020</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5.jpeg"/><Relationship Id="rId2" Type="http://schemas.openxmlformats.org/officeDocument/2006/relationships/slideLayout" Target="../slideLayouts/slideLayout4.xml"/><Relationship Id="rId1" Type="http://schemas.openxmlformats.org/officeDocument/2006/relationships/video" Target="https://www.youtube.com/embed/pBBirlVxVsg?feature=oembed" TargetMode="External"/><Relationship Id="rId6" Type="http://schemas.openxmlformats.org/officeDocument/2006/relationships/image" Target="../media/image24.jpeg"/><Relationship Id="rId5" Type="http://schemas.openxmlformats.org/officeDocument/2006/relationships/hyperlink" Target="https://www.youtube.com/watch?v=OvEci5Bjgd4" TargetMode="Externa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png"/><Relationship Id="rId7" Type="http://schemas.openxmlformats.org/officeDocument/2006/relationships/diagramData" Target="../diagrams/data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creativecommons.org/licenses/by-nc-nd/3.0/" TargetMode="External"/><Relationship Id="rId11" Type="http://schemas.microsoft.com/office/2007/relationships/diagramDrawing" Target="../diagrams/drawing2.xml"/><Relationship Id="rId5" Type="http://schemas.openxmlformats.org/officeDocument/2006/relationships/hyperlink" Target="http://americanturban.com/2013/12/03/a-primer-on-everyday-racism" TargetMode="External"/><Relationship Id="rId10" Type="http://schemas.openxmlformats.org/officeDocument/2006/relationships/diagramColors" Target="../diagrams/colors2.xml"/><Relationship Id="rId4" Type="http://schemas.openxmlformats.org/officeDocument/2006/relationships/image" Target="../media/image2.png"/><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aC7lbdD1hq0?feature=oembed" TargetMode="External"/><Relationship Id="rId6" Type="http://schemas.openxmlformats.org/officeDocument/2006/relationships/image" Target="../media/image30.jpeg"/><Relationship Id="rId5" Type="http://schemas.openxmlformats.org/officeDocument/2006/relationships/hyperlink" Target="https://www.facebook.com/RandaLand/videos/10220147920714626/" TargetMode="Externa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31.emf"/><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google.com/imgres?imgurl=http://madameshepard.com/wp-content/uploads/2016/01/talking-1.jpg&amp;imgrefurl=http://madameshepard.com/?cat%3D8&amp;docid=CiPeMHw9HfW02M&amp;tbnid=7qEb73kXnxYSTM:&amp;vet=10ahUKEwj-mpXq47njAhWDmVkKHcbnB-0QMwh8KBwwHA..i&amp;w=626&amp;h=626&amp;bih=932&amp;biw=1280&amp;q=speaking%20face%20icon&amp;ved=0ahUKEwj-mpXq47njAhWDmVkKHcbnB-0QMwh8KBwwHA&amp;iact=mrc&amp;uact=8" TargetMode="External"/><Relationship Id="rId11" Type="http://schemas.openxmlformats.org/officeDocument/2006/relationships/hyperlink" Target="https://creativecommons.org/licenses/by/3.0/" TargetMode="External"/><Relationship Id="rId5" Type="http://schemas.openxmlformats.org/officeDocument/2006/relationships/image" Target="../media/image8.jpeg"/><Relationship Id="rId10" Type="http://schemas.openxmlformats.org/officeDocument/2006/relationships/hyperlink" Target="http://recoveringengineer.com/disc-model/how-to-irritate-others-with-the-disc-model/" TargetMode="External"/><Relationship Id="rId4" Type="http://schemas.openxmlformats.org/officeDocument/2006/relationships/hyperlink" Target="https://www.google.com/url?sa=i&amp;rct=j&amp;q=&amp;esrc=s&amp;source=images&amp;cd=&amp;ved=2ahUKEwixpNHy4rnjAhWhVt8KHX8NCEMQjRx6BAgBEAU&amp;url=https://www.pinterest.com/pin/212091463676231854/&amp;psig=AOvVaw0iOESqEXkZ8717mxDFiFHT&amp;ust=1563377894353255" TargetMode="External"/><Relationship Id="rId9" Type="http://schemas.openxmlformats.org/officeDocument/2006/relationships/image" Target="../media/image32.jpg"/></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https://creativecommons.org/licenses/by-nc/3.0/" TargetMode="External"/><Relationship Id="rId4" Type="http://schemas.openxmlformats.org/officeDocument/2006/relationships/hyperlink" Target="http://udg.theagoraonline.net/"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ideo" Target="https://www.youtube.com/embed/2g88Ju6nkcg?start=1&amp;feature=oembed" TargetMode="External"/><Relationship Id="rId6" Type="http://schemas.openxmlformats.org/officeDocument/2006/relationships/image" Target="../media/image34.jpe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1JVN2qWSJF4?feature=oembed" TargetMode="External"/><Relationship Id="rId6" Type="http://schemas.openxmlformats.org/officeDocument/2006/relationships/hyperlink" Target="https://creativecommons.org/licenses/by-nc-nd/3.0/" TargetMode="External"/><Relationship Id="rId5" Type="http://schemas.openxmlformats.org/officeDocument/2006/relationships/hyperlink" Target="https://bytheirstrangefruit.blogspot.com/2017/07/implicit-bias-vs-explicit-bias.html" TargetMode="Externa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rSAw51caEeg?start=8&amp;feature=oembed"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hyperlink" Target="https://www.google.com/url?sa=i&amp;rct=j&amp;q=&amp;esrc=s&amp;source=images&amp;cd=&amp;ved=2ahUKEwixpNHy4rnjAhWhVt8KHX8NCEMQjRx6BAgBEAU&amp;url=https://www.pinterest.com/pin/212091463676231854/&amp;psig=AOvVaw0iOESqEXkZ8717mxDFiFHT&amp;ust=1563377894353255"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ideo" Target="https://www.youtube.com/embed/OvEci5Bjgd4?feature=oembed" TargetMode="Externa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www.google.com/imgres?imgurl=http://madameshepard.com/wp-content/uploads/2016/01/talking-1.jpg&amp;imgrefurl=http://madameshepard.com/?cat%3D8&amp;docid=CiPeMHw9HfW02M&amp;tbnid=7qEb73kXnxYSTM:&amp;vet=10ahUKEwj-mpXq47njAhWDmVkKHcbnB-0QMwh8KBwwHA..i&amp;w=626&amp;h=626&amp;bih=932&amp;biw=1280&amp;q=speaking%20face%20icon&amp;ved=0ahUKEwj-mpXq47njAhWDmVkKHcbnB-0QMwh8KBwwHA&amp;iact=mrc&amp;uact=8" TargetMode="Externa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B3B1C-DD0B-406B-ACC1-6542828F135F}"/>
              </a:ext>
            </a:extLst>
          </p:cNvPr>
          <p:cNvSpPr>
            <a:spLocks noGrp="1"/>
          </p:cNvSpPr>
          <p:nvPr>
            <p:ph type="ctrTitle"/>
          </p:nvPr>
        </p:nvSpPr>
        <p:spPr/>
        <p:txBody>
          <a:bodyPr>
            <a:normAutofit fontScale="90000"/>
          </a:bodyPr>
          <a:lstStyle/>
          <a:p>
            <a:r>
              <a:rPr lang="en-US" dirty="0"/>
              <a:t>Reducing Implicit Biases through Kind communication </a:t>
            </a:r>
          </a:p>
        </p:txBody>
      </p:sp>
      <p:sp>
        <p:nvSpPr>
          <p:cNvPr id="3" name="Subtitle 2">
            <a:extLst>
              <a:ext uri="{FF2B5EF4-FFF2-40B4-BE49-F238E27FC236}">
                <a16:creationId xmlns:a16="http://schemas.microsoft.com/office/drawing/2014/main" id="{FCE1B146-77D9-49DF-B3BB-1828AAD74768}"/>
              </a:ext>
            </a:extLst>
          </p:cNvPr>
          <p:cNvSpPr>
            <a:spLocks noGrp="1"/>
          </p:cNvSpPr>
          <p:nvPr>
            <p:ph type="subTitle" idx="1"/>
          </p:nvPr>
        </p:nvSpPr>
        <p:spPr/>
        <p:txBody>
          <a:bodyPr/>
          <a:lstStyle/>
          <a:p>
            <a:r>
              <a:rPr lang="en-US" dirty="0"/>
              <a:t>Khadijah Tuitt and Jennifer Caraballo BSN, RN-BC</a:t>
            </a:r>
          </a:p>
        </p:txBody>
      </p:sp>
    </p:spTree>
    <p:extLst>
      <p:ext uri="{BB962C8B-B14F-4D97-AF65-F5344CB8AC3E}">
        <p14:creationId xmlns:p14="http://schemas.microsoft.com/office/powerpoint/2010/main" val="41873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Picture 10">
            <a:extLst>
              <a:ext uri="{FF2B5EF4-FFF2-40B4-BE49-F238E27FC236}">
                <a16:creationId xmlns:a16="http://schemas.microsoft.com/office/drawing/2014/main" id="{5DE20DFA-89DB-4DCD-9C6A-E6F94CA7549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493EED03-0F68-ED45-849B-920C992CAE84}"/>
              </a:ext>
            </a:extLst>
          </p:cNvPr>
          <p:cNvSpPr>
            <a:spLocks noGrp="1"/>
          </p:cNvSpPr>
          <p:nvPr>
            <p:ph type="title" idx="4294967295"/>
          </p:nvPr>
        </p:nvSpPr>
        <p:spPr>
          <a:xfrm>
            <a:off x="685799" y="764373"/>
            <a:ext cx="3977639" cy="1600200"/>
          </a:xfrm>
        </p:spPr>
        <p:txBody>
          <a:bodyPr vert="horz" lIns="91440" tIns="45720" rIns="91440" bIns="45720" rtlCol="0" anchor="b">
            <a:normAutofit/>
          </a:bodyPr>
          <a:lstStyle/>
          <a:p>
            <a:pPr algn="l"/>
            <a:r>
              <a:rPr lang="en-US" sz="3200" b="1" kern="1200" cap="all" baseline="0" dirty="0">
                <a:solidFill>
                  <a:schemeClr val="tx1"/>
                </a:solidFill>
                <a:latin typeface="+mj-lt"/>
                <a:ea typeface="+mj-ea"/>
                <a:cs typeface="+mj-cs"/>
              </a:rPr>
              <a:t>Inclusive language cont.</a:t>
            </a:r>
          </a:p>
        </p:txBody>
      </p:sp>
      <p:sp useBgFill="1">
        <p:nvSpPr>
          <p:cNvPr id="25" name="Rectangle 12">
            <a:extLst>
              <a:ext uri="{FF2B5EF4-FFF2-40B4-BE49-F238E27FC236}">
                <a16:creationId xmlns:a16="http://schemas.microsoft.com/office/drawing/2014/main" id="{8D25211A-4CA0-4B53-82BB-1EE7C7F3C7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1379" y="0"/>
            <a:ext cx="724061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F9E85BF4-5909-7047-A9F2-0FC66D6799DB}"/>
              </a:ext>
            </a:extLst>
          </p:cNvPr>
          <p:cNvPicPr>
            <a:picLocks noGrp="1" noChangeAspect="1"/>
          </p:cNvPicPr>
          <p:nvPr>
            <p:ph idx="4294967295"/>
          </p:nvPr>
        </p:nvPicPr>
        <p:blipFill rotWithShape="1">
          <a:blip r:embed="rId4"/>
          <a:srcRect t="10477" r="-1" b="10616"/>
          <a:stretch/>
        </p:blipFill>
        <p:spPr>
          <a:xfrm>
            <a:off x="5304147" y="10"/>
            <a:ext cx="6887853" cy="6857990"/>
          </a:xfrm>
          <a:prstGeom prst="rect">
            <a:avLst/>
          </a:prstGeom>
        </p:spPr>
      </p:pic>
    </p:spTree>
    <p:extLst>
      <p:ext uri="{BB962C8B-B14F-4D97-AF65-F5344CB8AC3E}">
        <p14:creationId xmlns:p14="http://schemas.microsoft.com/office/powerpoint/2010/main" val="2566678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7626C8E-FB50-4909-8D9D-09E34A8DBFA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12" name="Rectangle 11">
            <a:extLst>
              <a:ext uri="{FF2B5EF4-FFF2-40B4-BE49-F238E27FC236}">
                <a16:creationId xmlns:a16="http://schemas.microsoft.com/office/drawing/2014/main" id="{86817BFA-9939-42FC-97E6-1DDD23A38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A4C4F977-CDDE-402E-B4F0-84B5572E77C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87E358EC-CB09-4225-ACB0-7BBAC6D69B03}"/>
              </a:ext>
            </a:extLst>
          </p:cNvPr>
          <p:cNvSpPr>
            <a:spLocks noGrp="1"/>
          </p:cNvSpPr>
          <p:nvPr>
            <p:ph type="title"/>
          </p:nvPr>
        </p:nvSpPr>
        <p:spPr>
          <a:xfrm>
            <a:off x="685799" y="764373"/>
            <a:ext cx="3977639" cy="1600200"/>
          </a:xfrm>
        </p:spPr>
        <p:txBody>
          <a:bodyPr vert="horz" lIns="91440" tIns="45720" rIns="91440" bIns="45720" rtlCol="0" anchor="b">
            <a:normAutofit/>
          </a:bodyPr>
          <a:lstStyle/>
          <a:p>
            <a:pPr algn="l"/>
            <a:r>
              <a:rPr lang="en-US" sz="3200" kern="1200" cap="all" baseline="0">
                <a:solidFill>
                  <a:schemeClr val="tx1"/>
                </a:solidFill>
                <a:latin typeface="+mj-lt"/>
                <a:ea typeface="+mj-ea"/>
                <a:cs typeface="+mj-cs"/>
              </a:rPr>
              <a:t>ki</a:t>
            </a:r>
            <a:r>
              <a:rPr lang="en-US" sz="3200" b="1" u="sng" kern="1200" cap="all" baseline="0">
                <a:solidFill>
                  <a:schemeClr val="tx1"/>
                </a:solidFill>
                <a:latin typeface="+mj-lt"/>
                <a:ea typeface="+mj-ea"/>
                <a:cs typeface="+mj-cs"/>
              </a:rPr>
              <a:t>N</a:t>
            </a:r>
            <a:r>
              <a:rPr lang="en-US" sz="3200" kern="1200" cap="all" baseline="0">
                <a:solidFill>
                  <a:schemeClr val="tx1"/>
                </a:solidFill>
                <a:latin typeface="+mj-lt"/>
                <a:ea typeface="+mj-ea"/>
                <a:cs typeface="+mj-cs"/>
              </a:rPr>
              <a:t>D</a:t>
            </a:r>
            <a:r>
              <a:rPr lang="en-US" sz="3200" b="1" kern="1200" cap="all" baseline="0">
                <a:solidFill>
                  <a:schemeClr val="tx1"/>
                </a:solidFill>
                <a:latin typeface="+mj-lt"/>
                <a:ea typeface="+mj-ea"/>
                <a:cs typeface="+mj-cs"/>
              </a:rPr>
              <a:t>:</a:t>
            </a:r>
            <a:r>
              <a:rPr lang="en-US" sz="3200" kern="1200" cap="all" baseline="0">
                <a:solidFill>
                  <a:schemeClr val="tx1"/>
                </a:solidFill>
                <a:latin typeface="+mj-lt"/>
                <a:ea typeface="+mj-ea"/>
                <a:cs typeface="+mj-cs"/>
              </a:rPr>
              <a:t> Are you Non-Biased?</a:t>
            </a:r>
          </a:p>
        </p:txBody>
      </p:sp>
      <p:sp>
        <p:nvSpPr>
          <p:cNvPr id="3" name="Content Placeholder 2">
            <a:extLst>
              <a:ext uri="{FF2B5EF4-FFF2-40B4-BE49-F238E27FC236}">
                <a16:creationId xmlns:a16="http://schemas.microsoft.com/office/drawing/2014/main" id="{FA069D9A-29A9-4328-8F1E-BC2A486F8620}"/>
              </a:ext>
            </a:extLst>
          </p:cNvPr>
          <p:cNvSpPr>
            <a:spLocks noGrp="1"/>
          </p:cNvSpPr>
          <p:nvPr>
            <p:ph sz="half" idx="1"/>
          </p:nvPr>
        </p:nvSpPr>
        <p:spPr>
          <a:xfrm>
            <a:off x="685800" y="2364573"/>
            <a:ext cx="3977639" cy="3854112"/>
          </a:xfrm>
        </p:spPr>
        <p:txBody>
          <a:bodyPr vert="horz" lIns="91440" tIns="45720" rIns="91440" bIns="45720" rtlCol="0">
            <a:normAutofit/>
          </a:bodyPr>
          <a:lstStyle/>
          <a:p>
            <a:pPr>
              <a:buFont typeface="Wingdings" panose="05000000000000000000" pitchFamily="2" charset="2"/>
              <a:buChar char="ü"/>
            </a:pPr>
            <a:r>
              <a:rPr lang="en-US" sz="2800" dirty="0"/>
              <a:t>Individuation vs stereotypes and generalizations, and categorization</a:t>
            </a:r>
          </a:p>
          <a:p>
            <a:pPr lvl="0">
              <a:buFont typeface="Wingdings" panose="05000000000000000000" pitchFamily="2" charset="2"/>
              <a:buChar char="ü"/>
            </a:pPr>
            <a:r>
              <a:rPr lang="en-US" sz="2800" dirty="0"/>
              <a:t>One box does not fit all</a:t>
            </a:r>
            <a:endParaRPr lang="en-US" sz="1600" dirty="0">
              <a:hlinkClick r:id="rId5"/>
            </a:endParaRPr>
          </a:p>
          <a:p>
            <a:pPr marL="0" indent="0">
              <a:buNone/>
            </a:pPr>
            <a:endParaRPr lang="en-US" sz="1600" kern="1200" dirty="0">
              <a:solidFill>
                <a:schemeClr val="tx1"/>
              </a:solidFill>
              <a:latin typeface="+mn-lt"/>
              <a:ea typeface="+mn-ea"/>
              <a:cs typeface="+mn-cs"/>
              <a:hlinkClick r:id="rId5"/>
            </a:endParaRPr>
          </a:p>
          <a:p>
            <a:pPr marL="0" indent="0">
              <a:buNone/>
            </a:pPr>
            <a:endParaRPr lang="en-US" sz="1600" kern="1200" dirty="0">
              <a:solidFill>
                <a:schemeClr val="tx1"/>
              </a:solidFill>
              <a:latin typeface="+mn-lt"/>
              <a:ea typeface="+mn-ea"/>
              <a:cs typeface="+mn-cs"/>
              <a:hlinkClick r:id="rId5"/>
            </a:endParaRPr>
          </a:p>
          <a:p>
            <a:endParaRPr lang="en-US" sz="1600" kern="1200" dirty="0">
              <a:solidFill>
                <a:schemeClr val="tx1"/>
              </a:solidFill>
              <a:latin typeface="+mn-lt"/>
              <a:ea typeface="+mn-ea"/>
              <a:cs typeface="+mn-cs"/>
            </a:endParaRPr>
          </a:p>
        </p:txBody>
      </p:sp>
      <p:pic>
        <p:nvPicPr>
          <p:cNvPr id="5" name="Content Placeholder 4" descr="shutterstock_460952411">
            <a:extLst>
              <a:ext uri="{FF2B5EF4-FFF2-40B4-BE49-F238E27FC236}">
                <a16:creationId xmlns:a16="http://schemas.microsoft.com/office/drawing/2014/main" id="{8CF8C910-2C29-41AB-9F25-582E3838C626}"/>
              </a:ext>
            </a:extLst>
          </p:cNvPr>
          <p:cNvPicPr>
            <a:picLocks noGrp="1"/>
          </p:cNvPicPr>
          <p:nvPr>
            <p:ph sz="half" idx="2"/>
          </p:nvPr>
        </p:nvPicPr>
        <p:blipFill>
          <a:blip r:embed="rId6">
            <a:extLst>
              <a:ext uri="{28A0092B-C50C-407E-A947-70E740481C1C}">
                <a14:useLocalDpi xmlns:a14="http://schemas.microsoft.com/office/drawing/2010/main" val="0"/>
              </a:ext>
            </a:extLst>
          </a:blip>
          <a:stretch>
            <a:fillRect/>
          </a:stretch>
        </p:blipFill>
        <p:spPr bwMode="auto">
          <a:xfrm>
            <a:off x="5503170" y="746126"/>
            <a:ext cx="5472558" cy="5472558"/>
          </a:xfrm>
          <a:prstGeom prst="rect">
            <a:avLst/>
          </a:prstGeom>
          <a:noFill/>
        </p:spPr>
      </p:pic>
      <p:pic>
        <p:nvPicPr>
          <p:cNvPr id="4" name="Online Media 3" title="To Speak Up for Inclusion, we need to speak about inclusion">
            <a:hlinkClick r:id="" action="ppaction://media"/>
            <a:extLst>
              <a:ext uri="{FF2B5EF4-FFF2-40B4-BE49-F238E27FC236}">
                <a16:creationId xmlns:a16="http://schemas.microsoft.com/office/drawing/2014/main" id="{91E0A003-5E38-4460-A42D-2BCF822F8409}"/>
              </a:ext>
            </a:extLst>
          </p:cNvPr>
          <p:cNvPicPr>
            <a:picLocks noRot="1" noChangeAspect="1"/>
          </p:cNvPicPr>
          <p:nvPr>
            <a:videoFile r:link="rId1"/>
          </p:nvPr>
        </p:nvPicPr>
        <p:blipFill>
          <a:blip r:embed="rId7"/>
          <a:stretch>
            <a:fillRect/>
          </a:stretch>
        </p:blipFill>
        <p:spPr>
          <a:xfrm>
            <a:off x="4532243" y="357809"/>
            <a:ext cx="7406073" cy="6247453"/>
          </a:xfrm>
          <a:prstGeom prst="rect">
            <a:avLst/>
          </a:prstGeom>
        </p:spPr>
      </p:pic>
    </p:spTree>
    <p:extLst>
      <p:ext uri="{BB962C8B-B14F-4D97-AF65-F5344CB8AC3E}">
        <p14:creationId xmlns:p14="http://schemas.microsoft.com/office/powerpoint/2010/main" val="272930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ounded Rectangle 14">
            <a:extLst>
              <a:ext uri="{FF2B5EF4-FFF2-40B4-BE49-F238E27FC236}">
                <a16:creationId xmlns:a16="http://schemas.microsoft.com/office/drawing/2014/main" id="{12CC1C37-8BC7-4374-8300-E73C369150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0"/>
            <a:ext cx="7555992" cy="6858000"/>
          </a:xfrm>
          <a:prstGeom prst="roundRect">
            <a:avLst>
              <a:gd name="adj" fmla="val 0"/>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CC82757-F96F-41CB-B2B8-49689F436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chemeClr val="tx1"/>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FA37F53D-999D-4551-B3F8-064DBF3155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r="61975"/>
          <a:stretch/>
        </p:blipFill>
        <p:spPr>
          <a:xfrm>
            <a:off x="0" y="0"/>
            <a:ext cx="4636008" cy="1441450"/>
          </a:xfrm>
          <a:prstGeom prst="rect">
            <a:avLst/>
          </a:prstGeom>
        </p:spPr>
      </p:pic>
      <p:pic>
        <p:nvPicPr>
          <p:cNvPr id="20" name="Picture 19">
            <a:extLst>
              <a:ext uri="{FF2B5EF4-FFF2-40B4-BE49-F238E27FC236}">
                <a16:creationId xmlns:a16="http://schemas.microsoft.com/office/drawing/2014/main" id="{A9C99389-A1E4-4A6F-BF8E-9013FF049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61975"/>
          <a:stretch/>
        </p:blipFill>
        <p:spPr>
          <a:xfrm>
            <a:off x="0" y="4375150"/>
            <a:ext cx="4636008" cy="2482850"/>
          </a:xfrm>
          <a:prstGeom prst="rect">
            <a:avLst/>
          </a:prstGeom>
        </p:spPr>
      </p:pic>
      <p:sp>
        <p:nvSpPr>
          <p:cNvPr id="2" name="Title 1">
            <a:extLst>
              <a:ext uri="{FF2B5EF4-FFF2-40B4-BE49-F238E27FC236}">
                <a16:creationId xmlns:a16="http://schemas.microsoft.com/office/drawing/2014/main" id="{158D3608-8AF8-8948-9ADB-1610E131BA32}"/>
              </a:ext>
            </a:extLst>
          </p:cNvPr>
          <p:cNvSpPr>
            <a:spLocks noGrp="1"/>
          </p:cNvSpPr>
          <p:nvPr>
            <p:ph type="title"/>
          </p:nvPr>
        </p:nvSpPr>
        <p:spPr>
          <a:xfrm>
            <a:off x="685800" y="1066163"/>
            <a:ext cx="3306744" cy="5148371"/>
          </a:xfrm>
        </p:spPr>
        <p:txBody>
          <a:bodyPr vert="horz" lIns="91440" tIns="45720" rIns="91440" bIns="45720" rtlCol="0">
            <a:normAutofit/>
          </a:bodyPr>
          <a:lstStyle/>
          <a:p>
            <a:pPr algn="l"/>
            <a:r>
              <a:rPr lang="en-US" sz="2500" b="1" kern="1200" cap="all" baseline="0" dirty="0">
                <a:solidFill>
                  <a:schemeClr val="bg1"/>
                </a:solidFill>
                <a:latin typeface="+mj-lt"/>
                <a:ea typeface="+mj-ea"/>
                <a:cs typeface="+mj-cs"/>
              </a:rPr>
              <a:t>Microaggression</a:t>
            </a:r>
            <a:br>
              <a:rPr lang="en-US" sz="2500" b="1" kern="1200" cap="all" baseline="0" dirty="0">
                <a:solidFill>
                  <a:schemeClr val="bg1"/>
                </a:solidFill>
                <a:latin typeface="+mj-lt"/>
                <a:ea typeface="+mj-ea"/>
                <a:cs typeface="+mj-cs"/>
              </a:rPr>
            </a:br>
            <a:r>
              <a:rPr lang="en-US" sz="2500" kern="1200" cap="all" baseline="0" dirty="0">
                <a:solidFill>
                  <a:schemeClr val="bg1"/>
                </a:solidFill>
                <a:latin typeface="+mj-lt"/>
                <a:ea typeface="+mj-ea"/>
                <a:cs typeface="+mj-cs"/>
              </a:rPr>
              <a:t> Brief and commonplace daily verbal, behavioral or environmental indignities. They communicate hostility derogatory and prejudicial thoughts, slights or insults.</a:t>
            </a:r>
          </a:p>
        </p:txBody>
      </p:sp>
      <p:sp>
        <p:nvSpPr>
          <p:cNvPr id="7" name="TextBox 6">
            <a:extLst>
              <a:ext uri="{FF2B5EF4-FFF2-40B4-BE49-F238E27FC236}">
                <a16:creationId xmlns:a16="http://schemas.microsoft.com/office/drawing/2014/main" id="{7825DAB9-E19D-4EC1-BFAC-86E5BF54CE5C}"/>
              </a:ext>
            </a:extLst>
          </p:cNvPr>
          <p:cNvSpPr txBox="1"/>
          <p:nvPr/>
        </p:nvSpPr>
        <p:spPr>
          <a:xfrm>
            <a:off x="9319098" y="6870700"/>
            <a:ext cx="287290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5" tooltip="http://americanturban.com/2013/12/03/a-primer-on-everyday-racism">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6"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graphicFrame>
        <p:nvGraphicFramePr>
          <p:cNvPr id="9" name="Content Placeholder 2">
            <a:extLst>
              <a:ext uri="{FF2B5EF4-FFF2-40B4-BE49-F238E27FC236}">
                <a16:creationId xmlns:a16="http://schemas.microsoft.com/office/drawing/2014/main" id="{8C125692-181A-4973-BDA9-A7F92BC7A7D8}"/>
              </a:ext>
            </a:extLst>
          </p:cNvPr>
          <p:cNvGraphicFramePr>
            <a:graphicFrameLocks noGrp="1"/>
          </p:cNvGraphicFramePr>
          <p:nvPr>
            <p:ph idx="1"/>
            <p:extLst>
              <p:ext uri="{D42A27DB-BD31-4B8C-83A1-F6EECF244321}">
                <p14:modId xmlns:p14="http://schemas.microsoft.com/office/powerpoint/2010/main" val="3814554528"/>
              </p:ext>
            </p:extLst>
          </p:nvPr>
        </p:nvGraphicFramePr>
        <p:xfrm>
          <a:off x="5279472" y="746125"/>
          <a:ext cx="6290226" cy="54477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92968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529CFB1-4A36-4A05-8D7A-948E227731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87B892C-9BD7-460D-B3EE-AB7C87F47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788" y="0"/>
            <a:ext cx="4651212" cy="6858000"/>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entury Gothic" panose="020B0502020202020204"/>
            </a:endParaRPr>
          </a:p>
        </p:txBody>
      </p:sp>
      <p:pic>
        <p:nvPicPr>
          <p:cNvPr id="12" name="Picture 11">
            <a:extLst>
              <a:ext uri="{FF2B5EF4-FFF2-40B4-BE49-F238E27FC236}">
                <a16:creationId xmlns:a16="http://schemas.microsoft.com/office/drawing/2014/main" id="{F5F5ADB7-846A-4C07-A0CC-61AD2DCF1A3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43730"/>
          <a:stretch/>
        </p:blipFill>
        <p:spPr>
          <a:xfrm rot="16200000">
            <a:off x="7520388" y="2188762"/>
            <a:ext cx="6860373" cy="2482850"/>
          </a:xfrm>
          <a:prstGeom prst="rect">
            <a:avLst/>
          </a:prstGeom>
        </p:spPr>
      </p:pic>
      <p:sp>
        <p:nvSpPr>
          <p:cNvPr id="2" name="Title 1">
            <a:extLst>
              <a:ext uri="{FF2B5EF4-FFF2-40B4-BE49-F238E27FC236}">
                <a16:creationId xmlns:a16="http://schemas.microsoft.com/office/drawing/2014/main" id="{D42EC6B7-48EF-483E-A4C9-1FD6B9F3BD15}"/>
              </a:ext>
            </a:extLst>
          </p:cNvPr>
          <p:cNvSpPr>
            <a:spLocks noGrp="1"/>
          </p:cNvSpPr>
          <p:nvPr>
            <p:ph type="title"/>
          </p:nvPr>
        </p:nvSpPr>
        <p:spPr>
          <a:xfrm>
            <a:off x="9307286" y="1327169"/>
            <a:ext cx="2884714" cy="4199513"/>
          </a:xfrm>
        </p:spPr>
        <p:txBody>
          <a:bodyPr>
            <a:normAutofit/>
          </a:bodyPr>
          <a:lstStyle/>
          <a:p>
            <a:pPr algn="ctr"/>
            <a:r>
              <a:rPr lang="en-US" b="1" dirty="0">
                <a:solidFill>
                  <a:srgbClr val="FFFFFF"/>
                </a:solidFill>
              </a:rPr>
              <a:t>It’s the subtleties </a:t>
            </a:r>
          </a:p>
        </p:txBody>
      </p:sp>
      <p:sp>
        <p:nvSpPr>
          <p:cNvPr id="3" name="Content Placeholder 2">
            <a:extLst>
              <a:ext uri="{FF2B5EF4-FFF2-40B4-BE49-F238E27FC236}">
                <a16:creationId xmlns:a16="http://schemas.microsoft.com/office/drawing/2014/main" id="{A6745F47-90EF-479F-B4F5-8EA671D47DF9}"/>
              </a:ext>
            </a:extLst>
          </p:cNvPr>
          <p:cNvSpPr>
            <a:spLocks noGrp="1"/>
          </p:cNvSpPr>
          <p:nvPr>
            <p:ph idx="1"/>
          </p:nvPr>
        </p:nvSpPr>
        <p:spPr>
          <a:xfrm>
            <a:off x="965201" y="965201"/>
            <a:ext cx="5947496" cy="4923448"/>
          </a:xfrm>
        </p:spPr>
        <p:txBody>
          <a:bodyPr anchor="ctr">
            <a:normAutofit/>
          </a:bodyPr>
          <a:lstStyle/>
          <a:p>
            <a:pPr marL="0" indent="0">
              <a:buNone/>
            </a:pPr>
            <a:r>
              <a:rPr lang="en-US" sz="2000" dirty="0">
                <a:hlinkClick r:id="rId5"/>
              </a:rPr>
              <a:t>https://www.facebook.com/RandaLand/videos/10220147920714626/</a:t>
            </a: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p:txBody>
      </p:sp>
      <p:pic>
        <p:nvPicPr>
          <p:cNvPr id="4" name="Online Media 3" title="P&amp;G: The Look">
            <a:hlinkClick r:id="" action="ppaction://media"/>
            <a:extLst>
              <a:ext uri="{FF2B5EF4-FFF2-40B4-BE49-F238E27FC236}">
                <a16:creationId xmlns:a16="http://schemas.microsoft.com/office/drawing/2014/main" id="{A0A6E52E-34B0-42B8-8832-9DB8715F7C58}"/>
              </a:ext>
            </a:extLst>
          </p:cNvPr>
          <p:cNvPicPr>
            <a:picLocks noRot="1" noChangeAspect="1"/>
          </p:cNvPicPr>
          <p:nvPr>
            <a:videoFile r:link="rId1"/>
          </p:nvPr>
        </p:nvPicPr>
        <p:blipFill>
          <a:blip r:embed="rId6"/>
          <a:stretch>
            <a:fillRect/>
          </a:stretch>
        </p:blipFill>
        <p:spPr>
          <a:xfrm>
            <a:off x="0" y="70757"/>
            <a:ext cx="9356271" cy="6721929"/>
          </a:xfrm>
          <a:prstGeom prst="rect">
            <a:avLst/>
          </a:prstGeom>
        </p:spPr>
      </p:pic>
    </p:spTree>
    <p:extLst>
      <p:ext uri="{BB962C8B-B14F-4D97-AF65-F5344CB8AC3E}">
        <p14:creationId xmlns:p14="http://schemas.microsoft.com/office/powerpoint/2010/main" val="25643039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05B56-A2CF-3344-9B87-CC9455D711A7}"/>
              </a:ext>
            </a:extLst>
          </p:cNvPr>
          <p:cNvSpPr>
            <a:spLocks noGrp="1"/>
          </p:cNvSpPr>
          <p:nvPr>
            <p:ph type="ctrTitle"/>
          </p:nvPr>
        </p:nvSpPr>
        <p:spPr/>
        <p:txBody>
          <a:bodyPr/>
          <a:lstStyle/>
          <a:p>
            <a:r>
              <a:rPr lang="en-US" dirty="0"/>
              <a:t>Let’s raise our hands 				activity</a:t>
            </a:r>
          </a:p>
        </p:txBody>
      </p:sp>
      <p:sp>
        <p:nvSpPr>
          <p:cNvPr id="3" name="Content Placeholder 2">
            <a:extLst>
              <a:ext uri="{FF2B5EF4-FFF2-40B4-BE49-F238E27FC236}">
                <a16:creationId xmlns:a16="http://schemas.microsoft.com/office/drawing/2014/main" id="{080A77F2-6B5B-234F-B077-A2FB41ACBBDF}"/>
              </a:ext>
            </a:extLst>
          </p:cNvPr>
          <p:cNvSpPr>
            <a:spLocks noGrp="1"/>
          </p:cNvSpPr>
          <p:nvPr>
            <p:ph type="subTitle" idx="1"/>
          </p:nvPr>
        </p:nvSpPr>
        <p:spPr/>
        <p:txBody>
          <a:bodyPr/>
          <a:lstStyle/>
          <a:p>
            <a:pPr marL="0" indent="0">
              <a:buNone/>
            </a:pPr>
            <a:endParaRPr lang="en-US" dirty="0"/>
          </a:p>
          <a:p>
            <a:pPr marL="0" indent="0">
              <a:buNone/>
            </a:pPr>
            <a:endParaRPr lang="en-US" dirty="0"/>
          </a:p>
        </p:txBody>
      </p:sp>
    </p:spTree>
    <p:extLst>
      <p:ext uri="{BB962C8B-B14F-4D97-AF65-F5344CB8AC3E}">
        <p14:creationId xmlns:p14="http://schemas.microsoft.com/office/powerpoint/2010/main" val="2074337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4">
            <a:extLst>
              <a:ext uri="{FF2B5EF4-FFF2-40B4-BE49-F238E27FC236}">
                <a16:creationId xmlns:a16="http://schemas.microsoft.com/office/drawing/2014/main" id="{EA270303-B1C1-4973-90BC-E1F3E49E64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706" y="3230324"/>
            <a:ext cx="2986088" cy="16287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58376AD-90CF-4007-BF85-992A5A690943}"/>
              </a:ext>
            </a:extLst>
          </p:cNvPr>
          <p:cNvSpPr>
            <a:spLocks noGrp="1"/>
          </p:cNvSpPr>
          <p:nvPr>
            <p:ph type="title"/>
          </p:nvPr>
        </p:nvSpPr>
        <p:spPr>
          <a:xfrm>
            <a:off x="2895600" y="81981"/>
            <a:ext cx="8610600" cy="292180"/>
          </a:xfrm>
        </p:spPr>
        <p:txBody>
          <a:bodyPr>
            <a:normAutofit fontScale="90000"/>
          </a:bodyPr>
          <a:lstStyle/>
          <a:p>
            <a:pPr algn="ctr"/>
            <a:r>
              <a:rPr lang="en-US" sz="1600" b="1" dirty="0"/>
              <a:t>KIND Communication</a:t>
            </a:r>
          </a:p>
        </p:txBody>
      </p:sp>
      <p:graphicFrame>
        <p:nvGraphicFramePr>
          <p:cNvPr id="4" name="Content Placeholder 3">
            <a:extLst>
              <a:ext uri="{FF2B5EF4-FFF2-40B4-BE49-F238E27FC236}">
                <a16:creationId xmlns:a16="http://schemas.microsoft.com/office/drawing/2014/main" id="{52E16AAD-2654-4D2D-A7F1-EDAD00C25E33}"/>
              </a:ext>
            </a:extLst>
          </p:cNvPr>
          <p:cNvGraphicFramePr>
            <a:graphicFrameLocks noGrp="1"/>
          </p:cNvGraphicFramePr>
          <p:nvPr>
            <p:ph idx="1"/>
            <p:extLst>
              <p:ext uri="{D42A27DB-BD31-4B8C-83A1-F6EECF244321}">
                <p14:modId xmlns:p14="http://schemas.microsoft.com/office/powerpoint/2010/main" val="275459220"/>
              </p:ext>
            </p:extLst>
          </p:nvPr>
        </p:nvGraphicFramePr>
        <p:xfrm>
          <a:off x="0" y="-24796"/>
          <a:ext cx="12179720" cy="6271266"/>
        </p:xfrm>
        <a:graphic>
          <a:graphicData uri="http://schemas.openxmlformats.org/drawingml/2006/table">
            <a:tbl>
              <a:tblPr firstRow="1" firstCol="1" bandRow="1">
                <a:tableStyleId>{5C22544A-7EE6-4342-B048-85BDC9FD1C3A}</a:tableStyleId>
              </a:tblPr>
              <a:tblGrid>
                <a:gridCol w="4607392">
                  <a:extLst>
                    <a:ext uri="{9D8B030D-6E8A-4147-A177-3AD203B41FA5}">
                      <a16:colId xmlns:a16="http://schemas.microsoft.com/office/drawing/2014/main" val="4096132818"/>
                    </a:ext>
                  </a:extLst>
                </a:gridCol>
                <a:gridCol w="3786164">
                  <a:extLst>
                    <a:ext uri="{9D8B030D-6E8A-4147-A177-3AD203B41FA5}">
                      <a16:colId xmlns:a16="http://schemas.microsoft.com/office/drawing/2014/main" val="3216914584"/>
                    </a:ext>
                  </a:extLst>
                </a:gridCol>
                <a:gridCol w="3786164">
                  <a:extLst>
                    <a:ext uri="{9D8B030D-6E8A-4147-A177-3AD203B41FA5}">
                      <a16:colId xmlns:a16="http://schemas.microsoft.com/office/drawing/2014/main" val="1821423140"/>
                    </a:ext>
                  </a:extLst>
                </a:gridCol>
              </a:tblGrid>
              <a:tr h="1864137">
                <a:tc>
                  <a:txBody>
                    <a:bodyPr/>
                    <a:lstStyle/>
                    <a:p>
                      <a:pPr marL="0" marR="0">
                        <a:lnSpc>
                          <a:spcPct val="107000"/>
                        </a:lnSpc>
                        <a:spcBef>
                          <a:spcPts val="0"/>
                        </a:spcBef>
                        <a:spcAft>
                          <a:spcPts val="0"/>
                        </a:spcAft>
                      </a:pPr>
                      <a:r>
                        <a:rPr lang="en-US" sz="2800" dirty="0">
                          <a:effectLst/>
                        </a:rPr>
                        <a:t>K</a:t>
                      </a:r>
                      <a:endParaRPr lang="en-US" sz="28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2000" dirty="0">
                        <a:effectLst/>
                      </a:endParaRPr>
                    </a:p>
                    <a:p>
                      <a:pPr marL="0" marR="0">
                        <a:lnSpc>
                          <a:spcPct val="107000"/>
                        </a:lnSpc>
                        <a:spcBef>
                          <a:spcPts val="0"/>
                        </a:spcBef>
                        <a:spcAft>
                          <a:spcPts val="0"/>
                        </a:spcAft>
                      </a:pPr>
                      <a:r>
                        <a:rPr lang="en-US" sz="2000" dirty="0">
                          <a:effectLst/>
                        </a:rPr>
                        <a:t>Knowledgeable Kinesics</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endParaRPr>
                    </a:p>
                    <a:p>
                      <a:pPr marL="0" marR="0">
                        <a:lnSpc>
                          <a:spcPct val="107000"/>
                        </a:lnSpc>
                        <a:spcBef>
                          <a:spcPts val="0"/>
                        </a:spcBef>
                        <a:spcAft>
                          <a:spcPts val="0"/>
                        </a:spcAft>
                      </a:pPr>
                      <a:r>
                        <a:rPr lang="en-US" sz="1400" dirty="0">
                          <a:effectLst/>
                        </a:rPr>
                        <a:t>Are you knowledgeable about your kinesics (communicating through body language including facial expressions, gestures, personal space, and postures)?</a:t>
                      </a:r>
                    </a:p>
                    <a:p>
                      <a:pPr marL="342900" marR="0" lvl="0" indent="-342900" fontAlgn="base" hangingPunct="0">
                        <a:spcBef>
                          <a:spcPts val="0"/>
                        </a:spcBef>
                        <a:spcAft>
                          <a:spcPts val="0"/>
                        </a:spcAft>
                        <a:buFont typeface="Wingdings" panose="05000000000000000000" pitchFamily="2" charset="2"/>
                        <a:buChar char=""/>
                      </a:pPr>
                      <a:r>
                        <a:rPr lang="en-US" sz="1400" dirty="0">
                          <a:effectLst/>
                        </a:rPr>
                        <a:t>Cool, Calm, and Collected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1998360"/>
                  </a:ext>
                </a:extLst>
              </a:tr>
              <a:tr h="1865556">
                <a:tc>
                  <a:txBody>
                    <a:bodyPr/>
                    <a:lstStyle/>
                    <a:p>
                      <a:pPr marL="0" marR="0">
                        <a:lnSpc>
                          <a:spcPct val="107000"/>
                        </a:lnSpc>
                        <a:spcBef>
                          <a:spcPts val="0"/>
                        </a:spcBef>
                        <a:spcAft>
                          <a:spcPts val="0"/>
                        </a:spcAft>
                      </a:pPr>
                      <a:r>
                        <a:rPr lang="en-US" sz="2800" dirty="0">
                          <a:effectLst/>
                        </a:rPr>
                        <a:t>I</a:t>
                      </a:r>
                      <a:endParaRPr lang="en-US" sz="28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2000" b="1" dirty="0">
                        <a:effectLst/>
                      </a:endParaRPr>
                    </a:p>
                    <a:p>
                      <a:pPr marL="0" marR="0">
                        <a:lnSpc>
                          <a:spcPct val="107000"/>
                        </a:lnSpc>
                        <a:spcBef>
                          <a:spcPts val="0"/>
                        </a:spcBef>
                        <a:spcAft>
                          <a:spcPts val="0"/>
                        </a:spcAft>
                      </a:pPr>
                      <a:r>
                        <a:rPr lang="en-US" sz="2000" b="1" dirty="0">
                          <a:effectLst/>
                        </a:rPr>
                        <a:t>Inclusive Language</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b="1" dirty="0">
                        <a:effectLst/>
                      </a:endParaRPr>
                    </a:p>
                    <a:p>
                      <a:pPr marL="342900" marR="0" lvl="0" indent="-342900" fontAlgn="base" hangingPunct="0">
                        <a:spcBef>
                          <a:spcPts val="0"/>
                        </a:spcBef>
                        <a:spcAft>
                          <a:spcPts val="0"/>
                        </a:spcAft>
                        <a:buFont typeface="Wingdings" panose="05000000000000000000" pitchFamily="2" charset="2"/>
                        <a:buChar char=""/>
                      </a:pPr>
                      <a:r>
                        <a:rPr lang="en-US" sz="1400" b="1" dirty="0">
                          <a:effectLst/>
                        </a:rPr>
                        <a:t>Gender neutral (Fireman vs Firefighter)</a:t>
                      </a:r>
                    </a:p>
                    <a:p>
                      <a:pPr marL="342900" marR="0" lvl="0" indent="-342900" fontAlgn="base" hangingPunct="0">
                        <a:spcBef>
                          <a:spcPts val="0"/>
                        </a:spcBef>
                        <a:spcAft>
                          <a:spcPts val="0"/>
                        </a:spcAft>
                        <a:buFont typeface="Wingdings" panose="05000000000000000000" pitchFamily="2" charset="2"/>
                        <a:buChar char=""/>
                      </a:pPr>
                      <a:r>
                        <a:rPr lang="en-US" sz="1400" b="1" dirty="0">
                          <a:effectLst/>
                        </a:rPr>
                        <a:t>Plural Pronouns (Their, They, Them)</a:t>
                      </a:r>
                    </a:p>
                    <a:p>
                      <a:pPr marL="342900" marR="0" lvl="0" indent="-342900" fontAlgn="base" hangingPunct="0">
                        <a:spcBef>
                          <a:spcPts val="0"/>
                        </a:spcBef>
                        <a:spcAft>
                          <a:spcPts val="0"/>
                        </a:spcAft>
                        <a:buFont typeface="Wingdings" panose="05000000000000000000" pitchFamily="2" charset="2"/>
                        <a:buChar char=""/>
                      </a:pPr>
                      <a:r>
                        <a:rPr lang="en-US" sz="1400" b="1" dirty="0">
                          <a:effectLst/>
                        </a:rPr>
                        <a:t>Avoid idioms, jargons, and acronyms</a:t>
                      </a:r>
                    </a:p>
                    <a:p>
                      <a:pPr marL="342900" marR="0" lvl="0" indent="-342900" fontAlgn="base" hangingPunct="0">
                        <a:spcBef>
                          <a:spcPts val="0"/>
                        </a:spcBef>
                        <a:spcAft>
                          <a:spcPts val="0"/>
                        </a:spcAft>
                        <a:buFont typeface="Wingdings" panose="05000000000000000000" pitchFamily="2" charset="2"/>
                        <a:buChar char=""/>
                      </a:pPr>
                      <a:r>
                        <a:rPr lang="en-US" sz="1400" b="1" dirty="0">
                          <a:effectLst/>
                        </a:rPr>
                        <a:t>Ask about preferences and acknowledge limited awareness</a:t>
                      </a:r>
                    </a:p>
                    <a:p>
                      <a:pPr marL="0" marR="0">
                        <a:lnSpc>
                          <a:spcPct val="107000"/>
                        </a:lnSpc>
                        <a:spcBef>
                          <a:spcPts val="0"/>
                        </a:spcBef>
                        <a:spcAft>
                          <a:spcPts val="0"/>
                        </a:spcAft>
                      </a:pPr>
                      <a:r>
                        <a:rPr lang="en-US" sz="1400" b="1" dirty="0">
                          <a:effectLst/>
                        </a:rPr>
                        <a:t> </a:t>
                      </a:r>
                    </a:p>
                    <a:p>
                      <a:pPr marL="0" marR="0">
                        <a:lnSpc>
                          <a:spcPct val="107000"/>
                        </a:lnSpc>
                        <a:spcBef>
                          <a:spcPts val="0"/>
                        </a:spcBef>
                        <a:spcAft>
                          <a:spcPts val="0"/>
                        </a:spcAft>
                      </a:pPr>
                      <a:r>
                        <a:rPr lang="en-US" sz="1400" dirty="0">
                          <a:effectLst/>
                        </a:rPr>
                        <a:t> </a:t>
                      </a:r>
                      <a:endParaRPr lang="en-US" sz="14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0304967"/>
                  </a:ext>
                </a:extLst>
              </a:tr>
              <a:tr h="1271397">
                <a:tc>
                  <a:txBody>
                    <a:bodyPr/>
                    <a:lstStyle/>
                    <a:p>
                      <a:pPr marL="0" marR="0">
                        <a:lnSpc>
                          <a:spcPct val="107000"/>
                        </a:lnSpc>
                        <a:spcBef>
                          <a:spcPts val="0"/>
                        </a:spcBef>
                        <a:spcAft>
                          <a:spcPts val="0"/>
                        </a:spcAft>
                      </a:pPr>
                      <a:r>
                        <a:rPr lang="en-US" sz="2800" dirty="0">
                          <a:effectLst/>
                        </a:rPr>
                        <a:t>N</a:t>
                      </a:r>
                      <a:endParaRPr lang="en-US" sz="28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2000" b="1" dirty="0">
                        <a:effectLst/>
                      </a:endParaRPr>
                    </a:p>
                    <a:p>
                      <a:pPr marL="0" marR="0">
                        <a:lnSpc>
                          <a:spcPct val="107000"/>
                        </a:lnSpc>
                        <a:spcBef>
                          <a:spcPts val="0"/>
                        </a:spcBef>
                        <a:spcAft>
                          <a:spcPts val="0"/>
                        </a:spcAft>
                      </a:pPr>
                      <a:r>
                        <a:rPr lang="en-US" sz="2000" b="1" dirty="0">
                          <a:effectLst/>
                        </a:rPr>
                        <a:t>Non-biased</a:t>
                      </a:r>
                      <a:r>
                        <a:rPr lang="en-US" sz="1000" dirty="0">
                          <a:effectLst/>
                        </a:rPr>
                        <a:t> </a:t>
                      </a:r>
                      <a:endParaRPr lang="en-US" sz="1400" dirty="0">
                        <a:effectLst/>
                      </a:endParaRPr>
                    </a:p>
                    <a:p>
                      <a:pPr marL="0" marR="0">
                        <a:lnSpc>
                          <a:spcPct val="107000"/>
                        </a:lnSpc>
                        <a:spcBef>
                          <a:spcPts val="0"/>
                        </a:spcBef>
                        <a:spcAft>
                          <a:spcPts val="0"/>
                        </a:spcAft>
                      </a:pPr>
                      <a:r>
                        <a:rPr lang="en-US" sz="1000" dirty="0">
                          <a:effectLst/>
                        </a:rPr>
                        <a:t> </a:t>
                      </a:r>
                      <a:endParaRPr lang="en-US" sz="14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b="1" dirty="0">
                        <a:effectLst/>
                      </a:endParaRPr>
                    </a:p>
                    <a:p>
                      <a:pPr marL="0" marR="0">
                        <a:lnSpc>
                          <a:spcPct val="107000"/>
                        </a:lnSpc>
                        <a:spcBef>
                          <a:spcPts val="0"/>
                        </a:spcBef>
                        <a:spcAft>
                          <a:spcPts val="0"/>
                        </a:spcAft>
                      </a:pPr>
                      <a:r>
                        <a:rPr lang="en-US" sz="1400" b="1" dirty="0">
                          <a:effectLst/>
                        </a:rPr>
                        <a:t>Individuation vs stereotypes and generalizations, and categorization</a:t>
                      </a:r>
                    </a:p>
                    <a:p>
                      <a:pPr marL="342900" marR="0" lvl="0" indent="-342900" fontAlgn="base" hangingPunct="0">
                        <a:spcBef>
                          <a:spcPts val="0"/>
                        </a:spcBef>
                        <a:spcAft>
                          <a:spcPts val="0"/>
                        </a:spcAft>
                        <a:buFont typeface="Wingdings" panose="05000000000000000000" pitchFamily="2" charset="2"/>
                        <a:buChar char=""/>
                      </a:pPr>
                      <a:r>
                        <a:rPr lang="en-US" sz="1400" b="1">
                          <a:effectLst/>
                        </a:rPr>
                        <a:t>One size </a:t>
                      </a:r>
                      <a:r>
                        <a:rPr lang="en-US" sz="1400" b="1" dirty="0">
                          <a:effectLst/>
                        </a:rPr>
                        <a:t>does not fit all</a:t>
                      </a:r>
                    </a:p>
                    <a:p>
                      <a:pPr marL="0" marR="0">
                        <a:lnSpc>
                          <a:spcPct val="107000"/>
                        </a:lnSpc>
                        <a:spcBef>
                          <a:spcPts val="0"/>
                        </a:spcBef>
                        <a:spcAft>
                          <a:spcPts val="0"/>
                        </a:spcAft>
                      </a:pPr>
                      <a:r>
                        <a:rPr lang="en-US" sz="1400" b="1" dirty="0">
                          <a:effectLst/>
                        </a:rPr>
                        <a:t> </a:t>
                      </a:r>
                      <a:endParaRPr lang="en-US" sz="14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4995234"/>
                  </a:ext>
                </a:extLst>
              </a:tr>
              <a:tr h="1270176">
                <a:tc>
                  <a:txBody>
                    <a:bodyPr/>
                    <a:lstStyle/>
                    <a:p>
                      <a:pPr marL="0" marR="0">
                        <a:lnSpc>
                          <a:spcPct val="107000"/>
                        </a:lnSpc>
                        <a:spcBef>
                          <a:spcPts val="0"/>
                        </a:spcBef>
                        <a:spcAft>
                          <a:spcPts val="0"/>
                        </a:spcAft>
                      </a:pPr>
                      <a:r>
                        <a:rPr lang="en-US" sz="2800" dirty="0">
                          <a:effectLst/>
                        </a:rPr>
                        <a:t>D</a:t>
                      </a:r>
                      <a:endParaRPr lang="en-US" sz="28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2000" b="1" dirty="0">
                        <a:effectLst/>
                      </a:endParaRPr>
                    </a:p>
                    <a:p>
                      <a:pPr marL="0" marR="0">
                        <a:lnSpc>
                          <a:spcPct val="107000"/>
                        </a:lnSpc>
                        <a:spcBef>
                          <a:spcPts val="0"/>
                        </a:spcBef>
                        <a:spcAft>
                          <a:spcPts val="0"/>
                        </a:spcAft>
                      </a:pPr>
                      <a:r>
                        <a:rPr lang="en-US" sz="2000" b="1" dirty="0">
                          <a:effectLst/>
                        </a:rPr>
                        <a:t>Deliverable</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b="1" dirty="0">
                        <a:effectLst/>
                      </a:endParaRPr>
                    </a:p>
                    <a:p>
                      <a:pPr marL="0" marR="0">
                        <a:lnSpc>
                          <a:spcPct val="107000"/>
                        </a:lnSpc>
                        <a:spcBef>
                          <a:spcPts val="0"/>
                        </a:spcBef>
                        <a:spcAft>
                          <a:spcPts val="0"/>
                        </a:spcAft>
                      </a:pPr>
                      <a:r>
                        <a:rPr lang="en-US" sz="1400" b="1" dirty="0">
                          <a:effectLst/>
                        </a:rPr>
                        <a:t>Was communication effective?  </a:t>
                      </a:r>
                    </a:p>
                    <a:p>
                      <a:pPr marL="342900" marR="0" lvl="0" indent="-342900" fontAlgn="base" hangingPunct="0">
                        <a:spcBef>
                          <a:spcPts val="0"/>
                        </a:spcBef>
                        <a:spcAft>
                          <a:spcPts val="0"/>
                        </a:spcAft>
                        <a:buFont typeface="Wingdings" panose="05000000000000000000" pitchFamily="2" charset="2"/>
                        <a:buChar char=""/>
                      </a:pPr>
                      <a:r>
                        <a:rPr lang="en-US" sz="1400" b="1" dirty="0">
                          <a:effectLst/>
                        </a:rPr>
                        <a:t>Did you make a positive connection? </a:t>
                      </a:r>
                    </a:p>
                    <a:p>
                      <a:pPr marL="342900" marR="0" lvl="0" indent="-342900" fontAlgn="base" hangingPunct="0">
                        <a:spcBef>
                          <a:spcPts val="0"/>
                        </a:spcBef>
                        <a:spcAft>
                          <a:spcPts val="0"/>
                        </a:spcAft>
                        <a:buFont typeface="Wingdings" panose="05000000000000000000" pitchFamily="2" charset="2"/>
                        <a:buChar char=""/>
                      </a:pPr>
                      <a:r>
                        <a:rPr lang="en-US" sz="1400" b="1" dirty="0">
                          <a:effectLst/>
                        </a:rPr>
                        <a:t>Was the patient satisfied with their care?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4690879"/>
                  </a:ext>
                </a:extLst>
              </a:tr>
            </a:tbl>
          </a:graphicData>
        </a:graphic>
      </p:graphicFrame>
      <p:pic>
        <p:nvPicPr>
          <p:cNvPr id="2052" name="irc_mi" descr="Image result for picture of body language">
            <a:hlinkClick r:id="rId4"/>
            <a:extLst>
              <a:ext uri="{FF2B5EF4-FFF2-40B4-BE49-F238E27FC236}">
                <a16:creationId xmlns:a16="http://schemas.microsoft.com/office/drawing/2014/main" id="{71FD3576-BA83-4A3D-9B6D-39DBACFA10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167" y="124346"/>
            <a:ext cx="3820833" cy="149783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12" descr="Image result for speaking face icon">
            <a:hlinkClick r:id="rId6"/>
            <a:extLst>
              <a:ext uri="{FF2B5EF4-FFF2-40B4-BE49-F238E27FC236}">
                <a16:creationId xmlns:a16="http://schemas.microsoft.com/office/drawing/2014/main" id="{FEAAFCD6-ABD7-47B2-BFE5-E0C6CD0733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7167" y="1995700"/>
            <a:ext cx="3741004" cy="172369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13" descr="shutterstock_460952411">
            <a:extLst>
              <a:ext uri="{FF2B5EF4-FFF2-40B4-BE49-F238E27FC236}">
                <a16:creationId xmlns:a16="http://schemas.microsoft.com/office/drawing/2014/main" id="{C9FAC534-03A8-4038-92FD-EB65D33205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7167" y="3815069"/>
            <a:ext cx="3719809" cy="10491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a:extLst>
              <a:ext uri="{FF2B5EF4-FFF2-40B4-BE49-F238E27FC236}">
                <a16:creationId xmlns:a16="http://schemas.microsoft.com/office/drawing/2014/main" id="{5E9A49B0-FD3D-4265-B923-590A5909E76C}"/>
              </a:ext>
            </a:extLst>
          </p:cNvPr>
          <p:cNvSpPr>
            <a:spLocks noChangeArrowheads="1"/>
          </p:cNvSpPr>
          <p:nvPr/>
        </p:nvSpPr>
        <p:spPr bwMode="auto">
          <a:xfrm>
            <a:off x="685800" y="2870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6">
            <a:extLst>
              <a:ext uri="{FF2B5EF4-FFF2-40B4-BE49-F238E27FC236}">
                <a16:creationId xmlns:a16="http://schemas.microsoft.com/office/drawing/2014/main" id="{C60B5A3F-7695-47C1-853E-96C759B299D9}"/>
              </a:ext>
            </a:extLst>
          </p:cNvPr>
          <p:cNvSpPr>
            <a:spLocks noChangeArrowheads="1"/>
          </p:cNvSpPr>
          <p:nvPr/>
        </p:nvSpPr>
        <p:spPr bwMode="auto">
          <a:xfrm>
            <a:off x="685800" y="3327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descr="A picture containing holding, white, sitting, woman&#10;&#10;Description automatically generated">
            <a:extLst>
              <a:ext uri="{FF2B5EF4-FFF2-40B4-BE49-F238E27FC236}">
                <a16:creationId xmlns:a16="http://schemas.microsoft.com/office/drawing/2014/main" id="{7E87E2F0-05EF-45A9-A0E0-D441229A8CC9}"/>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451405" y="5039346"/>
            <a:ext cx="3741004" cy="1106293"/>
          </a:xfrm>
          <a:prstGeom prst="rect">
            <a:avLst/>
          </a:prstGeom>
        </p:spPr>
      </p:pic>
      <p:sp>
        <p:nvSpPr>
          <p:cNvPr id="8" name="TextBox 7">
            <a:extLst>
              <a:ext uri="{FF2B5EF4-FFF2-40B4-BE49-F238E27FC236}">
                <a16:creationId xmlns:a16="http://schemas.microsoft.com/office/drawing/2014/main" id="{A52A88E9-FE35-4D43-95FA-382F55B00C87}"/>
              </a:ext>
            </a:extLst>
          </p:cNvPr>
          <p:cNvSpPr txBox="1"/>
          <p:nvPr/>
        </p:nvSpPr>
        <p:spPr>
          <a:xfrm>
            <a:off x="497167" y="7295761"/>
            <a:ext cx="3741004" cy="230832"/>
          </a:xfrm>
          <a:prstGeom prst="rect">
            <a:avLst/>
          </a:prstGeom>
          <a:noFill/>
        </p:spPr>
        <p:txBody>
          <a:bodyPr wrap="square" rtlCol="0">
            <a:spAutoFit/>
          </a:bodyPr>
          <a:lstStyle/>
          <a:p>
            <a:r>
              <a:rPr lang="en-US" sz="900" dirty="0">
                <a:hlinkClick r:id="rId10" tooltip="http://recoveringengineer.com/disc-model/how-to-irritate-others-with-the-disc-model/"/>
              </a:rPr>
              <a:t>This Photo</a:t>
            </a:r>
            <a:r>
              <a:rPr lang="en-US" sz="900" dirty="0"/>
              <a:t> by Unknown Author is licensed under </a:t>
            </a:r>
            <a:r>
              <a:rPr lang="en-US" sz="900" dirty="0">
                <a:hlinkClick r:id="rId11" tooltip="https://creativecommons.org/licenses/by/3.0/"/>
              </a:rPr>
              <a:t>CC BY</a:t>
            </a:r>
            <a:endParaRPr lang="en-US" sz="900" dirty="0"/>
          </a:p>
        </p:txBody>
      </p:sp>
    </p:spTree>
    <p:extLst>
      <p:ext uri="{BB962C8B-B14F-4D97-AF65-F5344CB8AC3E}">
        <p14:creationId xmlns:p14="http://schemas.microsoft.com/office/powerpoint/2010/main" val="2100822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EB9AD-9A6E-EE4C-B228-57728FE1195A}"/>
              </a:ext>
            </a:extLst>
          </p:cNvPr>
          <p:cNvSpPr>
            <a:spLocks noGrp="1"/>
          </p:cNvSpPr>
          <p:nvPr>
            <p:ph type="title"/>
          </p:nvPr>
        </p:nvSpPr>
        <p:spPr/>
        <p:txBody>
          <a:bodyPr/>
          <a:lstStyle/>
          <a:p>
            <a:r>
              <a:rPr lang="en-US" dirty="0"/>
              <a:t>Everything begins and ends with I-inclusivity </a:t>
            </a:r>
          </a:p>
        </p:txBody>
      </p:sp>
      <p:sp>
        <p:nvSpPr>
          <p:cNvPr id="3" name="Content Placeholder 2">
            <a:extLst>
              <a:ext uri="{FF2B5EF4-FFF2-40B4-BE49-F238E27FC236}">
                <a16:creationId xmlns:a16="http://schemas.microsoft.com/office/drawing/2014/main" id="{5FC7F0FE-B174-704F-BA8F-321B423B2728}"/>
              </a:ext>
            </a:extLst>
          </p:cNvPr>
          <p:cNvSpPr>
            <a:spLocks noGrp="1"/>
          </p:cNvSpPr>
          <p:nvPr>
            <p:ph sz="half" idx="1"/>
          </p:nvPr>
        </p:nvSpPr>
        <p:spPr/>
        <p:txBody>
          <a:bodyPr>
            <a:normAutofit/>
          </a:bodyPr>
          <a:lstStyle/>
          <a:p>
            <a:pPr marL="0" indent="0" algn="ctr">
              <a:buNone/>
            </a:pPr>
            <a:r>
              <a:rPr lang="en-US" sz="2600" b="1" dirty="0"/>
              <a:t>Deliverable Care</a:t>
            </a:r>
          </a:p>
          <a:p>
            <a:pPr marL="0" indent="0">
              <a:buNone/>
            </a:pPr>
            <a:endParaRPr lang="en-US" b="1" dirty="0"/>
          </a:p>
          <a:p>
            <a:r>
              <a:rPr lang="en-US" dirty="0"/>
              <a:t>Was communication effective?  </a:t>
            </a:r>
          </a:p>
          <a:p>
            <a:pPr lvl="0"/>
            <a:r>
              <a:rPr lang="en-US" dirty="0"/>
              <a:t>Did you make a compassionate connection? </a:t>
            </a:r>
          </a:p>
          <a:p>
            <a:r>
              <a:rPr lang="en-US" dirty="0"/>
              <a:t>Was the patient satisfied with their care</a:t>
            </a:r>
          </a:p>
          <a:p>
            <a:pPr marL="0" indent="0">
              <a:buNone/>
            </a:pPr>
            <a:endParaRPr lang="en-US" dirty="0"/>
          </a:p>
          <a:p>
            <a:pPr marL="0" indent="0" algn="ctr">
              <a:buNone/>
            </a:pPr>
            <a:r>
              <a:rPr lang="en-US" dirty="0"/>
              <a:t>Thank you for joining us today</a:t>
            </a:r>
          </a:p>
        </p:txBody>
      </p:sp>
      <p:pic>
        <p:nvPicPr>
          <p:cNvPr id="6" name="Content Placeholder 5" descr="A picture containing drawing&#10;&#10;Description automatically generated">
            <a:extLst>
              <a:ext uri="{FF2B5EF4-FFF2-40B4-BE49-F238E27FC236}">
                <a16:creationId xmlns:a16="http://schemas.microsoft.com/office/drawing/2014/main" id="{C3646ED2-98F2-40F5-A68C-E6022790C8D9}"/>
              </a:ext>
            </a:extLst>
          </p:cNvPr>
          <p:cNvPicPr>
            <a:picLocks noGrp="1" noChangeAspect="1"/>
          </p:cNvPicPr>
          <p:nvPr>
            <p:ph sz="half" idx="2"/>
          </p:nvPr>
        </p:nvPicPr>
        <p:blipFill>
          <a:blip r:embed="rId3">
            <a:extLst>
              <a:ext uri="{837473B0-CC2E-450A-ABE3-18F120FF3D39}">
                <a1611:picAttrSrcUrl xmlns:a1611="http://schemas.microsoft.com/office/drawing/2016/11/main" r:id="rId4"/>
              </a:ext>
            </a:extLst>
          </a:blip>
          <a:stretch>
            <a:fillRect/>
          </a:stretch>
        </p:blipFill>
        <p:spPr>
          <a:xfrm>
            <a:off x="6934200" y="2301081"/>
            <a:ext cx="3810000" cy="3810000"/>
          </a:xfrm>
        </p:spPr>
      </p:pic>
      <p:sp>
        <p:nvSpPr>
          <p:cNvPr id="7" name="TextBox 6">
            <a:extLst>
              <a:ext uri="{FF2B5EF4-FFF2-40B4-BE49-F238E27FC236}">
                <a16:creationId xmlns:a16="http://schemas.microsoft.com/office/drawing/2014/main" id="{E31AC796-932F-4604-8669-3DB0FCCEBDE8}"/>
              </a:ext>
            </a:extLst>
          </p:cNvPr>
          <p:cNvSpPr txBox="1"/>
          <p:nvPr/>
        </p:nvSpPr>
        <p:spPr>
          <a:xfrm>
            <a:off x="6934200" y="6111081"/>
            <a:ext cx="3810000" cy="230832"/>
          </a:xfrm>
          <a:prstGeom prst="rect">
            <a:avLst/>
          </a:prstGeom>
          <a:noFill/>
        </p:spPr>
        <p:txBody>
          <a:bodyPr wrap="square" rtlCol="0">
            <a:spAutoFit/>
          </a:bodyPr>
          <a:lstStyle/>
          <a:p>
            <a:r>
              <a:rPr lang="en-US" sz="900">
                <a:hlinkClick r:id="rId4" tooltip="http://udg.theagoraonline.net/"/>
              </a:rPr>
              <a:t>This Photo</a:t>
            </a:r>
            <a:r>
              <a:rPr lang="en-US" sz="900"/>
              <a:t> by Unknown Author is licensed under </a:t>
            </a:r>
            <a:r>
              <a:rPr lang="en-US" sz="900">
                <a:hlinkClick r:id="rId5" tooltip="https://creativecommons.org/licenses/by-nc/3.0/"/>
              </a:rPr>
              <a:t>CC BY-NC</a:t>
            </a:r>
            <a:endParaRPr lang="en-US" sz="900"/>
          </a:p>
        </p:txBody>
      </p:sp>
    </p:spTree>
    <p:extLst>
      <p:ext uri="{BB962C8B-B14F-4D97-AF65-F5344CB8AC3E}">
        <p14:creationId xmlns:p14="http://schemas.microsoft.com/office/powerpoint/2010/main" val="1468931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ECDD1C7-3E51-40DC-8B85-24AA12A391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3" name="Picture 12">
            <a:extLst>
              <a:ext uri="{FF2B5EF4-FFF2-40B4-BE49-F238E27FC236}">
                <a16:creationId xmlns:a16="http://schemas.microsoft.com/office/drawing/2014/main" id="{926BC0C6-2E6A-4FE0-8465-4642D24063F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15" name="Rectangle 14">
            <a:extLst>
              <a:ext uri="{FF2B5EF4-FFF2-40B4-BE49-F238E27FC236}">
                <a16:creationId xmlns:a16="http://schemas.microsoft.com/office/drawing/2014/main" id="{5369A695-798F-4885-AFD8-79E77718CF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94982"/>
            <a:ext cx="12192000" cy="2263018"/>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F2E071F9-F15E-48F8-9B0B-FF5D86811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940341"/>
          </a:xfrm>
          <a:prstGeom prst="rect">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08FF2833-8043-41D7-AA73-4BFAE91C257C}"/>
              </a:ext>
            </a:extLst>
          </p:cNvPr>
          <p:cNvSpPr>
            <a:spLocks noGrp="1"/>
          </p:cNvSpPr>
          <p:nvPr>
            <p:ph type="title"/>
          </p:nvPr>
        </p:nvSpPr>
        <p:spPr>
          <a:xfrm>
            <a:off x="643467" y="261257"/>
            <a:ext cx="10905066" cy="6037312"/>
          </a:xfrm>
        </p:spPr>
        <p:txBody>
          <a:bodyPr vert="horz" lIns="91440" tIns="45720" rIns="91440" bIns="45720" rtlCol="0" anchor="b">
            <a:normAutofit/>
          </a:bodyPr>
          <a:lstStyle/>
          <a:p>
            <a:pPr algn="ctr"/>
            <a:r>
              <a:rPr lang="en-US" sz="7200" dirty="0"/>
              <a:t>Be KIND!</a:t>
            </a:r>
          </a:p>
        </p:txBody>
      </p:sp>
      <p:pic>
        <p:nvPicPr>
          <p:cNvPr id="2" name="Online Media 1" title="Inclusion Starts With I">
            <a:hlinkClick r:id="" action="ppaction://media"/>
            <a:extLst>
              <a:ext uri="{FF2B5EF4-FFF2-40B4-BE49-F238E27FC236}">
                <a16:creationId xmlns:a16="http://schemas.microsoft.com/office/drawing/2014/main" id="{ED8B6821-794A-44D1-8225-048717ED7B0C}"/>
              </a:ext>
            </a:extLst>
          </p:cNvPr>
          <p:cNvPicPr>
            <a:picLocks noRot="1" noChangeAspect="1"/>
          </p:cNvPicPr>
          <p:nvPr>
            <a:videoFile r:link="rId1"/>
          </p:nvPr>
        </p:nvPicPr>
        <p:blipFill>
          <a:blip r:embed="rId6"/>
          <a:stretch>
            <a:fillRect/>
          </a:stretch>
        </p:blipFill>
        <p:spPr>
          <a:xfrm>
            <a:off x="499796" y="170020"/>
            <a:ext cx="11324929" cy="4990153"/>
          </a:xfrm>
          <a:prstGeom prst="rect">
            <a:avLst/>
          </a:prstGeom>
        </p:spPr>
      </p:pic>
    </p:spTree>
    <p:extLst>
      <p:ext uri="{BB962C8B-B14F-4D97-AF65-F5344CB8AC3E}">
        <p14:creationId xmlns:p14="http://schemas.microsoft.com/office/powerpoint/2010/main" val="151361380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11">
            <a:extLst>
              <a:ext uri="{FF2B5EF4-FFF2-40B4-BE49-F238E27FC236}">
                <a16:creationId xmlns:a16="http://schemas.microsoft.com/office/drawing/2014/main" id="{69FB5D36-B9B2-41A5-A6DF-2EB7463FA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13">
            <a:extLst>
              <a:ext uri="{FF2B5EF4-FFF2-40B4-BE49-F238E27FC236}">
                <a16:creationId xmlns:a16="http://schemas.microsoft.com/office/drawing/2014/main" id="{AF074BEE-ECA5-4B19-A586-773023BA139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77A14460-C4FC-48CF-87F7-43DE65A903D8}"/>
              </a:ext>
            </a:extLst>
          </p:cNvPr>
          <p:cNvSpPr>
            <a:spLocks noGrp="1"/>
          </p:cNvSpPr>
          <p:nvPr>
            <p:ph type="title"/>
          </p:nvPr>
        </p:nvSpPr>
        <p:spPr>
          <a:xfrm>
            <a:off x="685800" y="1066164"/>
            <a:ext cx="4753466" cy="558174"/>
          </a:xfrm>
        </p:spPr>
        <p:txBody>
          <a:bodyPr>
            <a:normAutofit fontScale="90000"/>
          </a:bodyPr>
          <a:lstStyle/>
          <a:p>
            <a:pPr algn="ctr"/>
            <a:r>
              <a:rPr lang="en-US" b="1" dirty="0"/>
              <a:t>Problem</a:t>
            </a:r>
          </a:p>
        </p:txBody>
      </p:sp>
      <p:sp>
        <p:nvSpPr>
          <p:cNvPr id="3" name="Content Placeholder 2">
            <a:extLst>
              <a:ext uri="{FF2B5EF4-FFF2-40B4-BE49-F238E27FC236}">
                <a16:creationId xmlns:a16="http://schemas.microsoft.com/office/drawing/2014/main" id="{B8CC5EF3-86AB-4EAA-A269-62EF6AFD013F}"/>
              </a:ext>
            </a:extLst>
          </p:cNvPr>
          <p:cNvSpPr>
            <a:spLocks noGrp="1"/>
          </p:cNvSpPr>
          <p:nvPr>
            <p:ph idx="1"/>
          </p:nvPr>
        </p:nvSpPr>
        <p:spPr>
          <a:xfrm>
            <a:off x="133309" y="1743607"/>
            <a:ext cx="5305958" cy="4969565"/>
          </a:xfrm>
        </p:spPr>
        <p:txBody>
          <a:bodyPr>
            <a:normAutofit fontScale="92500" lnSpcReduction="10000"/>
          </a:bodyPr>
          <a:lstStyle/>
          <a:p>
            <a:pPr marL="0" indent="0">
              <a:lnSpc>
                <a:spcPct val="160000"/>
              </a:lnSpc>
              <a:buNone/>
            </a:pPr>
            <a:r>
              <a:rPr lang="en-US" sz="2000" b="1" dirty="0"/>
              <a:t>How do we get healthcare professionals to consider perspectives different from their own? How do we get them to challenge their own biases and prejudices? If, as Atticus Finch from the book To Kill a Mockingbird famously said, “You never really understand a person until you consider things from his point of view … until you climb into his skin and walk around in it,” how do we get our providers to do that?</a:t>
            </a:r>
          </a:p>
          <a:p>
            <a:pPr marL="0" indent="0">
              <a:buNone/>
            </a:pPr>
            <a:endParaRPr lang="en-US" sz="2000" dirty="0"/>
          </a:p>
        </p:txBody>
      </p:sp>
      <p:sp>
        <p:nvSpPr>
          <p:cNvPr id="27" name="Rounded Rectangle 14">
            <a:extLst>
              <a:ext uri="{FF2B5EF4-FFF2-40B4-BE49-F238E27FC236}">
                <a16:creationId xmlns:a16="http://schemas.microsoft.com/office/drawing/2014/main" id="{033261CE-9527-4557-A0D0-7B09EF2E54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1066164"/>
            <a:ext cx="5305958" cy="5148371"/>
          </a:xfrm>
          <a:prstGeom prst="roundRect">
            <a:avLst>
              <a:gd name="adj" fmla="val 2403"/>
            </a:avLst>
          </a:prstGeom>
          <a:solidFill>
            <a:srgbClr val="FFFFFF"/>
          </a:solidFill>
          <a:ln>
            <a:noFill/>
          </a:ln>
          <a:effectLst>
            <a:innerShdw blurRad="114300">
              <a:srgbClr val="40404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Head with Gears">
            <a:extLst>
              <a:ext uri="{FF2B5EF4-FFF2-40B4-BE49-F238E27FC236}">
                <a16:creationId xmlns:a16="http://schemas.microsoft.com/office/drawing/2014/main" id="{5247CDA3-A4D9-4D31-BE00-6F8A41D516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5194" y="1336566"/>
            <a:ext cx="4607567" cy="4607567"/>
          </a:xfrm>
          <a:prstGeom prst="rect">
            <a:avLst/>
          </a:prstGeom>
        </p:spPr>
      </p:pic>
    </p:spTree>
    <p:extLst>
      <p:ext uri="{BB962C8B-B14F-4D97-AF65-F5344CB8AC3E}">
        <p14:creationId xmlns:p14="http://schemas.microsoft.com/office/powerpoint/2010/main" val="2084725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8576D4-D0E9-44CC-844D-D685506FC678}"/>
              </a:ext>
            </a:extLst>
          </p:cNvPr>
          <p:cNvSpPr>
            <a:spLocks noGrp="1"/>
          </p:cNvSpPr>
          <p:nvPr>
            <p:ph type="title"/>
          </p:nvPr>
        </p:nvSpPr>
        <p:spPr>
          <a:xfrm>
            <a:off x="685799" y="764373"/>
            <a:ext cx="3977639" cy="1600200"/>
          </a:xfrm>
        </p:spPr>
        <p:txBody>
          <a:bodyPr vert="horz" lIns="91440" tIns="45720" rIns="91440" bIns="45720" rtlCol="0" anchor="b">
            <a:normAutofit/>
          </a:bodyPr>
          <a:lstStyle/>
          <a:p>
            <a:r>
              <a:rPr lang="en-US" b="1" dirty="0"/>
              <a:t>Get into the zone</a:t>
            </a:r>
          </a:p>
        </p:txBody>
      </p:sp>
      <p:sp>
        <p:nvSpPr>
          <p:cNvPr id="6" name="Text Placeholder 5">
            <a:extLst>
              <a:ext uri="{FF2B5EF4-FFF2-40B4-BE49-F238E27FC236}">
                <a16:creationId xmlns:a16="http://schemas.microsoft.com/office/drawing/2014/main" id="{B13AD05E-FB78-41CF-8BD2-D67308568D31}"/>
              </a:ext>
            </a:extLst>
          </p:cNvPr>
          <p:cNvSpPr>
            <a:spLocks noGrp="1"/>
          </p:cNvSpPr>
          <p:nvPr>
            <p:ph type="body" sz="half" idx="2"/>
          </p:nvPr>
        </p:nvSpPr>
        <p:spPr>
          <a:xfrm>
            <a:off x="685800" y="2364573"/>
            <a:ext cx="3977639" cy="3854112"/>
          </a:xfrm>
        </p:spPr>
        <p:txBody>
          <a:bodyPr vert="horz" lIns="91440" tIns="45720" rIns="91440" bIns="45720" rtlCol="0">
            <a:normAutofit/>
          </a:bodyPr>
          <a:lstStyle/>
          <a:p>
            <a:r>
              <a:rPr lang="en-US" sz="2000" dirty="0"/>
              <a:t>The comfort zone is the place where apathy thrives, where motivation dies, and the status quo remains. The panic zone is the place where there is too much pressure, the stakes are too high and living here will burn you out. In between those two areas is the stretch zone, this is the place where we ﬁnd the right amount of challenge and the right level of pressure. - Dean Seddon</a:t>
            </a:r>
          </a:p>
          <a:p>
            <a:pPr indent="-228600">
              <a:buFont typeface="Arial" panose="020B0604020202020204" pitchFamily="34" charset="0"/>
              <a:buChar char="•"/>
            </a:pPr>
            <a:endParaRPr lang="en-US" dirty="0"/>
          </a:p>
        </p:txBody>
      </p:sp>
      <p:pic>
        <p:nvPicPr>
          <p:cNvPr id="8" name="image1.png">
            <a:extLst>
              <a:ext uri="{FF2B5EF4-FFF2-40B4-BE49-F238E27FC236}">
                <a16:creationId xmlns:a16="http://schemas.microsoft.com/office/drawing/2014/main" id="{A9898275-0ABC-41DF-ADCB-1E595E2A5BC8}"/>
              </a:ext>
            </a:extLst>
          </p:cNvPr>
          <p:cNvPicPr>
            <a:picLocks noGrp="1"/>
          </p:cNvPicPr>
          <p:nvPr>
            <p:ph idx="1"/>
          </p:nvPr>
        </p:nvPicPr>
        <p:blipFill rotWithShape="1">
          <a:blip r:embed="rId3" cstate="print"/>
          <a:srcRect r="-1" b="432"/>
          <a:stretch/>
        </p:blipFill>
        <p:spPr>
          <a:xfrm>
            <a:off x="5304147" y="10"/>
            <a:ext cx="6887853" cy="6857990"/>
          </a:xfrm>
          <a:prstGeom prst="rect">
            <a:avLst/>
          </a:prstGeom>
        </p:spPr>
      </p:pic>
    </p:spTree>
    <p:extLst>
      <p:ext uri="{BB962C8B-B14F-4D97-AF65-F5344CB8AC3E}">
        <p14:creationId xmlns:p14="http://schemas.microsoft.com/office/powerpoint/2010/main" val="1861874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C147C-848C-4E48-8753-528BEA8192F3}"/>
              </a:ext>
            </a:extLst>
          </p:cNvPr>
          <p:cNvSpPr>
            <a:spLocks noGrp="1"/>
          </p:cNvSpPr>
          <p:nvPr>
            <p:ph type="title"/>
          </p:nvPr>
        </p:nvSpPr>
        <p:spPr/>
        <p:txBody>
          <a:bodyPr vert="horz" lIns="91440" tIns="45720" rIns="91440" bIns="45720" rtlCol="0" anchor="b">
            <a:normAutofit/>
          </a:bodyPr>
          <a:lstStyle/>
          <a:p>
            <a:pPr algn="l"/>
            <a:r>
              <a:rPr lang="en-US" sz="3200" b="1" kern="1200" cap="all" baseline="0" dirty="0">
                <a:solidFill>
                  <a:schemeClr val="tx1"/>
                </a:solidFill>
                <a:latin typeface="+mj-lt"/>
                <a:ea typeface="+mj-ea"/>
                <a:cs typeface="+mj-cs"/>
              </a:rPr>
              <a:t>Implicit biases are like PB&amp;J</a:t>
            </a:r>
          </a:p>
        </p:txBody>
      </p:sp>
      <p:pic>
        <p:nvPicPr>
          <p:cNvPr id="9" name="Online Media 7" title="Implicit Bias: Peanut Butter, Jelly and Racism">
            <a:hlinkClick r:id="" action="ppaction://media"/>
            <a:extLst>
              <a:ext uri="{FF2B5EF4-FFF2-40B4-BE49-F238E27FC236}">
                <a16:creationId xmlns:a16="http://schemas.microsoft.com/office/drawing/2014/main" id="{4E397DAF-706F-42B1-B6CB-76EF89C94919}"/>
              </a:ext>
            </a:extLst>
          </p:cNvPr>
          <p:cNvPicPr>
            <a:picLocks noGrp="1" noRot="1" noChangeAspect="1"/>
          </p:cNvPicPr>
          <p:nvPr>
            <p:ph idx="1"/>
            <a:videoFile r:link="rId1"/>
          </p:nvPr>
        </p:nvPicPr>
        <p:blipFill>
          <a:blip r:embed="rId4"/>
          <a:stretch>
            <a:fillRect/>
          </a:stretch>
        </p:blipFill>
        <p:spPr>
          <a:xfrm>
            <a:off x="397565" y="2107096"/>
            <a:ext cx="11001198" cy="4430012"/>
          </a:xfrm>
          <a:prstGeom prst="rect">
            <a:avLst/>
          </a:prstGeom>
        </p:spPr>
      </p:pic>
      <p:sp>
        <p:nvSpPr>
          <p:cNvPr id="7" name="TextBox 6">
            <a:extLst>
              <a:ext uri="{FF2B5EF4-FFF2-40B4-BE49-F238E27FC236}">
                <a16:creationId xmlns:a16="http://schemas.microsoft.com/office/drawing/2014/main" id="{412F7D98-08DA-41AC-994B-EC7853985264}"/>
              </a:ext>
            </a:extLst>
          </p:cNvPr>
          <p:cNvSpPr txBox="1"/>
          <p:nvPr/>
        </p:nvSpPr>
        <p:spPr>
          <a:xfrm flipH="1">
            <a:off x="11892596" y="6537107"/>
            <a:ext cx="45719" cy="5370701"/>
          </a:xfrm>
          <a:prstGeom prst="rect">
            <a:avLst/>
          </a:prstGeom>
          <a:solidFill>
            <a:srgbClr val="000000"/>
          </a:solidFill>
        </p:spPr>
        <p:txBody>
          <a:bodyPr wrap="square" rtlCol="0">
            <a:spAutoFit/>
          </a:bodyPr>
          <a:lstStyle/>
          <a:p>
            <a:pPr algn="r">
              <a:spcAft>
                <a:spcPts val="600"/>
              </a:spcAft>
            </a:pPr>
            <a:r>
              <a:rPr lang="en-US" sz="700" dirty="0">
                <a:solidFill>
                  <a:srgbClr val="FFFFFF"/>
                </a:solidFill>
                <a:hlinkClick r:id="rId5" tooltip="https://bytheirstrangefruit.blogspot.com/2017/07/implicit-bias-vs-explicit-bias.html">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6" tooltip="https://creativecommons.org/licenses/by-nc-nd/3.0/">
                  <a:extLst>
                    <a:ext uri="{A12FA001-AC4F-418D-AE19-62706E023703}">
                      <ahyp:hlinkClr xmlns:ahyp="http://schemas.microsoft.com/office/drawing/2018/hyperlinkcolor" val="tx"/>
                    </a:ext>
                  </a:extLst>
                </a:hlinkClick>
              </a:rPr>
              <a:t>CC BY-NC-ND</a:t>
            </a:r>
            <a:endParaRPr lang="en-US" sz="700" dirty="0">
              <a:solidFill>
                <a:srgbClr val="FFFFFF"/>
              </a:solidFill>
            </a:endParaRPr>
          </a:p>
        </p:txBody>
      </p:sp>
    </p:spTree>
    <p:extLst>
      <p:ext uri="{BB962C8B-B14F-4D97-AF65-F5344CB8AC3E}">
        <p14:creationId xmlns:p14="http://schemas.microsoft.com/office/powerpoint/2010/main" val="139472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EEA96CA1-EBF4-4306-A53B-CDFCD63A28C7}"/>
              </a:ext>
            </a:extLst>
          </p:cNvPr>
          <p:cNvSpPr>
            <a:spLocks noGrp="1"/>
          </p:cNvSpPr>
          <p:nvPr>
            <p:ph type="title"/>
          </p:nvPr>
        </p:nvSpPr>
        <p:spPr>
          <a:xfrm>
            <a:off x="2895600" y="88032"/>
            <a:ext cx="8610600" cy="1297767"/>
          </a:xfrm>
        </p:spPr>
        <p:txBody>
          <a:bodyPr/>
          <a:lstStyle/>
          <a:p>
            <a:pPr algn="ctr"/>
            <a:r>
              <a:rPr lang="en-US" b="1" dirty="0"/>
              <a:t>Growing up black</a:t>
            </a:r>
          </a:p>
        </p:txBody>
      </p:sp>
      <p:pic>
        <p:nvPicPr>
          <p:cNvPr id="9" name="Online Media 8" title="A Conversation About Growing Up Black | Op-Docs | The New York Times">
            <a:hlinkClick r:id="" action="ppaction://media"/>
            <a:extLst>
              <a:ext uri="{FF2B5EF4-FFF2-40B4-BE49-F238E27FC236}">
                <a16:creationId xmlns:a16="http://schemas.microsoft.com/office/drawing/2014/main" id="{93D811A5-5015-4F78-935C-8BD8D6D42954}"/>
              </a:ext>
            </a:extLst>
          </p:cNvPr>
          <p:cNvPicPr>
            <a:picLocks noGrp="1" noRot="1" noChangeAspect="1"/>
          </p:cNvPicPr>
          <p:nvPr>
            <p:ph idx="1"/>
            <a:videoFile r:link="rId1"/>
          </p:nvPr>
        </p:nvPicPr>
        <p:blipFill>
          <a:blip r:embed="rId4"/>
          <a:stretch>
            <a:fillRect/>
          </a:stretch>
        </p:blipFill>
        <p:spPr>
          <a:xfrm>
            <a:off x="925759" y="1238132"/>
            <a:ext cx="10711543" cy="5531836"/>
          </a:xfrm>
          <a:prstGeom prst="rect">
            <a:avLst/>
          </a:prstGeom>
        </p:spPr>
      </p:pic>
    </p:spTree>
    <p:extLst>
      <p:ext uri="{BB962C8B-B14F-4D97-AF65-F5344CB8AC3E}">
        <p14:creationId xmlns:p14="http://schemas.microsoft.com/office/powerpoint/2010/main" val="272115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1">
            <a:extLst>
              <a:ext uri="{FF2B5EF4-FFF2-40B4-BE49-F238E27FC236}">
                <a16:creationId xmlns:a16="http://schemas.microsoft.com/office/drawing/2014/main" id="{B7626C8E-FB50-4909-8D9D-09E34A8DBFA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61" name="Rectangle 53">
            <a:extLst>
              <a:ext uri="{FF2B5EF4-FFF2-40B4-BE49-F238E27FC236}">
                <a16:creationId xmlns:a16="http://schemas.microsoft.com/office/drawing/2014/main" id="{86817BFA-9939-42FC-97E6-1DDD23A38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55">
            <a:extLst>
              <a:ext uri="{FF2B5EF4-FFF2-40B4-BE49-F238E27FC236}">
                <a16:creationId xmlns:a16="http://schemas.microsoft.com/office/drawing/2014/main" id="{A4C4F977-CDDE-402E-B4F0-84B5572E77C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D6F47C47-C4B5-DF42-9A9E-455812A14B8C}"/>
              </a:ext>
            </a:extLst>
          </p:cNvPr>
          <p:cNvSpPr>
            <a:spLocks noGrp="1"/>
          </p:cNvSpPr>
          <p:nvPr>
            <p:ph type="title"/>
          </p:nvPr>
        </p:nvSpPr>
        <p:spPr>
          <a:xfrm>
            <a:off x="685799" y="764373"/>
            <a:ext cx="3977639" cy="1600200"/>
          </a:xfrm>
        </p:spPr>
        <p:txBody>
          <a:bodyPr vert="horz" lIns="91440" tIns="45720" rIns="91440" bIns="45720" rtlCol="0" anchor="b">
            <a:normAutofit/>
          </a:bodyPr>
          <a:lstStyle/>
          <a:p>
            <a:pPr algn="l"/>
            <a:r>
              <a:rPr lang="en-US" sz="3200" b="1" u="sng" kern="1200" cap="all" baseline="0" dirty="0">
                <a:solidFill>
                  <a:schemeClr val="tx1"/>
                </a:solidFill>
                <a:latin typeface="+mj-lt"/>
                <a:ea typeface="+mj-ea"/>
                <a:cs typeface="+mj-cs"/>
              </a:rPr>
              <a:t>K</a:t>
            </a:r>
            <a:r>
              <a:rPr lang="en-US" sz="3200" kern="1200" cap="all" baseline="0" dirty="0">
                <a:solidFill>
                  <a:schemeClr val="tx1"/>
                </a:solidFill>
                <a:latin typeface="+mj-lt"/>
                <a:ea typeface="+mj-ea"/>
                <a:cs typeface="+mj-cs"/>
              </a:rPr>
              <a:t>ind</a:t>
            </a:r>
            <a:r>
              <a:rPr lang="en-US" sz="3200" b="1" kern="1200" cap="all" baseline="0" dirty="0">
                <a:solidFill>
                  <a:schemeClr val="tx1"/>
                </a:solidFill>
                <a:latin typeface="+mj-lt"/>
                <a:ea typeface="+mj-ea"/>
                <a:cs typeface="+mj-cs"/>
              </a:rPr>
              <a:t>: </a:t>
            </a:r>
            <a:r>
              <a:rPr lang="en-US" sz="3200" kern="1200" cap="all" baseline="0" dirty="0">
                <a:solidFill>
                  <a:schemeClr val="tx1"/>
                </a:solidFill>
                <a:latin typeface="+mj-lt"/>
                <a:ea typeface="+mj-ea"/>
                <a:cs typeface="+mj-cs"/>
              </a:rPr>
              <a:t>It’s in the kinesics</a:t>
            </a:r>
          </a:p>
        </p:txBody>
      </p:sp>
      <p:sp>
        <p:nvSpPr>
          <p:cNvPr id="3" name="Content Placeholder 2">
            <a:extLst>
              <a:ext uri="{FF2B5EF4-FFF2-40B4-BE49-F238E27FC236}">
                <a16:creationId xmlns:a16="http://schemas.microsoft.com/office/drawing/2014/main" id="{2B3A4208-1BE6-0F4C-9122-67005CED6D65}"/>
              </a:ext>
            </a:extLst>
          </p:cNvPr>
          <p:cNvSpPr>
            <a:spLocks noGrp="1"/>
          </p:cNvSpPr>
          <p:nvPr>
            <p:ph sz="half" idx="1"/>
          </p:nvPr>
        </p:nvSpPr>
        <p:spPr>
          <a:xfrm>
            <a:off x="685799" y="2364573"/>
            <a:ext cx="3977639" cy="3854112"/>
          </a:xfrm>
        </p:spPr>
        <p:txBody>
          <a:bodyPr vert="horz" lIns="91440" tIns="45720" rIns="91440" bIns="45720" rtlCol="0">
            <a:normAutofit/>
          </a:bodyPr>
          <a:lstStyle/>
          <a:p>
            <a:pPr marL="0" indent="0">
              <a:buNone/>
            </a:pPr>
            <a:endParaRPr lang="en-US" sz="2400" b="1" dirty="0"/>
          </a:p>
          <a:p>
            <a:pPr marL="0" indent="0">
              <a:buNone/>
            </a:pPr>
            <a:r>
              <a:rPr lang="en-US" sz="2400" b="1" dirty="0"/>
              <a:t>Communicating through body language including facial expressions, gestures, personal space, and postures</a:t>
            </a:r>
          </a:p>
          <a:p>
            <a:pPr marL="0" indent="0">
              <a:buNone/>
            </a:pPr>
            <a:endParaRPr lang="en-US" sz="1600" dirty="0"/>
          </a:p>
          <a:p>
            <a:pPr marL="0" indent="0">
              <a:buNone/>
            </a:pPr>
            <a:endParaRPr lang="en-US" sz="1600" b="1" dirty="0"/>
          </a:p>
          <a:p>
            <a:pPr marL="0" indent="0">
              <a:buNone/>
            </a:pPr>
            <a:endParaRPr lang="en-US" sz="1600" b="1" kern="1200" dirty="0">
              <a:solidFill>
                <a:schemeClr val="tx1"/>
              </a:solidFill>
              <a:latin typeface="+mn-lt"/>
              <a:ea typeface="+mn-ea"/>
              <a:cs typeface="+mn-cs"/>
            </a:endParaRPr>
          </a:p>
          <a:p>
            <a:pPr marL="0" indent="0">
              <a:buNone/>
            </a:pPr>
            <a:endParaRPr lang="en-US" sz="1600" b="1" kern="1200" dirty="0">
              <a:solidFill>
                <a:schemeClr val="tx1"/>
              </a:solidFill>
              <a:latin typeface="+mn-lt"/>
              <a:ea typeface="+mn-ea"/>
              <a:cs typeface="+mn-cs"/>
            </a:endParaRPr>
          </a:p>
        </p:txBody>
      </p:sp>
      <p:pic>
        <p:nvPicPr>
          <p:cNvPr id="7" name="irc_mi" descr="Image result for picture of body language">
            <a:hlinkClick r:id="rId4" tgtFrame="&quot;_blank&quot;"/>
            <a:extLst>
              <a:ext uri="{FF2B5EF4-FFF2-40B4-BE49-F238E27FC236}">
                <a16:creationId xmlns:a16="http://schemas.microsoft.com/office/drawing/2014/main" id="{1A2D10B6-E437-4D9D-AA3E-702FE30551D7}"/>
              </a:ext>
            </a:extLst>
          </p:cNvPr>
          <p:cNvPicPr>
            <a:picLocks noGrp="1"/>
          </p:cNvPicPr>
          <p:nvPr>
            <p:ph sz="half" idx="2"/>
          </p:nvPr>
        </p:nvPicPr>
        <p:blipFill>
          <a:blip r:embed="rId5">
            <a:extLst>
              <a:ext uri="{28A0092B-C50C-407E-A947-70E740481C1C}">
                <a14:useLocalDpi xmlns:a14="http://schemas.microsoft.com/office/drawing/2010/main" val="0"/>
              </a:ext>
            </a:extLst>
          </a:blip>
          <a:stretch>
            <a:fillRect/>
          </a:stretch>
        </p:blipFill>
        <p:spPr bwMode="auto">
          <a:xfrm>
            <a:off x="4972699" y="1612190"/>
            <a:ext cx="6533501" cy="3740429"/>
          </a:xfrm>
          <a:prstGeom prst="rect">
            <a:avLst/>
          </a:prstGeom>
          <a:noFill/>
        </p:spPr>
      </p:pic>
    </p:spTree>
    <p:extLst>
      <p:ext uri="{BB962C8B-B14F-4D97-AF65-F5344CB8AC3E}">
        <p14:creationId xmlns:p14="http://schemas.microsoft.com/office/powerpoint/2010/main" val="2205564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The Importance of Nonverbal Cues as told by &quot;Friends&quot;">
            <a:hlinkClick r:id="" action="ppaction://media"/>
            <a:extLst>
              <a:ext uri="{FF2B5EF4-FFF2-40B4-BE49-F238E27FC236}">
                <a16:creationId xmlns:a16="http://schemas.microsoft.com/office/drawing/2014/main" id="{5E0D7E38-4B2C-4BE2-A9D4-1DBFBDDD74E1}"/>
              </a:ext>
            </a:extLst>
          </p:cNvPr>
          <p:cNvPicPr>
            <a:picLocks noRot="1" noChangeAspect="1"/>
          </p:cNvPicPr>
          <p:nvPr>
            <a:videoFile r:link="rId1"/>
          </p:nvPr>
        </p:nvPicPr>
        <p:blipFill>
          <a:blip r:embed="rId4"/>
          <a:stretch>
            <a:fillRect/>
          </a:stretch>
        </p:blipFill>
        <p:spPr>
          <a:xfrm>
            <a:off x="159026" y="1782947"/>
            <a:ext cx="11873948" cy="5029617"/>
          </a:xfrm>
          <a:prstGeom prst="rect">
            <a:avLst/>
          </a:prstGeom>
        </p:spPr>
      </p:pic>
      <p:sp>
        <p:nvSpPr>
          <p:cNvPr id="4" name="Title 3">
            <a:extLst>
              <a:ext uri="{FF2B5EF4-FFF2-40B4-BE49-F238E27FC236}">
                <a16:creationId xmlns:a16="http://schemas.microsoft.com/office/drawing/2014/main" id="{3ACCF4CA-4165-44CB-9A62-05BAEBB7C6C9}"/>
              </a:ext>
            </a:extLst>
          </p:cNvPr>
          <p:cNvSpPr>
            <a:spLocks noGrp="1"/>
          </p:cNvSpPr>
          <p:nvPr>
            <p:ph type="title"/>
          </p:nvPr>
        </p:nvSpPr>
        <p:spPr/>
        <p:txBody>
          <a:bodyPr>
            <a:normAutofit/>
          </a:bodyPr>
          <a:lstStyle/>
          <a:p>
            <a:pPr algn="ctr"/>
            <a:r>
              <a:rPr lang="en-US" b="1" u="sng" dirty="0"/>
              <a:t>K</a:t>
            </a:r>
            <a:r>
              <a:rPr lang="en-US" dirty="0"/>
              <a:t>ind</a:t>
            </a:r>
            <a:r>
              <a:rPr lang="en-US" b="1" dirty="0"/>
              <a:t>: </a:t>
            </a:r>
            <a:r>
              <a:rPr lang="en-US" dirty="0"/>
              <a:t>It’s in the kinesics</a:t>
            </a:r>
          </a:p>
        </p:txBody>
      </p:sp>
    </p:spTree>
    <p:extLst>
      <p:ext uri="{BB962C8B-B14F-4D97-AF65-F5344CB8AC3E}">
        <p14:creationId xmlns:p14="http://schemas.microsoft.com/office/powerpoint/2010/main" val="11639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86817BFA-9939-42FC-97E6-1DDD23A38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2">
            <a:extLst>
              <a:ext uri="{FF2B5EF4-FFF2-40B4-BE49-F238E27FC236}">
                <a16:creationId xmlns:a16="http://schemas.microsoft.com/office/drawing/2014/main" id="{A4C4F977-CDDE-402E-B4F0-84B5572E77C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5" name="Title 4">
            <a:extLst>
              <a:ext uri="{FF2B5EF4-FFF2-40B4-BE49-F238E27FC236}">
                <a16:creationId xmlns:a16="http://schemas.microsoft.com/office/drawing/2014/main" id="{D98F1BC3-EB38-4B6D-8083-E491419FCBE6}"/>
              </a:ext>
            </a:extLst>
          </p:cNvPr>
          <p:cNvSpPr>
            <a:spLocks noGrp="1"/>
          </p:cNvSpPr>
          <p:nvPr>
            <p:ph type="title"/>
          </p:nvPr>
        </p:nvSpPr>
        <p:spPr>
          <a:xfrm>
            <a:off x="685799" y="764373"/>
            <a:ext cx="3977639" cy="1600200"/>
          </a:xfrm>
        </p:spPr>
        <p:txBody>
          <a:bodyPr anchor="b">
            <a:normAutofit/>
          </a:bodyPr>
          <a:lstStyle/>
          <a:p>
            <a:pPr algn="l"/>
            <a:r>
              <a:rPr lang="en-US" sz="3200" b="1"/>
              <a:t>Inclusive Language</a:t>
            </a:r>
          </a:p>
        </p:txBody>
      </p:sp>
      <p:sp>
        <p:nvSpPr>
          <p:cNvPr id="11" name="Content Placeholder 10">
            <a:extLst>
              <a:ext uri="{FF2B5EF4-FFF2-40B4-BE49-F238E27FC236}">
                <a16:creationId xmlns:a16="http://schemas.microsoft.com/office/drawing/2014/main" id="{584358F1-5BE6-41F5-AF7A-9AD3FBD6BBD4}"/>
              </a:ext>
            </a:extLst>
          </p:cNvPr>
          <p:cNvSpPr>
            <a:spLocks noGrp="1"/>
          </p:cNvSpPr>
          <p:nvPr>
            <p:ph idx="1"/>
          </p:nvPr>
        </p:nvSpPr>
        <p:spPr>
          <a:xfrm>
            <a:off x="685800" y="2364573"/>
            <a:ext cx="3977639" cy="3854112"/>
          </a:xfrm>
        </p:spPr>
        <p:txBody>
          <a:bodyPr>
            <a:normAutofit/>
          </a:bodyPr>
          <a:lstStyle/>
          <a:p>
            <a:pPr marL="0" indent="0">
              <a:buNone/>
            </a:pPr>
            <a:endParaRPr lang="en-US" sz="1600" b="1" i="1" dirty="0"/>
          </a:p>
          <a:p>
            <a:pPr marL="0" indent="0">
              <a:buNone/>
            </a:pPr>
            <a:endParaRPr lang="en-US" sz="1600" b="1" i="1" dirty="0"/>
          </a:p>
          <a:p>
            <a:pPr lvl="0"/>
            <a:r>
              <a:rPr lang="en-US" sz="2000" b="1" dirty="0"/>
              <a:t>Gender neutral (Fireman vs Firefighter)</a:t>
            </a:r>
          </a:p>
          <a:p>
            <a:pPr lvl="0"/>
            <a:r>
              <a:rPr lang="en-US" sz="2000" b="1" dirty="0"/>
              <a:t>Plural Pronouns (Their, They, Them)</a:t>
            </a:r>
          </a:p>
          <a:p>
            <a:pPr lvl="0"/>
            <a:r>
              <a:rPr lang="en-US" sz="2000" b="1" dirty="0"/>
              <a:t>Avoid idioms, jargons, and acronyms</a:t>
            </a:r>
          </a:p>
          <a:p>
            <a:pPr lvl="0"/>
            <a:r>
              <a:rPr lang="en-US" sz="2000" b="1" dirty="0"/>
              <a:t>Ask about preferences and acknowledge limited awareness</a:t>
            </a:r>
          </a:p>
          <a:p>
            <a:pPr marL="0" indent="0">
              <a:buNone/>
            </a:pPr>
            <a:endParaRPr lang="en-US" sz="2000" b="1" dirty="0"/>
          </a:p>
          <a:p>
            <a:pPr marL="0" indent="0">
              <a:buNone/>
            </a:pPr>
            <a:endParaRPr lang="en-US" sz="1600" dirty="0"/>
          </a:p>
        </p:txBody>
      </p:sp>
      <p:pic>
        <p:nvPicPr>
          <p:cNvPr id="7" name="Content Placeholder 6" descr="Image result for speaking face icon">
            <a:hlinkClick r:id="rId4"/>
            <a:extLst>
              <a:ext uri="{FF2B5EF4-FFF2-40B4-BE49-F238E27FC236}">
                <a16:creationId xmlns:a16="http://schemas.microsoft.com/office/drawing/2014/main" id="{C3204A68-A1BD-448A-BC90-708DA18A0DE7}"/>
              </a:ext>
            </a:extLst>
          </p:cNvPr>
          <p:cNvPicPr>
            <a:picLocks/>
          </p:cNvPicPr>
          <p:nvPr/>
        </p:nvPicPr>
        <p:blipFill>
          <a:blip r:embed="rId5">
            <a:extLst>
              <a:ext uri="{28A0092B-C50C-407E-A947-70E740481C1C}">
                <a14:useLocalDpi xmlns:a14="http://schemas.microsoft.com/office/drawing/2010/main" val="0"/>
              </a:ext>
            </a:extLst>
          </a:blip>
          <a:stretch>
            <a:fillRect/>
          </a:stretch>
        </p:blipFill>
        <p:spPr bwMode="auto">
          <a:xfrm>
            <a:off x="5503170" y="746126"/>
            <a:ext cx="5472558" cy="5472558"/>
          </a:xfrm>
          <a:prstGeom prst="rect">
            <a:avLst/>
          </a:prstGeom>
          <a:noFill/>
        </p:spPr>
      </p:pic>
    </p:spTree>
    <p:extLst>
      <p:ext uri="{BB962C8B-B14F-4D97-AF65-F5344CB8AC3E}">
        <p14:creationId xmlns:p14="http://schemas.microsoft.com/office/powerpoint/2010/main" val="1204274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90FA2-2C6D-7F46-A256-598CAB5E03A9}"/>
              </a:ext>
            </a:extLst>
          </p:cNvPr>
          <p:cNvSpPr>
            <a:spLocks noGrp="1"/>
          </p:cNvSpPr>
          <p:nvPr>
            <p:ph type="title"/>
          </p:nvPr>
        </p:nvSpPr>
        <p:spPr>
          <a:xfrm>
            <a:off x="2895600" y="764373"/>
            <a:ext cx="8610600" cy="1293028"/>
          </a:xfrm>
        </p:spPr>
        <p:txBody>
          <a:bodyPr>
            <a:normAutofit/>
          </a:bodyPr>
          <a:lstStyle/>
          <a:p>
            <a:r>
              <a:rPr lang="en-US" sz="4000" err="1"/>
              <a:t>k</a:t>
            </a:r>
            <a:r>
              <a:rPr lang="en-US" sz="4000" b="1" u="sng" err="1"/>
              <a:t>I</a:t>
            </a:r>
            <a:r>
              <a:rPr lang="en-US" sz="4000" err="1"/>
              <a:t>nd</a:t>
            </a:r>
            <a:r>
              <a:rPr lang="en-US" sz="4000" b="1"/>
              <a:t> inclusive</a:t>
            </a:r>
            <a:r>
              <a:rPr lang="en-US" sz="4000"/>
              <a:t> Language Activity</a:t>
            </a:r>
          </a:p>
        </p:txBody>
      </p:sp>
      <p:graphicFrame>
        <p:nvGraphicFramePr>
          <p:cNvPr id="6" name="Content Placeholder 3">
            <a:extLst>
              <a:ext uri="{FF2B5EF4-FFF2-40B4-BE49-F238E27FC236}">
                <a16:creationId xmlns:a16="http://schemas.microsoft.com/office/drawing/2014/main" id="{B2D10EB1-F91D-479C-BCE3-CBF180F31FF2}"/>
              </a:ext>
            </a:extLst>
          </p:cNvPr>
          <p:cNvGraphicFramePr>
            <a:graphicFrameLocks noGrp="1"/>
          </p:cNvGraphicFramePr>
          <p:nvPr>
            <p:ph idx="1"/>
            <p:extLst>
              <p:ext uri="{D42A27DB-BD31-4B8C-83A1-F6EECF244321}">
                <p14:modId xmlns:p14="http://schemas.microsoft.com/office/powerpoint/2010/main" val="2388737898"/>
              </p:ext>
            </p:extLst>
          </p:nvPr>
        </p:nvGraphicFramePr>
        <p:xfrm>
          <a:off x="685800" y="2441051"/>
          <a:ext cx="10820400" cy="3530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1359157"/>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4905</TotalTime>
  <Words>2561</Words>
  <Application>Microsoft Office PowerPoint</Application>
  <PresentationFormat>Widescreen</PresentationFormat>
  <Paragraphs>202</Paragraphs>
  <Slides>17</Slides>
  <Notes>17</Notes>
  <HiddenSlides>0</HiddenSlides>
  <MMClips>6</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Century Gothic</vt:lpstr>
      <vt:lpstr>Wingdings</vt:lpstr>
      <vt:lpstr>Vapor Trail</vt:lpstr>
      <vt:lpstr>Reducing Implicit Biases through Kind communication </vt:lpstr>
      <vt:lpstr>Problem</vt:lpstr>
      <vt:lpstr>Get into the zone</vt:lpstr>
      <vt:lpstr>Implicit biases are like PB&amp;J</vt:lpstr>
      <vt:lpstr>Growing up black</vt:lpstr>
      <vt:lpstr>Kind: It’s in the kinesics</vt:lpstr>
      <vt:lpstr>Kind: It’s in the kinesics</vt:lpstr>
      <vt:lpstr>Inclusive Language</vt:lpstr>
      <vt:lpstr>kInd inclusive Language Activity</vt:lpstr>
      <vt:lpstr>Inclusive language cont.</vt:lpstr>
      <vt:lpstr>kiND: Are you Non-Biased?</vt:lpstr>
      <vt:lpstr>Microaggression  Brief and commonplace daily verbal, behavioral or environmental indignities. They communicate hostility derogatory and prejudicial thoughts, slights or insults.</vt:lpstr>
      <vt:lpstr>It’s the subtleties </vt:lpstr>
      <vt:lpstr>Let’s raise our hands     activity</vt:lpstr>
      <vt:lpstr>KIND Communication</vt:lpstr>
      <vt:lpstr>Everything begins and ends with I-inclusivity </vt:lpstr>
      <vt:lpstr>Be KIND!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Reducing Implicit Biases through Kind communication</dc:title>
  <dc:creator>jennifer caraballo</dc:creator>
  <cp:lastModifiedBy>khadijah tuitt</cp:lastModifiedBy>
  <cp:revision>15</cp:revision>
  <dcterms:created xsi:type="dcterms:W3CDTF">2019-10-30T11:45:30Z</dcterms:created>
  <dcterms:modified xsi:type="dcterms:W3CDTF">2020-04-07T01:11:36Z</dcterms:modified>
</cp:coreProperties>
</file>