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handoutMasterIdLst>
    <p:handoutMasterId r:id="rId30"/>
  </p:handoutMasterIdLst>
  <p:sldIdLst>
    <p:sldId id="256" r:id="rId2"/>
    <p:sldId id="313" r:id="rId3"/>
    <p:sldId id="314" r:id="rId4"/>
    <p:sldId id="257" r:id="rId5"/>
    <p:sldId id="258" r:id="rId6"/>
    <p:sldId id="259" r:id="rId7"/>
    <p:sldId id="303" r:id="rId8"/>
    <p:sldId id="262" r:id="rId9"/>
    <p:sldId id="298" r:id="rId10"/>
    <p:sldId id="299" r:id="rId11"/>
    <p:sldId id="301" r:id="rId12"/>
    <p:sldId id="279" r:id="rId13"/>
    <p:sldId id="270" r:id="rId14"/>
    <p:sldId id="261" r:id="rId15"/>
    <p:sldId id="264" r:id="rId16"/>
    <p:sldId id="265" r:id="rId17"/>
    <p:sldId id="266" r:id="rId18"/>
    <p:sldId id="267" r:id="rId19"/>
    <p:sldId id="312" r:id="rId20"/>
    <p:sldId id="315" r:id="rId21"/>
    <p:sldId id="316" r:id="rId22"/>
    <p:sldId id="307" r:id="rId23"/>
    <p:sldId id="309" r:id="rId24"/>
    <p:sldId id="310" r:id="rId25"/>
    <p:sldId id="311" r:id="rId26"/>
    <p:sldId id="278" r:id="rId27"/>
    <p:sldId id="292" r:id="rId28"/>
  </p:sldIdLst>
  <p:sldSz cx="9144000" cy="6858000" type="screen4x3"/>
  <p:notesSz cx="69850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55" autoAdjust="0"/>
  </p:normalViewPr>
  <p:slideViewPr>
    <p:cSldViewPr>
      <p:cViewPr>
        <p:scale>
          <a:sx n="83" d="100"/>
          <a:sy n="83" d="100"/>
        </p:scale>
        <p:origin x="-1788" y="3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3550"/>
          </a:xfrm>
          <a:prstGeom prst="rect">
            <a:avLst/>
          </a:prstGeom>
        </p:spPr>
        <p:txBody>
          <a:bodyPr vert="horz" lIns="92885" tIns="46443" rIns="92885" bIns="46443" rtlCol="0"/>
          <a:lstStyle>
            <a:lvl1pPr algn="l">
              <a:defRPr sz="1200"/>
            </a:lvl1pPr>
          </a:lstStyle>
          <a:p>
            <a:endParaRPr lang="en-US"/>
          </a:p>
        </p:txBody>
      </p:sp>
      <p:sp>
        <p:nvSpPr>
          <p:cNvPr id="3" name="Date Placeholder 2"/>
          <p:cNvSpPr>
            <a:spLocks noGrp="1"/>
          </p:cNvSpPr>
          <p:nvPr>
            <p:ph type="dt" sz="quarter" idx="1"/>
          </p:nvPr>
        </p:nvSpPr>
        <p:spPr>
          <a:xfrm>
            <a:off x="3956551" y="0"/>
            <a:ext cx="3026833" cy="463550"/>
          </a:xfrm>
          <a:prstGeom prst="rect">
            <a:avLst/>
          </a:prstGeom>
        </p:spPr>
        <p:txBody>
          <a:bodyPr vert="horz" lIns="92885" tIns="46443" rIns="92885" bIns="46443" rtlCol="0"/>
          <a:lstStyle>
            <a:lvl1pPr algn="r">
              <a:defRPr sz="1200"/>
            </a:lvl1pPr>
          </a:lstStyle>
          <a:p>
            <a:fld id="{E45DBB68-32F6-4D2B-AD2A-67F354ED5E38}" type="datetimeFigureOut">
              <a:rPr lang="en-US" smtClean="0"/>
              <a:t>8/23/2016</a:t>
            </a:fld>
            <a:endParaRPr lang="en-US"/>
          </a:p>
        </p:txBody>
      </p:sp>
      <p:sp>
        <p:nvSpPr>
          <p:cNvPr id="4" name="Footer Placeholder 3"/>
          <p:cNvSpPr>
            <a:spLocks noGrp="1"/>
          </p:cNvSpPr>
          <p:nvPr>
            <p:ph type="ftr" sz="quarter" idx="2"/>
          </p:nvPr>
        </p:nvSpPr>
        <p:spPr>
          <a:xfrm>
            <a:off x="0" y="8805841"/>
            <a:ext cx="3026833" cy="463550"/>
          </a:xfrm>
          <a:prstGeom prst="rect">
            <a:avLst/>
          </a:prstGeom>
        </p:spPr>
        <p:txBody>
          <a:bodyPr vert="horz" lIns="92885" tIns="46443" rIns="92885" bIns="46443" rtlCol="0" anchor="b"/>
          <a:lstStyle>
            <a:lvl1pPr algn="l">
              <a:defRPr sz="1200"/>
            </a:lvl1pPr>
          </a:lstStyle>
          <a:p>
            <a:endParaRPr lang="en-US"/>
          </a:p>
        </p:txBody>
      </p:sp>
      <p:sp>
        <p:nvSpPr>
          <p:cNvPr id="5" name="Slide Number Placeholder 4"/>
          <p:cNvSpPr>
            <a:spLocks noGrp="1"/>
          </p:cNvSpPr>
          <p:nvPr>
            <p:ph type="sldNum" sz="quarter" idx="3"/>
          </p:nvPr>
        </p:nvSpPr>
        <p:spPr>
          <a:xfrm>
            <a:off x="3956551" y="8805841"/>
            <a:ext cx="3026833" cy="463550"/>
          </a:xfrm>
          <a:prstGeom prst="rect">
            <a:avLst/>
          </a:prstGeom>
        </p:spPr>
        <p:txBody>
          <a:bodyPr vert="horz" lIns="92885" tIns="46443" rIns="92885" bIns="46443" rtlCol="0" anchor="b"/>
          <a:lstStyle>
            <a:lvl1pPr algn="r">
              <a:defRPr sz="1200"/>
            </a:lvl1pPr>
          </a:lstStyle>
          <a:p>
            <a:fld id="{FC7D2E93-22B4-48E3-9D48-8E294B8FD66B}" type="slidenum">
              <a:rPr lang="en-US" smtClean="0"/>
              <a:t>‹#›</a:t>
            </a:fld>
            <a:endParaRPr lang="en-US"/>
          </a:p>
        </p:txBody>
      </p:sp>
    </p:spTree>
    <p:extLst>
      <p:ext uri="{BB962C8B-B14F-4D97-AF65-F5344CB8AC3E}">
        <p14:creationId xmlns:p14="http://schemas.microsoft.com/office/powerpoint/2010/main" val="4291907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3550"/>
          </a:xfrm>
          <a:prstGeom prst="rect">
            <a:avLst/>
          </a:prstGeom>
        </p:spPr>
        <p:txBody>
          <a:bodyPr vert="horz" lIns="92885" tIns="46443" rIns="92885" bIns="46443" rtlCol="0"/>
          <a:lstStyle>
            <a:lvl1pPr algn="l">
              <a:defRPr sz="1200"/>
            </a:lvl1pPr>
          </a:lstStyle>
          <a:p>
            <a:endParaRPr lang="en-US"/>
          </a:p>
        </p:txBody>
      </p:sp>
      <p:sp>
        <p:nvSpPr>
          <p:cNvPr id="3" name="Date Placeholder 2"/>
          <p:cNvSpPr>
            <a:spLocks noGrp="1"/>
          </p:cNvSpPr>
          <p:nvPr>
            <p:ph type="dt" idx="1"/>
          </p:nvPr>
        </p:nvSpPr>
        <p:spPr>
          <a:xfrm>
            <a:off x="3956551" y="0"/>
            <a:ext cx="3026833" cy="463550"/>
          </a:xfrm>
          <a:prstGeom prst="rect">
            <a:avLst/>
          </a:prstGeom>
        </p:spPr>
        <p:txBody>
          <a:bodyPr vert="horz" lIns="92885" tIns="46443" rIns="92885" bIns="46443" rtlCol="0"/>
          <a:lstStyle>
            <a:lvl1pPr algn="r">
              <a:defRPr sz="1200"/>
            </a:lvl1pPr>
          </a:lstStyle>
          <a:p>
            <a:fld id="{583F686B-C52F-406F-A979-C62331363FC1}" type="datetimeFigureOut">
              <a:rPr lang="en-US" smtClean="0"/>
              <a:pPr/>
              <a:t>8/23/2016</a:t>
            </a:fld>
            <a:endParaRPr lang="en-US"/>
          </a:p>
        </p:txBody>
      </p:sp>
      <p:sp>
        <p:nvSpPr>
          <p:cNvPr id="4" name="Slide Image Placeholder 3"/>
          <p:cNvSpPr>
            <a:spLocks noGrp="1" noRot="1" noChangeAspect="1"/>
          </p:cNvSpPr>
          <p:nvPr>
            <p:ph type="sldImg" idx="2"/>
          </p:nvPr>
        </p:nvSpPr>
        <p:spPr>
          <a:xfrm>
            <a:off x="1174750" y="695325"/>
            <a:ext cx="4635500" cy="3476625"/>
          </a:xfrm>
          <a:prstGeom prst="rect">
            <a:avLst/>
          </a:prstGeom>
          <a:noFill/>
          <a:ln w="12700">
            <a:solidFill>
              <a:prstClr val="black"/>
            </a:solidFill>
          </a:ln>
        </p:spPr>
        <p:txBody>
          <a:bodyPr vert="horz" lIns="92885" tIns="46443" rIns="92885" bIns="46443" rtlCol="0" anchor="ctr"/>
          <a:lstStyle/>
          <a:p>
            <a:endParaRPr lang="en-US"/>
          </a:p>
        </p:txBody>
      </p:sp>
      <p:sp>
        <p:nvSpPr>
          <p:cNvPr id="5" name="Notes Placeholder 4"/>
          <p:cNvSpPr>
            <a:spLocks noGrp="1"/>
          </p:cNvSpPr>
          <p:nvPr>
            <p:ph type="body" sz="quarter" idx="3"/>
          </p:nvPr>
        </p:nvSpPr>
        <p:spPr>
          <a:xfrm>
            <a:off x="698500" y="4403726"/>
            <a:ext cx="5588000" cy="4171950"/>
          </a:xfrm>
          <a:prstGeom prst="rect">
            <a:avLst/>
          </a:prstGeom>
        </p:spPr>
        <p:txBody>
          <a:bodyPr vert="horz" lIns="92885" tIns="46443" rIns="92885" bIns="464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05841"/>
            <a:ext cx="3026833" cy="463550"/>
          </a:xfrm>
          <a:prstGeom prst="rect">
            <a:avLst/>
          </a:prstGeom>
        </p:spPr>
        <p:txBody>
          <a:bodyPr vert="horz" lIns="92885" tIns="46443" rIns="92885" bIns="46443" rtlCol="0" anchor="b"/>
          <a:lstStyle>
            <a:lvl1pPr algn="l">
              <a:defRPr sz="1200"/>
            </a:lvl1pPr>
          </a:lstStyle>
          <a:p>
            <a:endParaRPr lang="en-US"/>
          </a:p>
        </p:txBody>
      </p:sp>
      <p:sp>
        <p:nvSpPr>
          <p:cNvPr id="7" name="Slide Number Placeholder 6"/>
          <p:cNvSpPr>
            <a:spLocks noGrp="1"/>
          </p:cNvSpPr>
          <p:nvPr>
            <p:ph type="sldNum" sz="quarter" idx="5"/>
          </p:nvPr>
        </p:nvSpPr>
        <p:spPr>
          <a:xfrm>
            <a:off x="3956551" y="8805841"/>
            <a:ext cx="3026833" cy="463550"/>
          </a:xfrm>
          <a:prstGeom prst="rect">
            <a:avLst/>
          </a:prstGeom>
        </p:spPr>
        <p:txBody>
          <a:bodyPr vert="horz" lIns="92885" tIns="46443" rIns="92885" bIns="46443" rtlCol="0" anchor="b"/>
          <a:lstStyle>
            <a:lvl1pPr algn="r">
              <a:defRPr sz="1200"/>
            </a:lvl1pPr>
          </a:lstStyle>
          <a:p>
            <a:fld id="{BE0B6546-086F-47DA-BC98-12B0F82C1DDE}" type="slidenum">
              <a:rPr lang="en-US" smtClean="0"/>
              <a:pPr/>
              <a:t>‹#›</a:t>
            </a:fld>
            <a:endParaRPr lang="en-US"/>
          </a:p>
        </p:txBody>
      </p:sp>
    </p:spTree>
    <p:extLst>
      <p:ext uri="{BB962C8B-B14F-4D97-AF65-F5344CB8AC3E}">
        <p14:creationId xmlns:p14="http://schemas.microsoft.com/office/powerpoint/2010/main" val="2205790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flickr.com/search/advanced"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blip.tv/" TargetMode="External"/><Relationship Id="rId5" Type="http://schemas.openxmlformats.org/officeDocument/2006/relationships/hyperlink" Target="http://www.vimeo.com/" TargetMode="External"/><Relationship Id="rId4" Type="http://schemas.openxmlformats.org/officeDocument/2006/relationships/hyperlink" Target="http://www.youtube.com/"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cholarworks.umass.edu/theses/3/"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en.wikipedia.org/wiki/Creative_Commons_licenses" TargetMode="External"/><Relationship Id="rId3" Type="http://schemas.openxmlformats.org/officeDocument/2006/relationships/hyperlink" Target="http://en.wikipedia.org/wiki/Non-profit_organization" TargetMode="External"/><Relationship Id="rId7" Type="http://schemas.openxmlformats.org/officeDocument/2006/relationships/hyperlink" Target="http://en.wikipedia.org/wiki/License"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en.wikipedia.org/wiki/Copyright" TargetMode="External"/><Relationship Id="rId5" Type="http://schemas.openxmlformats.org/officeDocument/2006/relationships/hyperlink" Target="http://en.wikipedia.org/wiki/Creative_Commons" TargetMode="External"/><Relationship Id="rId4" Type="http://schemas.openxmlformats.org/officeDocument/2006/relationships/hyperlink" Target="http://en.wikipedia.org/wiki/Creativity"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US" dirty="0"/>
              <a:t>Introductions</a:t>
            </a:r>
          </a:p>
          <a:p>
            <a:endParaRPr lang="en-US" dirty="0" smtClean="0"/>
          </a:p>
          <a:p>
            <a:r>
              <a:rPr lang="en-US" dirty="0" smtClean="0"/>
              <a:t>Meghan </a:t>
            </a:r>
            <a:r>
              <a:rPr lang="en-US" dirty="0" err="1" smtClean="0"/>
              <a:t>Banach</a:t>
            </a:r>
            <a:r>
              <a:rPr lang="en-US" dirty="0" smtClean="0"/>
              <a:t> Bergin, coordinate</a:t>
            </a:r>
            <a:r>
              <a:rPr lang="en-US" baseline="0" dirty="0" smtClean="0"/>
              <a:t> the library side of the process of managing theses and dissertations which involves cataloging the theses and dissertations and making them available to interested researchers</a:t>
            </a:r>
          </a:p>
          <a:p>
            <a:endParaRPr lang="en-US" baseline="0" dirty="0" smtClean="0"/>
          </a:p>
          <a:p>
            <a:r>
              <a:rPr lang="en-US" baseline="0" dirty="0" smtClean="0"/>
              <a:t>Charlotte </a:t>
            </a:r>
            <a:r>
              <a:rPr lang="en-US" baseline="0" dirty="0" err="1" smtClean="0"/>
              <a:t>Roh</a:t>
            </a:r>
            <a:r>
              <a:rPr lang="en-US" baseline="0" dirty="0" smtClean="0"/>
              <a:t>, Digital Repository resident librarian will talk about copyright and fair use as it pertains to theses and dissertations.</a:t>
            </a:r>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a:t>
            </a:fld>
            <a:endParaRPr lang="en-US"/>
          </a:p>
        </p:txBody>
      </p:sp>
    </p:spTree>
    <p:extLst>
      <p:ext uri="{BB962C8B-B14F-4D97-AF65-F5344CB8AC3E}">
        <p14:creationId xmlns:p14="http://schemas.microsoft.com/office/powerpoint/2010/main" val="1897337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US" dirty="0"/>
              <a:t>So these are the different conditions Creative Commons offers.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10</a:t>
            </a:fld>
            <a:endParaRPr lang="en-US"/>
          </a:p>
        </p:txBody>
      </p:sp>
    </p:spTree>
    <p:extLst>
      <p:ext uri="{BB962C8B-B14F-4D97-AF65-F5344CB8AC3E}">
        <p14:creationId xmlns:p14="http://schemas.microsoft.com/office/powerpoint/2010/main" val="332874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 are some sources where you can find materials with Creative Commons licenses.</a:t>
            </a:r>
          </a:p>
          <a:p>
            <a:r>
              <a:rPr lang="en-US" dirty="0"/>
              <a:t> </a:t>
            </a:r>
          </a:p>
          <a:p>
            <a:r>
              <a:rPr lang="en-US" dirty="0"/>
              <a:t>For music you can try </a:t>
            </a:r>
            <a:r>
              <a:rPr lang="en-US" dirty="0" err="1"/>
              <a:t>CCmixter</a:t>
            </a:r>
            <a:r>
              <a:rPr lang="en-US" dirty="0"/>
              <a:t> or </a:t>
            </a:r>
            <a:r>
              <a:rPr lang="en-US" dirty="0" err="1"/>
              <a:t>Jamendo</a:t>
            </a:r>
            <a:r>
              <a:rPr lang="en-US" dirty="0"/>
              <a:t>.</a:t>
            </a:r>
          </a:p>
          <a:p>
            <a:r>
              <a:rPr lang="en-US" dirty="0"/>
              <a:t> </a:t>
            </a:r>
          </a:p>
          <a:p>
            <a:r>
              <a:rPr lang="en-US" dirty="0"/>
              <a:t>For images you can do an </a:t>
            </a:r>
            <a:r>
              <a:rPr lang="en-US" u="sng" dirty="0">
                <a:hlinkClick r:id="rId3"/>
              </a:rPr>
              <a:t>Advanced Search on Flickr</a:t>
            </a:r>
            <a:r>
              <a:rPr lang="en-US" dirty="0"/>
              <a:t> - scroll down for Creative Commons options! There are over 100 million Creative-Commons-licensed photos on Flickr.</a:t>
            </a:r>
          </a:p>
          <a:p>
            <a:r>
              <a:rPr lang="en-US" b="1" dirty="0"/>
              <a:t> </a:t>
            </a:r>
            <a:endParaRPr lang="en-US" dirty="0"/>
          </a:p>
          <a:p>
            <a:r>
              <a:rPr lang="en-US" dirty="0"/>
              <a:t>There aren’t too many big collections of Creative Commons licensed videos yet, but you can find some on </a:t>
            </a:r>
            <a:r>
              <a:rPr lang="en-US" u="sng" dirty="0">
                <a:hlinkClick r:id="rId4"/>
              </a:rPr>
              <a:t>YouTube</a:t>
            </a:r>
            <a:r>
              <a:rPr lang="en-US" dirty="0"/>
              <a:t>, </a:t>
            </a:r>
            <a:r>
              <a:rPr lang="en-US" u="sng" dirty="0" err="1">
                <a:hlinkClick r:id="rId5"/>
              </a:rPr>
              <a:t>Vimeo</a:t>
            </a:r>
            <a:r>
              <a:rPr lang="en-US" dirty="0"/>
              <a:t>, and </a:t>
            </a:r>
            <a:r>
              <a:rPr lang="en-US" u="sng" dirty="0" err="1">
                <a:hlinkClick r:id="rId6"/>
              </a:rPr>
              <a:t>BlipTV</a:t>
            </a:r>
            <a:r>
              <a:rPr lang="en-US" dirty="0"/>
              <a:t> with some smart searching (hint: try putting the words "creative commons", in quotes, with your search terms).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All works published before 1923 are in the public domain due to copyright expiration</a:t>
            </a:r>
          </a:p>
          <a:p>
            <a:pPr lvl="0"/>
            <a:endParaRPr lang="en-US" dirty="0"/>
          </a:p>
          <a:p>
            <a:pPr lvl="0"/>
            <a:r>
              <a:rPr lang="en-US" dirty="0"/>
              <a:t>For materials published after 1923 it’s a bit more complicated</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12</a:t>
            </a:fld>
            <a:endParaRPr lang="en-US"/>
          </a:p>
        </p:txBody>
      </p:sp>
    </p:spTree>
    <p:extLst>
      <p:ext uri="{BB962C8B-B14F-4D97-AF65-F5344CB8AC3E}">
        <p14:creationId xmlns:p14="http://schemas.microsoft.com/office/powerpoint/2010/main" val="3530665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copyright status for works created after 1923 can be difficult to determine because of varying copyright registration requirements over the years </a:t>
            </a:r>
          </a:p>
          <a:p>
            <a:r>
              <a:rPr lang="en-US" dirty="0"/>
              <a:t> </a:t>
            </a:r>
          </a:p>
          <a:p>
            <a:r>
              <a:rPr lang="en-US" dirty="0"/>
              <a:t>there are actually many works in the public domain that have been published after 1923 because registration was not renewed and/or the copyright symbol – © – does not appear on the work.  </a:t>
            </a:r>
          </a:p>
          <a:p>
            <a:r>
              <a:rPr lang="en-US" dirty="0"/>
              <a:t> </a:t>
            </a:r>
          </a:p>
          <a:p>
            <a:r>
              <a:rPr lang="en-US" dirty="0"/>
              <a:t>This Digital copyright slider can help you determine whether a post-1923 work is in the public domain or not.</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"Fair use is a doctrine in U. S. copyright law that allows a limited use of copyrighted material without getting permission from the rights holder. </a:t>
            </a:r>
          </a:p>
          <a:p>
            <a:r>
              <a:rPr lang="en-US" dirty="0"/>
              <a:t>It is based on a balance of four factors.</a:t>
            </a:r>
          </a:p>
          <a:p>
            <a:r>
              <a:rPr lang="en-US" dirty="0"/>
              <a:t>The four factors you need to balance are </a:t>
            </a:r>
            <a:r>
              <a:rPr lang="en-US" dirty="0" err="1"/>
              <a:t>are</a:t>
            </a:r>
            <a:r>
              <a:rPr lang="en-US" dirty="0"/>
              <a:t>:</a:t>
            </a:r>
          </a:p>
          <a:p>
            <a:pPr lvl="0"/>
            <a:r>
              <a:rPr lang="en-US" dirty="0"/>
              <a:t>The purpose and character of your use</a:t>
            </a:r>
          </a:p>
          <a:p>
            <a:pPr lvl="0"/>
            <a:r>
              <a:rPr lang="en-US" dirty="0"/>
              <a:t>The nature of the copyrighted work </a:t>
            </a:r>
          </a:p>
          <a:p>
            <a:pPr lvl="0"/>
            <a:r>
              <a:rPr lang="en-US" dirty="0"/>
              <a:t>The amount of the work used</a:t>
            </a:r>
          </a:p>
          <a:p>
            <a:pPr lvl="0"/>
            <a:r>
              <a:rPr lang="en-US" dirty="0"/>
              <a:t>The effect on the market for the work</a:t>
            </a:r>
          </a:p>
          <a:p>
            <a:pPr lvl="0"/>
            <a:endParaRPr lang="en-US" dirty="0"/>
          </a:p>
          <a:p>
            <a:pPr defTabSz="910102">
              <a:defRPr/>
            </a:pPr>
            <a:r>
              <a:rPr lang="en-US" dirty="0"/>
              <a:t>It is important to understand that no one factor rules all the others. They interact and must be weighed and balanced together. </a:t>
            </a:r>
            <a:endParaRPr lang="en-US" dirty="0" smtClean="0"/>
          </a:p>
          <a:p>
            <a:pPr lvl="0"/>
            <a:endParaRPr lang="en-US" dirty="0"/>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US" dirty="0"/>
              <a:t>So for the first : Purpose &amp; Character of Use, you will always have the balance of fair use on your side </a:t>
            </a:r>
            <a:r>
              <a:rPr lang="en-US" dirty="0" err="1"/>
              <a:t>bc</a:t>
            </a:r>
            <a:r>
              <a:rPr lang="en-US" dirty="0"/>
              <a:t> you are using the work for research or scholarship in a nonprofit education institution</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15</a:t>
            </a:fld>
            <a:endParaRPr lang="en-US"/>
          </a:p>
        </p:txBody>
      </p:sp>
    </p:spTree>
    <p:extLst>
      <p:ext uri="{BB962C8B-B14F-4D97-AF65-F5344CB8AC3E}">
        <p14:creationId xmlns:p14="http://schemas.microsoft.com/office/powerpoint/2010/main" val="9220849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0102">
              <a:defRPr/>
            </a:pPr>
            <a:r>
              <a:rPr lang="en-US" dirty="0"/>
              <a:t>For the second factor, the Nature of the Copyrighted Work, it will depend on what type of work it is.  Using published and factual information always falls in favor of fair use while using creative works such as music film or fiction are sometimes weighed more in the direction of being against fair use.</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0102">
              <a:defRPr/>
            </a:pPr>
            <a:r>
              <a:rPr lang="en-US" dirty="0"/>
              <a:t>The third factor is the Amount of the Work.  This will depend on much of the work you want to use? Using a small portion of a work will fall in favor or fair use while using a large portion of the work will weigh more against fair use.</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0102">
              <a:defRPr/>
            </a:pPr>
            <a:r>
              <a:rPr lang="en-US" dirty="0"/>
              <a:t>The last factor is the Effect on the Market and whether your use of the material could hurt the sale of the copyrighted work.</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BE0B6546-086F-47DA-BC98-12B0F82C1DDE}"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fontAlgn="base"/>
            <a:r>
              <a:rPr lang="en-US" dirty="0"/>
              <a:t>Direct Quotations</a:t>
            </a:r>
          </a:p>
          <a:p>
            <a:pPr fontAlgn="base"/>
            <a:r>
              <a:rPr lang="en-US" dirty="0"/>
              <a:t>Short direct quotations of modest proportions are usually considered to be fair use. For example, a paragraph or two is probably within the bounds of fair use. For longer quotations, seek the permission of the copyright owner.</a:t>
            </a:r>
          </a:p>
          <a:p>
            <a:pPr fontAlgn="base"/>
            <a:r>
              <a:rPr lang="en-US" dirty="0"/>
              <a:t>Images and Graphics</a:t>
            </a:r>
          </a:p>
          <a:p>
            <a:pPr fontAlgn="base"/>
            <a:r>
              <a:rPr lang="en-US" dirty="0"/>
              <a:t>Our guidance about the use of images and graphics as fair use is affected significantly by the fourth fair use factor. It is often difficult or even impossible to get permission to use images and graphics. This situation is changing in some fields where it is now possible to license databases of good quality images at reasonable prices for nonprofit educational uses. For example, </a:t>
            </a:r>
            <a:r>
              <a:rPr lang="en-US" dirty="0" err="1"/>
              <a:t>Saskia</a:t>
            </a:r>
            <a:r>
              <a:rPr lang="en-US" dirty="0"/>
              <a:t> and other art history image vendors offer educational licenses. If it is easy to license the right to use the images you need, you should do so. But, for images for which a digital source is not readily available, or for which permission is difficult or impossible to obtain, use of images without permission in an educational document like a dissertation is probably a fair use. Again, you should document any efforts you make to obtain permission.</a:t>
            </a:r>
          </a:p>
          <a:p>
            <a:pPr fontAlgn="base"/>
            <a:r>
              <a:rPr lang="en-US" dirty="0"/>
              <a:t>Music and Audiovisuals</a:t>
            </a:r>
          </a:p>
          <a:p>
            <a:pPr fontAlgn="base"/>
            <a:r>
              <a:rPr lang="en-US" dirty="0"/>
              <a:t>The same analysis that we apply to images and graphics (above) applies to music and audiovisuals: if you wish to use reasonable amounts of such works in your dissertation, document your efforts to obtain permission or license the works. If your efforts show that there is no functional market for permission and no functional licensing opportunities, your use will likely be fair use.</a:t>
            </a:r>
          </a:p>
          <a:p>
            <a:pPr fontAlgn="base"/>
            <a:r>
              <a:rPr lang="en-US" dirty="0"/>
              <a:t>Summary</a:t>
            </a:r>
          </a:p>
          <a:p>
            <a:pPr fontAlgn="base"/>
            <a:r>
              <a:rPr lang="en-US" dirty="0"/>
              <a:t>Fair use is not an exact science. But there are good guides out there to help us make decisions about how much of what kinds of works it is appropriate to use when we rely on fair use. Considering the nature of a dissertation as transformative, educational and nonprofit, fair use enables us to use an amount of another's work that is clearly related to our academic objective of making our points effectively, so long as we are sensitive to when there is and when there is not a functional market for permission.</a:t>
            </a:r>
          </a:p>
          <a:p>
            <a:pPr fontAlgn="base"/>
            <a:r>
              <a:rPr lang="en-US" i="1" dirty="0"/>
              <a:t>This document was prepared for the Graduate School by Georgia Harper, Scholarly Communications Advisor, The University of Texas Libraries. Last modified 2/2011.</a:t>
            </a:r>
            <a:endParaRPr lang="en-US" dirty="0"/>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19</a:t>
            </a:fld>
            <a:endParaRPr lang="en-US"/>
          </a:p>
        </p:txBody>
      </p:sp>
    </p:spTree>
    <p:extLst>
      <p:ext uri="{BB962C8B-B14F-4D97-AF65-F5344CB8AC3E}">
        <p14:creationId xmlns:p14="http://schemas.microsoft.com/office/powerpoint/2010/main" val="3328955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ScholarWorks@Umass</a:t>
            </a:r>
            <a:r>
              <a:rPr lang="en-US" dirty="0" smtClean="0"/>
              <a:t> Amherst </a:t>
            </a:r>
            <a:r>
              <a:rPr lang="en-US" dirty="0"/>
              <a:t>is the University’s digital archive for student and faculty research.  All theses and dissertations are submitted through the </a:t>
            </a:r>
            <a:r>
              <a:rPr lang="en-US" dirty="0" err="1"/>
              <a:t>ScholarWorks</a:t>
            </a:r>
            <a:r>
              <a:rPr lang="en-US" dirty="0"/>
              <a:t> digital repository system.</a:t>
            </a:r>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a:t>
            </a:fld>
            <a:endParaRPr lang="en-US"/>
          </a:p>
        </p:txBody>
      </p:sp>
    </p:spTree>
    <p:extLst>
      <p:ext uri="{BB962C8B-B14F-4D97-AF65-F5344CB8AC3E}">
        <p14:creationId xmlns:p14="http://schemas.microsoft.com/office/powerpoint/2010/main" val="31782511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example we had of a Masters</a:t>
            </a:r>
            <a:r>
              <a:rPr lang="en-US" baseline="0" dirty="0" smtClean="0"/>
              <a:t> thesis that used copyrighted material was </a:t>
            </a:r>
          </a:p>
          <a:p>
            <a:endParaRPr lang="en-US" baseline="0" dirty="0" smtClean="0"/>
          </a:p>
          <a:p>
            <a:r>
              <a:rPr lang="en-US" dirty="0" smtClean="0"/>
              <a:t>Masters Thesis: Trophy Children Don’t Smile by Chris </a:t>
            </a:r>
            <a:r>
              <a:rPr lang="en-US" dirty="0" err="1" smtClean="0"/>
              <a:t>Boulton</a:t>
            </a:r>
            <a:endParaRPr lang="en-US" dirty="0" smtClean="0"/>
          </a:p>
          <a:p>
            <a:r>
              <a:rPr lang="en-US" dirty="0" smtClean="0">
                <a:hlinkClick r:id="rId3"/>
              </a:rPr>
              <a:t>http://scholarworks.umass.edu/theses/3/</a:t>
            </a:r>
            <a:r>
              <a:rPr lang="en-US" dirty="0" smtClean="0"/>
              <a:t> </a:t>
            </a:r>
          </a:p>
          <a:p>
            <a:endParaRPr lang="en-US" dirty="0" smtClean="0"/>
          </a:p>
          <a:p>
            <a:r>
              <a:rPr lang="en-US" dirty="0" smtClean="0"/>
              <a:t>Chris discussed the depiction of children in magazine advertisements for children’s designer clothing brands</a:t>
            </a:r>
            <a:r>
              <a:rPr lang="en-US" baseline="0" dirty="0" smtClean="0"/>
              <a:t> and he used </a:t>
            </a:r>
            <a:r>
              <a:rPr lang="en-US" dirty="0" smtClean="0"/>
              <a:t>copyrighted advertisements to illustrate his arguments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22</a:t>
            </a:fld>
            <a:endParaRPr lang="en-US"/>
          </a:p>
        </p:txBody>
      </p:sp>
    </p:spTree>
    <p:extLst>
      <p:ext uri="{BB962C8B-B14F-4D97-AF65-F5344CB8AC3E}">
        <p14:creationId xmlns:p14="http://schemas.microsoft.com/office/powerpoint/2010/main" val="25612295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example could</a:t>
            </a:r>
            <a:r>
              <a:rPr lang="en-US" baseline="0" dirty="0" smtClean="0"/>
              <a:t> be a </a:t>
            </a:r>
            <a:r>
              <a:rPr lang="en-US" dirty="0" smtClean="0"/>
              <a:t>History of Science Thesis where the author wants</a:t>
            </a:r>
            <a:r>
              <a:rPr lang="en-US" baseline="0" dirty="0" smtClean="0"/>
              <a:t> to </a:t>
            </a:r>
            <a:r>
              <a:rPr lang="en-US" dirty="0" smtClean="0"/>
              <a:t>include figures from papers published in scientific</a:t>
            </a:r>
            <a:r>
              <a:rPr lang="en-US" baseline="0" dirty="0" smtClean="0"/>
              <a:t> journals from </a:t>
            </a:r>
            <a:r>
              <a:rPr lang="en-US" dirty="0" smtClean="0"/>
              <a:t>the 1970s</a:t>
            </a:r>
            <a:r>
              <a:rPr lang="en-US" baseline="0" dirty="0" smtClean="0"/>
              <a:t> and also wants to </a:t>
            </a:r>
            <a:r>
              <a:rPr lang="en-US" dirty="0" smtClean="0"/>
              <a:t>include screenshots from popular culture films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23</a:t>
            </a:fld>
            <a:endParaRPr lang="en-US"/>
          </a:p>
        </p:txBody>
      </p:sp>
    </p:spTree>
    <p:extLst>
      <p:ext uri="{BB962C8B-B14F-4D97-AF65-F5344CB8AC3E}">
        <p14:creationId xmlns:p14="http://schemas.microsoft.com/office/powerpoint/2010/main" val="6749899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dirty="0"/>
              <a:t>Fair use is not an exact science. But there are good guides out there to help us make decisions about how much of what kinds of works it is appropriate to use when we rely on fair use. Considering the nature of a dissertation as transformative, educational and nonprofit, fair use enables us to use an amount of another's work that is clearly related to our academic research.</a:t>
            </a:r>
          </a:p>
          <a:p>
            <a:endParaRPr lang="en-US" dirty="0"/>
          </a:p>
          <a:p>
            <a:pPr defTabSz="910102">
              <a:defRPr/>
            </a:pPr>
            <a:r>
              <a:rPr lang="en-US" dirty="0" smtClean="0"/>
              <a:t>There</a:t>
            </a:r>
            <a:r>
              <a:rPr lang="en-US" baseline="0" dirty="0" smtClean="0"/>
              <a:t> are some established best practices for fair use for certain disciplines that help guide you in your decision making.</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some references and places for additional</a:t>
            </a:r>
            <a:r>
              <a:rPr lang="en-US" baseline="0" dirty="0" smtClean="0"/>
              <a:t> information.</a:t>
            </a:r>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26</a:t>
            </a:fld>
            <a:endParaRPr lang="en-US"/>
          </a:p>
        </p:txBody>
      </p:sp>
    </p:spTree>
    <p:extLst>
      <p:ext uri="{BB962C8B-B14F-4D97-AF65-F5344CB8AC3E}">
        <p14:creationId xmlns:p14="http://schemas.microsoft.com/office/powerpoint/2010/main" val="3963797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US" dirty="0"/>
              <a:t>Questions?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27</a:t>
            </a:fld>
            <a:endParaRPr lang="en-US"/>
          </a:p>
        </p:txBody>
      </p:sp>
    </p:spTree>
    <p:extLst>
      <p:ext uri="{BB962C8B-B14F-4D97-AF65-F5344CB8AC3E}">
        <p14:creationId xmlns:p14="http://schemas.microsoft.com/office/powerpoint/2010/main" val="1022131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Submitting your dissertation or thesis to </a:t>
            </a:r>
            <a:r>
              <a:rPr lang="en-US" dirty="0" err="1"/>
              <a:t>ScholarWorks</a:t>
            </a:r>
            <a:r>
              <a:rPr lang="en-US" dirty="0"/>
              <a:t> is a simple process that takes about 10 minutes to complete, during which time you will fill out a brief online form with information about your dissertation and upload the final version or your work for approval by the graduate school’s office of degree requirements.  </a:t>
            </a:r>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3</a:t>
            </a:fld>
            <a:endParaRPr lang="en-US"/>
          </a:p>
        </p:txBody>
      </p:sp>
    </p:spTree>
    <p:extLst>
      <p:ext uri="{BB962C8B-B14F-4D97-AF65-F5344CB8AC3E}">
        <p14:creationId xmlns:p14="http://schemas.microsoft.com/office/powerpoint/2010/main" val="2713939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 submit your thesis or dissertation to </a:t>
            </a:r>
            <a:r>
              <a:rPr lang="en-US" dirty="0" err="1"/>
              <a:t>ScholarWorks</a:t>
            </a:r>
            <a:r>
              <a:rPr lang="en-US" dirty="0"/>
              <a:t> you will have a few different options for deciding what type of access you would like to provide for your work.  </a:t>
            </a:r>
          </a:p>
          <a:p>
            <a:endParaRPr lang="en-US" dirty="0"/>
          </a:p>
          <a:p>
            <a:r>
              <a:rPr lang="en-US" dirty="0"/>
              <a:t>You will have the option to choose open access or campus access and to place an embargo on your work.</a:t>
            </a:r>
          </a:p>
          <a:p>
            <a:endParaRPr lang="en-US" dirty="0"/>
          </a:p>
          <a:p>
            <a:r>
              <a:rPr lang="en-US" dirty="0"/>
              <a:t>Open access means:</a:t>
            </a:r>
          </a:p>
          <a:p>
            <a:pPr lvl="0"/>
            <a:r>
              <a:rPr lang="en-US" dirty="0"/>
              <a:t>the full content of your dissertation or thesis is freely available online to researchers and the general public,</a:t>
            </a:r>
          </a:p>
          <a:p>
            <a:pPr lvl="0"/>
            <a:r>
              <a:rPr lang="en-US" dirty="0"/>
              <a:t>Anyone is permitted to read, download, print, search, or link to the full text of your dissertation or thesis.  </a:t>
            </a:r>
          </a:p>
          <a:p>
            <a:pPr lvl="0"/>
            <a:r>
              <a:rPr lang="en-US" dirty="0"/>
              <a:t>You, as the author, retain copyright over your dissertation or thesis and the right to be properly acknowledged and cited. </a:t>
            </a:r>
          </a:p>
          <a:p>
            <a:pPr lvl="0"/>
            <a:endParaRPr lang="en-US" dirty="0"/>
          </a:p>
          <a:p>
            <a:r>
              <a:rPr lang="en-US" dirty="0"/>
              <a:t>Campus access means:</a:t>
            </a:r>
          </a:p>
          <a:p>
            <a:pPr lvl="0"/>
            <a:r>
              <a:rPr lang="en-US" dirty="0"/>
              <a:t>the full content of your dissertation or thesis is restricted to on campus UMass users </a:t>
            </a:r>
          </a:p>
          <a:p>
            <a:pPr lvl="0"/>
            <a:r>
              <a:rPr lang="en-US" dirty="0"/>
              <a:t>those with a valid UMass Amherst user name and password, </a:t>
            </a:r>
          </a:p>
          <a:p>
            <a:pPr lvl="0"/>
            <a:r>
              <a:rPr lang="en-US" dirty="0"/>
              <a:t>or through interlibrary loan.  </a:t>
            </a:r>
          </a:p>
          <a:p>
            <a:pPr lvl="0"/>
            <a:endParaRPr lang="en-US" dirty="0"/>
          </a:p>
          <a:p>
            <a:pPr defTabSz="910102">
              <a:defRPr/>
            </a:pPr>
            <a:r>
              <a:rPr lang="en-US" dirty="0"/>
              <a:t>(For 1 year or 5 years - after which it will become open access)</a:t>
            </a:r>
          </a:p>
          <a:p>
            <a:pPr lvl="0"/>
            <a:endParaRPr lang="en-US" dirty="0"/>
          </a:p>
          <a:p>
            <a:r>
              <a:rPr lang="en-US" dirty="0"/>
              <a:t>An embargo is:</a:t>
            </a:r>
          </a:p>
          <a:p>
            <a:pPr lvl="0"/>
            <a:r>
              <a:rPr lang="en-US" dirty="0"/>
              <a:t>A restriction placed on your dissertation or thesis for a certain length of time after submission.  </a:t>
            </a:r>
          </a:p>
          <a:p>
            <a:pPr lvl="0"/>
            <a:r>
              <a:rPr lang="en-US" dirty="0"/>
              <a:t>No one (even those affiliated with </a:t>
            </a:r>
            <a:r>
              <a:rPr lang="en-US" dirty="0" err="1"/>
              <a:t>Umass</a:t>
            </a:r>
            <a:r>
              <a:rPr lang="en-US" dirty="0"/>
              <a:t> or through ILL) will be able to access your dissertation or thesis during the embargo period.  </a:t>
            </a:r>
          </a:p>
          <a:p>
            <a:pPr lvl="0"/>
            <a:endParaRPr lang="en-US" dirty="0"/>
          </a:p>
          <a:p>
            <a:pPr lvl="0"/>
            <a:r>
              <a:rPr lang="en-US" dirty="0"/>
              <a:t>Embargo periods are for 6 months or 1 year.  </a:t>
            </a:r>
          </a:p>
          <a:p>
            <a:pPr lvl="0"/>
            <a:r>
              <a:rPr lang="en-US" dirty="0"/>
              <a:t>If necessary, longer embargo periods may also be requested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4</a:t>
            </a:fld>
            <a:endParaRPr lang="en-US"/>
          </a:p>
        </p:txBody>
      </p:sp>
    </p:spTree>
    <p:extLst>
      <p:ext uri="{BB962C8B-B14F-4D97-AF65-F5344CB8AC3E}">
        <p14:creationId xmlns:p14="http://schemas.microsoft.com/office/powerpoint/2010/main" val="2841268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or campus access and embargoes can be combined with each other:</a:t>
            </a:r>
          </a:p>
          <a:p>
            <a:pPr lvl="0"/>
            <a:r>
              <a:rPr lang="en-US" dirty="0"/>
              <a:t>Open access</a:t>
            </a:r>
          </a:p>
          <a:p>
            <a:pPr lvl="0"/>
            <a:r>
              <a:rPr lang="en-US" dirty="0"/>
              <a:t>Open access with an embargo</a:t>
            </a:r>
          </a:p>
          <a:p>
            <a:pPr lvl="0"/>
            <a:r>
              <a:rPr lang="en-US" dirty="0"/>
              <a:t>Campus Access</a:t>
            </a:r>
          </a:p>
          <a:p>
            <a:pPr lvl="0"/>
            <a:r>
              <a:rPr lang="en-US" dirty="0"/>
              <a:t>Campus Access with an embargo</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5</a:t>
            </a:fld>
            <a:endParaRPr lang="en-US"/>
          </a:p>
        </p:txBody>
      </p:sp>
    </p:spTree>
    <p:extLst>
      <p:ext uri="{BB962C8B-B14F-4D97-AF65-F5344CB8AC3E}">
        <p14:creationId xmlns:p14="http://schemas.microsoft.com/office/powerpoint/2010/main" val="3768359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myths:</a:t>
            </a:r>
          </a:p>
          <a:p>
            <a:pPr lvl="0"/>
            <a:r>
              <a:rPr lang="en-US" dirty="0"/>
              <a:t>Fear that providing Open Access for your dissertation or thesis will disqualify it for future publication</a:t>
            </a:r>
          </a:p>
          <a:p>
            <a:r>
              <a:rPr lang="en-US" dirty="0"/>
              <a:t> </a:t>
            </a:r>
          </a:p>
          <a:p>
            <a:pPr lvl="0"/>
            <a:r>
              <a:rPr lang="en-US" dirty="0"/>
              <a:t>article or book based on your dissertation will be significantly different after editing and peer-review than its original form.  </a:t>
            </a:r>
          </a:p>
          <a:p>
            <a:pPr lvl="0"/>
            <a:r>
              <a:rPr lang="en-US" dirty="0"/>
              <a:t>If you are still worried you can always choose open access with an embargo, so you have some time to get it published first.</a:t>
            </a:r>
          </a:p>
          <a:p>
            <a:r>
              <a:rPr lang="en-US" dirty="0"/>
              <a:t> </a:t>
            </a:r>
          </a:p>
          <a:p>
            <a:pPr lvl="0"/>
            <a:r>
              <a:rPr lang="en-US" dirty="0"/>
              <a:t>You made a patentable discovery during your graduate research and want time to apply for a patent</a:t>
            </a:r>
          </a:p>
          <a:p>
            <a:r>
              <a:rPr lang="en-US" dirty="0"/>
              <a:t> </a:t>
            </a:r>
          </a:p>
          <a:p>
            <a:pPr lvl="0"/>
            <a:r>
              <a:rPr lang="en-US" dirty="0"/>
              <a:t>We don't want students to disclose their research before they've had a chance to patent it.  </a:t>
            </a:r>
          </a:p>
          <a:p>
            <a:pPr lvl="0"/>
            <a:r>
              <a:rPr lang="en-US" dirty="0"/>
              <a:t>You can request an embargo for any length of time you need, but you can still choose open access after the embargo expires.</a:t>
            </a:r>
          </a:p>
          <a:p>
            <a:pPr lvl="0"/>
            <a:endParaRPr lang="en-US" dirty="0"/>
          </a:p>
          <a:p>
            <a:pPr defTabSz="910102">
              <a:defRPr/>
            </a:pPr>
            <a:r>
              <a:rPr lang="en-US" dirty="0"/>
              <a:t>Concerns about private or sensitive information contained in your thesis or dissertation </a:t>
            </a:r>
          </a:p>
          <a:p>
            <a:pPr lvl="0"/>
            <a:endParaRPr lang="en-US" dirty="0"/>
          </a:p>
          <a:p>
            <a:r>
              <a:rPr lang="en-US" dirty="0"/>
              <a:t> </a:t>
            </a:r>
          </a:p>
          <a:p>
            <a:pPr lvl="0"/>
            <a:r>
              <a:rPr lang="en-US" dirty="0"/>
              <a:t>Some sections of your dissertation or thesis may be under copyright by others</a:t>
            </a:r>
          </a:p>
          <a:p>
            <a:r>
              <a:rPr lang="en-US" dirty="0"/>
              <a:t> </a:t>
            </a:r>
          </a:p>
          <a:p>
            <a:r>
              <a:rPr lang="en-US" dirty="0"/>
              <a:t>As long as your use was fair or you obtained permission to use the materials it should be okay to make your dissertation or thesis openly available. We’re going to talk about this some more in a few minutes.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6</a:t>
            </a:fld>
            <a:endParaRPr lang="en-US"/>
          </a:p>
        </p:txBody>
      </p:sp>
    </p:spTree>
    <p:extLst>
      <p:ext uri="{BB962C8B-B14F-4D97-AF65-F5344CB8AC3E}">
        <p14:creationId xmlns:p14="http://schemas.microsoft.com/office/powerpoint/2010/main" val="699864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first I have a couple of short videos to show you.</a:t>
            </a:r>
          </a:p>
          <a:p>
            <a:pPr lvl="0"/>
            <a:r>
              <a:rPr lang="en-US" dirty="0"/>
              <a:t> The first one is called open Access 101.  It describes the current model of scholarly publishing and talks about why open access to research is important.</a:t>
            </a:r>
          </a:p>
          <a:p>
            <a:r>
              <a:rPr lang="en-US" dirty="0"/>
              <a:t> </a:t>
            </a:r>
          </a:p>
          <a:p>
            <a:pPr lvl="0"/>
            <a:r>
              <a:rPr lang="en-US" dirty="0"/>
              <a:t>The second is a short video about the benefits of open access</a:t>
            </a:r>
          </a:p>
          <a:p>
            <a:r>
              <a:rPr lang="en-US" dirty="0"/>
              <a:t> </a:t>
            </a:r>
          </a:p>
          <a:p>
            <a:r>
              <a:rPr lang="en-US" dirty="0"/>
              <a:t> </a:t>
            </a:r>
          </a:p>
          <a:p>
            <a:pPr lvl="0"/>
            <a:r>
              <a:rPr lang="en-US" dirty="0"/>
              <a:t>So, I think these videos do a pretty good job or summing up the advantages of open access.  </a:t>
            </a:r>
          </a:p>
          <a:p>
            <a:pPr lvl="0"/>
            <a:r>
              <a:rPr lang="en-US" dirty="0"/>
              <a:t>The biggest advantage of open access is that other people will be more likely to read your work if it’s openly available online </a:t>
            </a:r>
          </a:p>
          <a:p>
            <a:pPr lvl="0"/>
            <a:r>
              <a:rPr lang="en-US" dirty="0"/>
              <a:t>This can lead to more recognition, more invitations to speak at conferences and more citations to your work.  </a:t>
            </a:r>
          </a:p>
          <a:p>
            <a:pPr lvl="0"/>
            <a:r>
              <a:rPr lang="en-US" dirty="0"/>
              <a:t>Also, I just wanted to remind you of one other major advantage. </a:t>
            </a:r>
          </a:p>
          <a:p>
            <a:pPr lvl="0"/>
            <a:endParaRPr lang="en-US" dirty="0"/>
          </a:p>
          <a:p>
            <a:pPr lvl="0"/>
            <a:r>
              <a:rPr lang="en-US" dirty="0"/>
              <a:t>And that is by choosing open access, you will be able to share a download link with potential employers and colleagues when you are looking for a job after you graduate. </a:t>
            </a:r>
          </a:p>
          <a:p>
            <a:pPr lvl="0"/>
            <a:endParaRPr lang="en-US" dirty="0"/>
          </a:p>
          <a:p>
            <a:pPr lvl="0"/>
            <a:r>
              <a:rPr lang="en-US" dirty="0"/>
              <a:t>Campus access theses and dissertations can only be downloaded by UMass Amherst faculty, staff and students.  </a:t>
            </a:r>
          </a:p>
          <a:p>
            <a:pPr lvl="0"/>
            <a:r>
              <a:rPr lang="en-US" dirty="0"/>
              <a:t>This means potential employers, colleagues, friends, family, and even you yourself will not be able to freely access your dissertation or thesis online after you graduate.</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7</a:t>
            </a:fld>
            <a:endParaRPr lang="en-US"/>
          </a:p>
        </p:txBody>
      </p:sp>
    </p:spTree>
    <p:extLst>
      <p:ext uri="{BB962C8B-B14F-4D97-AF65-F5344CB8AC3E}">
        <p14:creationId xmlns:p14="http://schemas.microsoft.com/office/powerpoint/2010/main" val="2053998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 how do you legally use somebody else’s work in your ETD?</a:t>
            </a:r>
          </a:p>
          <a:p>
            <a:r>
              <a:rPr lang="en-US" dirty="0"/>
              <a:t>There are four ways to do this:</a:t>
            </a:r>
            <a:br>
              <a:rPr lang="en-US" dirty="0"/>
            </a:br>
            <a:r>
              <a:rPr lang="en-US" dirty="0"/>
              <a:t>You can use works with open licenses, use works that are in the public domain, apply the fair use doctrine, or get the creator or copyright holder’s permission.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Creative Commons is an example of an open licensing system. Creative Commons was invented to create a more flexible copyright model, replacing "all rights reserved" with "some rights reserved". </a:t>
            </a:r>
          </a:p>
          <a:p>
            <a:r>
              <a:rPr lang="en-US" dirty="0"/>
              <a:t> </a:t>
            </a:r>
          </a:p>
          <a:p>
            <a:r>
              <a:rPr lang="en-US" dirty="0"/>
              <a:t/>
            </a:r>
            <a:br>
              <a:rPr lang="en-US" dirty="0"/>
            </a:br>
            <a:r>
              <a:rPr lang="en-US" dirty="0"/>
              <a:t>Creative Commons (CC) is a </a:t>
            </a:r>
            <a:r>
              <a:rPr lang="en-US" u="sng" dirty="0">
                <a:hlinkClick r:id="rId3" tooltip="Non-profit organization"/>
              </a:rPr>
              <a:t>non-profit organization</a:t>
            </a:r>
            <a:r>
              <a:rPr lang="en-US" dirty="0"/>
              <a:t> devoted to expanding the range of </a:t>
            </a:r>
            <a:r>
              <a:rPr lang="en-US" u="sng" dirty="0">
                <a:hlinkClick r:id="rId4" tooltip="Creativity"/>
              </a:rPr>
              <a:t>creative</a:t>
            </a:r>
            <a:r>
              <a:rPr lang="en-US" dirty="0"/>
              <a:t> works available for others to build upon legally and to share.</a:t>
            </a:r>
            <a:r>
              <a:rPr lang="en-US" u="sng" baseline="30000" dirty="0">
                <a:hlinkClick r:id="rId5"/>
              </a:rPr>
              <a:t>[1]</a:t>
            </a:r>
            <a:r>
              <a:rPr lang="en-US" dirty="0"/>
              <a:t> The organization has released several </a:t>
            </a:r>
            <a:r>
              <a:rPr lang="en-US" u="sng" dirty="0">
                <a:hlinkClick r:id="rId6"/>
              </a:rPr>
              <a:t>copyright</a:t>
            </a:r>
            <a:r>
              <a:rPr lang="en-US" dirty="0"/>
              <a:t>-</a:t>
            </a:r>
            <a:r>
              <a:rPr lang="en-US" u="sng" dirty="0">
                <a:hlinkClick r:id="rId7" tooltip="License"/>
              </a:rPr>
              <a:t>licenses</a:t>
            </a:r>
            <a:r>
              <a:rPr lang="en-US" dirty="0"/>
              <a:t> known as </a:t>
            </a:r>
            <a:r>
              <a:rPr lang="en-US" u="sng" dirty="0">
                <a:hlinkClick r:id="rId8"/>
              </a:rPr>
              <a:t>Creative Commons licenses</a:t>
            </a:r>
            <a:r>
              <a:rPr lang="en-US" dirty="0"/>
              <a:t> free of charge to the public. Using Creative Commons Licenses, artists and creators can make their work available for public use, under specific conditions.</a:t>
            </a:r>
          </a:p>
          <a:p>
            <a:r>
              <a:rPr lang="en-US" dirty="0"/>
              <a:t> </a:t>
            </a:r>
          </a:p>
          <a:p>
            <a:r>
              <a:rPr lang="en-US" dirty="0"/>
              <a:t> </a:t>
            </a:r>
          </a:p>
          <a:p>
            <a:r>
              <a:rPr lang="en-US" dirty="0"/>
              <a:t>Creative Commons licenses give </a:t>
            </a:r>
            <a:r>
              <a:rPr lang="en-US" b="1" dirty="0"/>
              <a:t>much more certainty</a:t>
            </a:r>
            <a:r>
              <a:rPr lang="en-US" dirty="0"/>
              <a:t> to your uses of creative works - if you meet the conditions of the license, your use is pre-approved!  You don't even have to consider copyright or fair use or worry about contacting the creator for permission to use their work.</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E81CE21-9526-4A9F-A701-588ACA872118}" type="datetimeFigureOut">
              <a:rPr lang="en-US" smtClean="0"/>
              <a:pPr/>
              <a:t>8/23/2016</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544FF32-5598-4094-A854-36448BD32DF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81CE21-9526-4A9F-A701-588ACA872118}" type="datetimeFigureOut">
              <a:rPr lang="en-US" smtClean="0"/>
              <a:pPr/>
              <a:t>8/23/2016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44FF32-5598-4094-A854-36448BD32DF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544FF32-5598-4094-A854-36448BD32DF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81CE21-9526-4A9F-A701-588ACA872118}" type="datetimeFigureOut">
              <a:rPr lang="en-US" smtClean="0"/>
              <a:pPr/>
              <a:t>8/23/2016</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E81CE21-9526-4A9F-A701-588ACA872118}" type="datetimeFigureOut">
              <a:rPr lang="en-US" smtClean="0"/>
              <a:pPr/>
              <a:t>8/23/2016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544FF32-5598-4094-A854-36448BD32DF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E81CE21-9526-4A9F-A701-588ACA872118}" type="datetimeFigureOut">
              <a:rPr lang="en-US" smtClean="0"/>
              <a:pPr/>
              <a:t>8/23/2016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544FF32-5598-4094-A854-36448BD32DF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E81CE21-9526-4A9F-A701-588ACA872118}" type="datetimeFigureOut">
              <a:rPr lang="en-US" smtClean="0"/>
              <a:pPr/>
              <a:t>8/23/2016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44FF32-5598-4094-A854-36448BD32DF3}"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E81CE21-9526-4A9F-A701-588ACA872118}" type="datetimeFigureOut">
              <a:rPr lang="en-US" smtClean="0"/>
              <a:pPr/>
              <a:t>8/23/2016</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544FF32-5598-4094-A854-36448BD32DF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E81CE21-9526-4A9F-A701-588ACA872118}" type="datetimeFigureOut">
              <a:rPr lang="en-US" smtClean="0"/>
              <a:pPr/>
              <a:t>8/23/2016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544FF32-5598-4094-A854-36448BD32D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E81CE21-9526-4A9F-A701-588ACA872118}" type="datetimeFigureOut">
              <a:rPr lang="en-US" smtClean="0"/>
              <a:pPr/>
              <a:t>8/23/2016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544FF32-5598-4094-A854-36448BD32D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544FF32-5598-4094-A854-36448BD32DF3}"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E81CE21-9526-4A9F-A701-588ACA872118}" type="datetimeFigureOut">
              <a:rPr lang="en-US" smtClean="0"/>
              <a:pPr/>
              <a:t>8/23/2016</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544FF32-5598-4094-A854-36448BD32DF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E81CE21-9526-4A9F-A701-588ACA872118}" type="datetimeFigureOut">
              <a:rPr lang="en-US" smtClean="0"/>
              <a:pPr/>
              <a:t>8/23/2016</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E81CE21-9526-4A9F-A701-588ACA872118}" type="datetimeFigureOut">
              <a:rPr lang="en-US" smtClean="0"/>
              <a:pPr/>
              <a:t>8/23/2016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544FF32-5598-4094-A854-36448BD32DF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librarycopyright.net/digitalslider/"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cholarworks.umass.edu/theses/3/"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unc.edu/~unclng/public-d.htm" TargetMode="External"/><Relationship Id="rId3" Type="http://schemas.openxmlformats.org/officeDocument/2006/relationships/hyperlink" Target="http://copyright.columbia.edu/copyright/permissions/requesting-permission/" TargetMode="External"/><Relationship Id="rId7" Type="http://schemas.openxmlformats.org/officeDocument/2006/relationships/hyperlink" Target="http://creativecommons.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www.copyright.iupui.edu/" TargetMode="External"/><Relationship Id="rId5" Type="http://schemas.openxmlformats.org/officeDocument/2006/relationships/hyperlink" Target="http://www.csulb.edu/library/guide/serv/permis.html" TargetMode="External"/><Relationship Id="rId4" Type="http://schemas.openxmlformats.org/officeDocument/2006/relationships/hyperlink" Target="http://www.librarycopyright.net/digitalslider/" TargetMode="External"/><Relationship Id="rId9" Type="http://schemas.openxmlformats.org/officeDocument/2006/relationships/hyperlink" Target="http://www.lib.umn.edu/copyright/usemap"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mailto:mbergin@library.umass.edu"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mailto:charlotteroh@library.umass.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vimeo.com/6973160"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youtube.com/watch?v=y9Jh_GffRPU"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lnSpcReduction="10000"/>
          </a:bodyPr>
          <a:lstStyle/>
          <a:p>
            <a:endParaRPr lang="en-US" dirty="0" smtClean="0"/>
          </a:p>
          <a:p>
            <a:r>
              <a:rPr lang="en-US" dirty="0" smtClean="0"/>
              <a:t>Meghan </a:t>
            </a:r>
            <a:r>
              <a:rPr lang="en-US" dirty="0" err="1" smtClean="0"/>
              <a:t>Banach</a:t>
            </a:r>
            <a:r>
              <a:rPr lang="en-US" dirty="0" smtClean="0"/>
              <a:t> Bergin</a:t>
            </a:r>
          </a:p>
          <a:p>
            <a:r>
              <a:rPr lang="en-US" dirty="0" smtClean="0"/>
              <a:t>&amp;</a:t>
            </a:r>
          </a:p>
          <a:p>
            <a:r>
              <a:rPr lang="en-US" dirty="0" smtClean="0"/>
              <a:t>Charlotte </a:t>
            </a:r>
            <a:r>
              <a:rPr lang="en-US" dirty="0" err="1" smtClean="0"/>
              <a:t>Roh</a:t>
            </a:r>
            <a:endParaRPr lang="en-US" dirty="0" smtClean="0"/>
          </a:p>
          <a:p>
            <a:endParaRPr lang="en-US" dirty="0" smtClean="0"/>
          </a:p>
          <a:p>
            <a:r>
              <a:rPr lang="en-US" dirty="0" smtClean="0"/>
              <a:t>October 20, 2015</a:t>
            </a:r>
            <a:endParaRPr lang="en-US" dirty="0"/>
          </a:p>
        </p:txBody>
      </p:sp>
      <p:sp>
        <p:nvSpPr>
          <p:cNvPr id="2" name="Title 1"/>
          <p:cNvSpPr>
            <a:spLocks noGrp="1"/>
          </p:cNvSpPr>
          <p:nvPr>
            <p:ph type="ctrTitle"/>
          </p:nvPr>
        </p:nvSpPr>
        <p:spPr/>
        <p:txBody>
          <a:bodyPr>
            <a:normAutofit fontScale="90000"/>
          </a:bodyPr>
          <a:lstStyle/>
          <a:p>
            <a:r>
              <a:rPr lang="en-US" sz="4000" b="1" dirty="0" smtClean="0"/>
              <a:t/>
            </a:r>
            <a:br>
              <a:rPr lang="en-US" sz="4000" b="1" dirty="0" smtClean="0"/>
            </a:br>
            <a:r>
              <a:rPr lang="en-US" sz="4000" b="1" dirty="0" smtClean="0"/>
              <a:t>Open Access and Copyright for Theses and Dissertations</a:t>
            </a:r>
            <a:r>
              <a:rPr lang="en-US" sz="4400" dirty="0" smtClean="0"/>
              <a:t/>
            </a:r>
            <a:br>
              <a:rPr lang="en-US" sz="4400"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Commons</a:t>
            </a:r>
            <a:endParaRPr lang="en-US" dirty="0"/>
          </a:p>
        </p:txBody>
      </p:sp>
      <p:pic>
        <p:nvPicPr>
          <p:cNvPr id="4" name="Content Placeholder 3"/>
          <p:cNvPicPr>
            <a:picLocks noGrp="1"/>
          </p:cNvPicPr>
          <p:nvPr>
            <p:ph sz="quarter" idx="1"/>
          </p:nvPr>
        </p:nvPicPr>
        <p:blipFill>
          <a:blip r:embed="rId3" cstate="print"/>
          <a:srcRect l="4006" t="12346" r="2244" b="5556"/>
          <a:stretch>
            <a:fillRect/>
          </a:stretch>
        </p:blipFill>
        <p:spPr bwMode="auto">
          <a:xfrm>
            <a:off x="1201930" y="1527175"/>
            <a:ext cx="6703628" cy="4572000"/>
          </a:xfrm>
          <a:prstGeom prst="rect">
            <a:avLst/>
          </a:prstGeom>
          <a:noFill/>
          <a:ln w="9525">
            <a:noFill/>
            <a:miter lim="800000"/>
            <a:headEnd/>
            <a:tailEnd/>
          </a:ln>
        </p:spPr>
      </p:pic>
    </p:spTree>
    <p:extLst>
      <p:ext uri="{BB962C8B-B14F-4D97-AF65-F5344CB8AC3E}">
        <p14:creationId xmlns:p14="http://schemas.microsoft.com/office/powerpoint/2010/main" val="2756767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normAutofit/>
          </a:bodyPr>
          <a:lstStyle/>
          <a:p>
            <a:r>
              <a:rPr lang="en-US" sz="2800" dirty="0" smtClean="0"/>
              <a:t>Sources for Creative Commons Licensed Materials</a:t>
            </a:r>
            <a:endParaRPr lang="en-US" sz="2800" dirty="0"/>
          </a:p>
        </p:txBody>
      </p:sp>
      <p:sp>
        <p:nvSpPr>
          <p:cNvPr id="5" name="Content Placeholder 4"/>
          <p:cNvSpPr>
            <a:spLocks noGrp="1"/>
          </p:cNvSpPr>
          <p:nvPr>
            <p:ph sz="quarter" idx="1"/>
          </p:nvPr>
        </p:nvSpPr>
        <p:spPr/>
        <p:txBody>
          <a:bodyPr/>
          <a:lstStyle/>
          <a:p>
            <a:endParaRPr lang="en-US" dirty="0" smtClean="0"/>
          </a:p>
          <a:p>
            <a:pPr>
              <a:buNone/>
            </a:pPr>
            <a:r>
              <a:rPr lang="en-US" dirty="0" smtClean="0"/>
              <a:t>                         Music:</a:t>
            </a:r>
          </a:p>
          <a:p>
            <a:pPr>
              <a:buNone/>
            </a:pPr>
            <a:endParaRPr lang="en-US" dirty="0" smtClean="0"/>
          </a:p>
          <a:p>
            <a:endParaRPr lang="en-US" dirty="0" smtClean="0"/>
          </a:p>
          <a:p>
            <a:pPr>
              <a:buNone/>
            </a:pPr>
            <a:r>
              <a:rPr lang="en-US" dirty="0" smtClean="0"/>
              <a:t>                        Images:</a:t>
            </a:r>
          </a:p>
          <a:p>
            <a:endParaRPr lang="en-US" dirty="0" smtClean="0"/>
          </a:p>
          <a:p>
            <a:endParaRPr lang="en-US" dirty="0" smtClean="0"/>
          </a:p>
          <a:p>
            <a:pPr>
              <a:buNone/>
            </a:pPr>
            <a:r>
              <a:rPr lang="en-US" dirty="0" smtClean="0"/>
              <a:t>                        Video:</a:t>
            </a:r>
          </a:p>
          <a:p>
            <a:endParaRPr lang="en-US" dirty="0" smtClean="0"/>
          </a:p>
          <a:p>
            <a:endParaRPr lang="en-US" dirty="0" smtClean="0"/>
          </a:p>
        </p:txBody>
      </p:sp>
      <p:pic>
        <p:nvPicPr>
          <p:cNvPr id="2050" name="Picture 2"/>
          <p:cNvPicPr>
            <a:picLocks noGrp="1" noChangeAspect="1" noChangeArrowheads="1"/>
          </p:cNvPicPr>
          <p:nvPr>
            <p:ph sz="half" idx="4294967295"/>
          </p:nvPr>
        </p:nvPicPr>
        <p:blipFill>
          <a:blip r:embed="rId3" cstate="print"/>
          <a:stretch>
            <a:fillRect/>
          </a:stretch>
        </p:blipFill>
        <p:spPr bwMode="auto">
          <a:xfrm>
            <a:off x="4800600" y="1828800"/>
            <a:ext cx="1576551" cy="4572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953000" y="2438400"/>
            <a:ext cx="1297858" cy="457200"/>
          </a:xfrm>
          <a:prstGeom prst="rect">
            <a:avLst/>
          </a:prstGeom>
          <a:noFill/>
          <a:ln w="9525">
            <a:noFill/>
            <a:miter lim="800000"/>
            <a:headEnd/>
            <a:tailEnd/>
          </a:ln>
        </p:spPr>
      </p:pic>
      <p:pic>
        <p:nvPicPr>
          <p:cNvPr id="2054" name="Picture 6"/>
          <p:cNvPicPr>
            <a:picLocks noChangeAspect="1" noChangeArrowheads="1"/>
          </p:cNvPicPr>
          <p:nvPr/>
        </p:nvPicPr>
        <p:blipFill>
          <a:blip r:embed="rId5"/>
          <a:srcRect/>
          <a:stretch>
            <a:fillRect/>
          </a:stretch>
        </p:blipFill>
        <p:spPr bwMode="auto">
          <a:xfrm>
            <a:off x="4567238" y="3424238"/>
            <a:ext cx="9525" cy="9525"/>
          </a:xfrm>
          <a:prstGeom prst="rect">
            <a:avLst/>
          </a:prstGeom>
          <a:noFill/>
          <a:ln w="9525">
            <a:noFill/>
            <a:miter lim="800000"/>
            <a:headEnd/>
            <a:tailEnd/>
          </a:ln>
        </p:spPr>
      </p:pic>
      <p:pic>
        <p:nvPicPr>
          <p:cNvPr id="2055" name="Picture 7"/>
          <p:cNvPicPr>
            <a:picLocks noChangeAspect="1" noChangeArrowheads="1"/>
          </p:cNvPicPr>
          <p:nvPr/>
        </p:nvPicPr>
        <p:blipFill>
          <a:blip r:embed="rId5"/>
          <a:srcRect/>
          <a:stretch>
            <a:fillRect/>
          </a:stretch>
        </p:blipFill>
        <p:spPr bwMode="auto">
          <a:xfrm>
            <a:off x="4567238" y="3424238"/>
            <a:ext cx="9525" cy="9525"/>
          </a:xfrm>
          <a:prstGeom prst="rect">
            <a:avLst/>
          </a:prstGeom>
          <a:noFill/>
          <a:ln w="9525">
            <a:noFill/>
            <a:miter lim="800000"/>
            <a:headEnd/>
            <a:tailEnd/>
          </a:ln>
        </p:spPr>
      </p:pic>
      <p:pic>
        <p:nvPicPr>
          <p:cNvPr id="2057" name="Picture 9"/>
          <p:cNvPicPr>
            <a:picLocks noChangeAspect="1" noChangeArrowheads="1"/>
          </p:cNvPicPr>
          <p:nvPr/>
        </p:nvPicPr>
        <p:blipFill>
          <a:blip r:embed="rId6" cstate="print"/>
          <a:srcRect/>
          <a:stretch>
            <a:fillRect/>
          </a:stretch>
        </p:blipFill>
        <p:spPr bwMode="auto">
          <a:xfrm>
            <a:off x="5029200" y="5410200"/>
            <a:ext cx="1076706" cy="548640"/>
          </a:xfrm>
          <a:prstGeom prst="rect">
            <a:avLst/>
          </a:prstGeom>
          <a:noFill/>
          <a:ln w="9525">
            <a:noFill/>
            <a:miter lim="800000"/>
            <a:headEnd/>
            <a:tailEnd/>
          </a:ln>
        </p:spPr>
      </p:pic>
      <p:pic>
        <p:nvPicPr>
          <p:cNvPr id="2058" name="Picture 10"/>
          <p:cNvPicPr>
            <a:picLocks noChangeAspect="1" noChangeArrowheads="1"/>
          </p:cNvPicPr>
          <p:nvPr/>
        </p:nvPicPr>
        <p:blipFill>
          <a:blip r:embed="rId7" cstate="print"/>
          <a:srcRect t="25000" b="25000"/>
          <a:stretch>
            <a:fillRect/>
          </a:stretch>
        </p:blipFill>
        <p:spPr bwMode="auto">
          <a:xfrm>
            <a:off x="5029200" y="3505200"/>
            <a:ext cx="1097280" cy="548640"/>
          </a:xfrm>
          <a:prstGeom prst="rect">
            <a:avLst/>
          </a:prstGeom>
          <a:noFill/>
          <a:ln w="9525">
            <a:noFill/>
            <a:miter lim="800000"/>
            <a:headEnd/>
            <a:tailEnd/>
          </a:ln>
        </p:spPr>
      </p:pic>
      <p:pic>
        <p:nvPicPr>
          <p:cNvPr id="2059" name="Picture 11"/>
          <p:cNvPicPr>
            <a:picLocks noChangeAspect="1" noChangeArrowheads="1"/>
          </p:cNvPicPr>
          <p:nvPr/>
        </p:nvPicPr>
        <p:blipFill>
          <a:blip r:embed="rId8" cstate="print"/>
          <a:srcRect/>
          <a:stretch>
            <a:fillRect/>
          </a:stretch>
        </p:blipFill>
        <p:spPr bwMode="auto">
          <a:xfrm>
            <a:off x="5105400" y="4648200"/>
            <a:ext cx="914400" cy="548640"/>
          </a:xfrm>
          <a:prstGeom prst="rect">
            <a:avLst/>
          </a:prstGeom>
          <a:noFill/>
          <a:ln w="9525">
            <a:noFill/>
            <a:miter lim="800000"/>
            <a:headEnd/>
            <a:tailEnd/>
          </a:ln>
        </p:spPr>
      </p:pic>
    </p:spTree>
    <p:extLst>
      <p:ext uri="{BB962C8B-B14F-4D97-AF65-F5344CB8AC3E}">
        <p14:creationId xmlns:p14="http://schemas.microsoft.com/office/powerpoint/2010/main" val="3366099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Domain</a:t>
            </a:r>
            <a:endParaRPr lang="en-US" dirty="0"/>
          </a:p>
        </p:txBody>
      </p:sp>
      <p:sp>
        <p:nvSpPr>
          <p:cNvPr id="3" name="Content Placeholder 2"/>
          <p:cNvSpPr>
            <a:spLocks noGrp="1"/>
          </p:cNvSpPr>
          <p:nvPr>
            <p:ph sz="quarter" idx="1"/>
          </p:nvPr>
        </p:nvSpPr>
        <p:spPr/>
        <p:txBody>
          <a:bodyPr/>
          <a:lstStyle/>
          <a:p>
            <a:endParaRPr lang="en-US" sz="2800" dirty="0" smtClean="0"/>
          </a:p>
          <a:p>
            <a:endParaRPr lang="en-US" sz="2800" dirty="0" smtClean="0"/>
          </a:p>
          <a:p>
            <a:r>
              <a:rPr lang="en-US" sz="2800" dirty="0" smtClean="0"/>
              <a:t>All works published before 1923 are in the public domain due to copyright expiration</a:t>
            </a:r>
          </a:p>
          <a:p>
            <a:endParaRPr lang="en-US" sz="2800" dirty="0" smtClean="0"/>
          </a:p>
          <a:p>
            <a:r>
              <a:rPr lang="en-US" sz="2800" dirty="0" smtClean="0"/>
              <a:t>For materials published after 1923 it’s more complicated</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Slider</a:t>
            </a:r>
            <a:endParaRPr lang="en-US" dirty="0"/>
          </a:p>
        </p:txBody>
      </p:sp>
      <p:sp>
        <p:nvSpPr>
          <p:cNvPr id="3" name="Content Placeholder 2"/>
          <p:cNvSpPr>
            <a:spLocks noGrp="1"/>
          </p:cNvSpPr>
          <p:nvPr>
            <p:ph sz="quarter" idx="1"/>
          </p:nvPr>
        </p:nvSpPr>
        <p:spPr/>
        <p:txBody>
          <a:bodyPr/>
          <a:lstStyle/>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pPr algn="ctr">
              <a:buNone/>
            </a:pPr>
            <a:r>
              <a:rPr lang="en-US" dirty="0" smtClean="0">
                <a:hlinkClick r:id="rId3"/>
              </a:rPr>
              <a:t>http://www.librarycopyright.net/digitalslider/</a:t>
            </a:r>
            <a:r>
              <a:rPr lang="en-US" dirty="0" smtClean="0"/>
              <a:t> </a:t>
            </a:r>
            <a:endParaRPr lang="en-US" dirty="0"/>
          </a:p>
        </p:txBody>
      </p:sp>
      <p:pic>
        <p:nvPicPr>
          <p:cNvPr id="4" name="Picture 3"/>
          <p:cNvPicPr/>
          <p:nvPr/>
        </p:nvPicPr>
        <p:blipFill>
          <a:blip r:embed="rId4" cstate="print"/>
          <a:srcRect t="15844" r="3045" b="4321"/>
          <a:stretch>
            <a:fillRect/>
          </a:stretch>
        </p:blipFill>
        <p:spPr bwMode="auto">
          <a:xfrm>
            <a:off x="1676400" y="1676400"/>
            <a:ext cx="5762625" cy="369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Four Factors of Fair Use</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endParaRPr lang="en-US" dirty="0" smtClean="0"/>
          </a:p>
          <a:p>
            <a:pPr marL="514350" indent="-514350">
              <a:buFont typeface="+mj-lt"/>
              <a:buAutoNum type="arabicPeriod"/>
            </a:pPr>
            <a:r>
              <a:rPr lang="en-US" dirty="0" smtClean="0"/>
              <a:t>Purpose and character of the use</a:t>
            </a:r>
          </a:p>
          <a:p>
            <a:pPr marL="514350" indent="-514350">
              <a:buFont typeface="+mj-lt"/>
              <a:buAutoNum type="arabicPeriod"/>
            </a:pPr>
            <a:endParaRPr lang="en-US" dirty="0" smtClean="0"/>
          </a:p>
          <a:p>
            <a:pPr marL="514350" indent="-514350">
              <a:buFont typeface="+mj-lt"/>
              <a:buAutoNum type="arabicPeriod"/>
            </a:pPr>
            <a:r>
              <a:rPr lang="en-US" dirty="0"/>
              <a:t>N</a:t>
            </a:r>
            <a:r>
              <a:rPr lang="en-US" dirty="0" smtClean="0"/>
              <a:t>ature of the copyrighted work </a:t>
            </a:r>
          </a:p>
          <a:p>
            <a:pPr marL="514350" indent="-514350">
              <a:buFont typeface="+mj-lt"/>
              <a:buAutoNum type="arabicPeriod"/>
            </a:pPr>
            <a:endParaRPr lang="en-US" dirty="0" smtClean="0"/>
          </a:p>
          <a:p>
            <a:pPr marL="514350" indent="-514350">
              <a:buFont typeface="+mj-lt"/>
              <a:buAutoNum type="arabicPeriod"/>
            </a:pPr>
            <a:r>
              <a:rPr lang="en-US" dirty="0"/>
              <a:t>A</a:t>
            </a:r>
            <a:r>
              <a:rPr lang="en-US" dirty="0" smtClean="0"/>
              <a:t>mount of the portion used</a:t>
            </a:r>
          </a:p>
          <a:p>
            <a:pPr marL="514350" indent="-514350">
              <a:buFont typeface="+mj-lt"/>
              <a:buAutoNum type="arabicPeriod"/>
            </a:pPr>
            <a:endParaRPr lang="en-US" dirty="0" smtClean="0"/>
          </a:p>
          <a:p>
            <a:pPr marL="514350" indent="-514350">
              <a:buFont typeface="+mj-lt"/>
              <a:buAutoNum type="arabicPeriod"/>
            </a:pPr>
            <a:r>
              <a:rPr lang="en-US" dirty="0"/>
              <a:t>E</a:t>
            </a:r>
            <a:r>
              <a:rPr lang="en-US" dirty="0" smtClean="0"/>
              <a:t>ffect of the use upon the potential market</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Purpose &amp; Character of Use</a:t>
            </a:r>
            <a:endParaRPr lang="en-US" dirty="0"/>
          </a:p>
        </p:txBody>
      </p:sp>
      <p:sp>
        <p:nvSpPr>
          <p:cNvPr id="5" name="Content Placeholder 4"/>
          <p:cNvSpPr>
            <a:spLocks noGrp="1"/>
          </p:cNvSpPr>
          <p:nvPr>
            <p:ph sz="half" idx="1"/>
          </p:nvPr>
        </p:nvSpPr>
        <p:spPr/>
        <p:txBody>
          <a:bodyPr>
            <a:normAutofit fontScale="85000" lnSpcReduction="20000"/>
          </a:bodyPr>
          <a:lstStyle/>
          <a:p>
            <a:endParaRPr lang="en-US" b="1" dirty="0" smtClean="0"/>
          </a:p>
          <a:p>
            <a:pPr marL="0" indent="0">
              <a:buNone/>
            </a:pPr>
            <a:r>
              <a:rPr lang="en-US" b="1" dirty="0" smtClean="0"/>
              <a:t>In Favor of Fair Use:</a:t>
            </a:r>
          </a:p>
          <a:p>
            <a:endParaRPr lang="en-US" b="1" dirty="0" smtClean="0"/>
          </a:p>
          <a:p>
            <a:r>
              <a:rPr lang="en-US" dirty="0"/>
              <a:t>Teaching, r</a:t>
            </a:r>
            <a:r>
              <a:rPr lang="en-US" dirty="0" smtClean="0"/>
              <a:t>esearch, or scholarship </a:t>
            </a:r>
            <a:endParaRPr lang="en-US" dirty="0"/>
          </a:p>
          <a:p>
            <a:endParaRPr lang="en-US" dirty="0"/>
          </a:p>
          <a:p>
            <a:r>
              <a:rPr lang="en-US" dirty="0" smtClean="0"/>
              <a:t>Nonprofit Educational Institution</a:t>
            </a:r>
          </a:p>
          <a:p>
            <a:endParaRPr lang="en-US" dirty="0" smtClean="0"/>
          </a:p>
          <a:p>
            <a:r>
              <a:rPr lang="en-US" dirty="0" smtClean="0"/>
              <a:t>Comment or  criticism</a:t>
            </a:r>
          </a:p>
          <a:p>
            <a:endParaRPr lang="en-US" dirty="0" smtClean="0"/>
          </a:p>
          <a:p>
            <a:r>
              <a:rPr lang="en-US" dirty="0" smtClean="0"/>
              <a:t>News reporting</a:t>
            </a:r>
          </a:p>
          <a:p>
            <a:endParaRPr lang="en-US" dirty="0" smtClean="0"/>
          </a:p>
          <a:p>
            <a:r>
              <a:rPr lang="en-US" dirty="0" smtClean="0"/>
              <a:t>Transformative use (such as parody for example)</a:t>
            </a:r>
          </a:p>
          <a:p>
            <a:pPr marL="0" indent="0">
              <a:buNone/>
            </a:pPr>
            <a:endParaRPr lang="en-US" dirty="0" smtClean="0"/>
          </a:p>
          <a:p>
            <a:endParaRPr lang="en-US" b="1" dirty="0" smtClean="0"/>
          </a:p>
        </p:txBody>
      </p:sp>
      <p:sp>
        <p:nvSpPr>
          <p:cNvPr id="6" name="Content Placeholder 5"/>
          <p:cNvSpPr>
            <a:spLocks noGrp="1"/>
          </p:cNvSpPr>
          <p:nvPr>
            <p:ph sz="half" idx="2"/>
          </p:nvPr>
        </p:nvSpPr>
        <p:spPr/>
        <p:txBody>
          <a:bodyPr>
            <a:normAutofit fontScale="85000" lnSpcReduction="20000"/>
          </a:bodyPr>
          <a:lstStyle/>
          <a:p>
            <a:endParaRPr lang="en-US" b="1" dirty="0" smtClean="0"/>
          </a:p>
          <a:p>
            <a:pPr marL="0" indent="0">
              <a:buNone/>
            </a:pPr>
            <a:r>
              <a:rPr lang="en-US" b="1" dirty="0" smtClean="0"/>
              <a:t>In Favor of Copyright Holder (not fair use):</a:t>
            </a:r>
          </a:p>
          <a:p>
            <a:endParaRPr lang="en-US" b="1" dirty="0" smtClean="0"/>
          </a:p>
          <a:p>
            <a:r>
              <a:rPr lang="en-US" dirty="0" smtClean="0"/>
              <a:t>Commercial activity</a:t>
            </a:r>
          </a:p>
          <a:p>
            <a:endParaRPr lang="en-US" dirty="0" smtClean="0"/>
          </a:p>
          <a:p>
            <a:r>
              <a:rPr lang="en-US" dirty="0" smtClean="0"/>
              <a:t>Profiting from the use</a:t>
            </a:r>
          </a:p>
          <a:p>
            <a:endParaRPr lang="en-US" dirty="0" smtClean="0"/>
          </a:p>
          <a:p>
            <a:r>
              <a:rPr lang="en-US" dirty="0" smtClean="0"/>
              <a:t>Entertainment</a:t>
            </a:r>
          </a:p>
          <a:p>
            <a:endParaRPr lang="en-US" dirty="0" smtClean="0"/>
          </a:p>
          <a:p>
            <a:r>
              <a:rPr lang="en-US" dirty="0" smtClean="0"/>
              <a:t>Bad-faith behavior</a:t>
            </a:r>
          </a:p>
          <a:p>
            <a:endParaRPr lang="en-US" dirty="0" smtClean="0"/>
          </a:p>
          <a:p>
            <a:r>
              <a:rPr lang="en-US" dirty="0" smtClean="0"/>
              <a:t>Denying credit to original author</a:t>
            </a:r>
            <a:endParaRPr lang="en-US" b="1"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the Copyrighted Work</a:t>
            </a:r>
            <a:endParaRPr lang="en-US" dirty="0"/>
          </a:p>
        </p:txBody>
      </p:sp>
      <p:sp>
        <p:nvSpPr>
          <p:cNvPr id="3" name="Content Placeholder 2"/>
          <p:cNvSpPr>
            <a:spLocks noGrp="1"/>
          </p:cNvSpPr>
          <p:nvPr>
            <p:ph sz="half" idx="1"/>
          </p:nvPr>
        </p:nvSpPr>
        <p:spPr/>
        <p:txBody>
          <a:bodyPr>
            <a:normAutofit lnSpcReduction="10000"/>
          </a:bodyPr>
          <a:lstStyle/>
          <a:p>
            <a:endParaRPr lang="en-US" b="1" dirty="0" smtClean="0"/>
          </a:p>
          <a:p>
            <a:pPr marL="0" indent="0">
              <a:buNone/>
            </a:pPr>
            <a:r>
              <a:rPr lang="en-US" b="1" dirty="0" smtClean="0"/>
              <a:t>In Favor of Fair Use:</a:t>
            </a:r>
          </a:p>
          <a:p>
            <a:endParaRPr lang="en-US" b="1" dirty="0" smtClean="0"/>
          </a:p>
          <a:p>
            <a:r>
              <a:rPr lang="en-US" dirty="0" smtClean="0"/>
              <a:t>Published work </a:t>
            </a:r>
          </a:p>
          <a:p>
            <a:endParaRPr lang="en-US" dirty="0" smtClean="0"/>
          </a:p>
          <a:p>
            <a:r>
              <a:rPr lang="en-US" dirty="0" smtClean="0"/>
              <a:t>Factual or nonfiction based </a:t>
            </a:r>
          </a:p>
          <a:p>
            <a:endParaRPr lang="en-US" dirty="0" smtClean="0"/>
          </a:p>
          <a:p>
            <a:r>
              <a:rPr lang="en-US" dirty="0" smtClean="0"/>
              <a:t>Important to educational objectives </a:t>
            </a:r>
            <a:endParaRPr lang="en-US" dirty="0"/>
          </a:p>
        </p:txBody>
      </p:sp>
      <p:sp>
        <p:nvSpPr>
          <p:cNvPr id="4" name="Content Placeholder 3"/>
          <p:cNvSpPr>
            <a:spLocks noGrp="1"/>
          </p:cNvSpPr>
          <p:nvPr>
            <p:ph sz="half" idx="2"/>
          </p:nvPr>
        </p:nvSpPr>
        <p:spPr/>
        <p:txBody>
          <a:bodyPr>
            <a:normAutofit lnSpcReduction="10000"/>
          </a:bodyPr>
          <a:lstStyle/>
          <a:p>
            <a:endParaRPr lang="en-US" b="1" dirty="0" smtClean="0"/>
          </a:p>
          <a:p>
            <a:pPr marL="0" indent="0">
              <a:buNone/>
            </a:pPr>
            <a:r>
              <a:rPr lang="en-US" b="1" dirty="0" smtClean="0"/>
              <a:t>In Favor of Copyright Holder (not fair use):</a:t>
            </a:r>
          </a:p>
          <a:p>
            <a:endParaRPr lang="en-US" b="1" dirty="0" smtClean="0"/>
          </a:p>
          <a:p>
            <a:r>
              <a:rPr lang="en-US" dirty="0" smtClean="0"/>
              <a:t>Unpublished work</a:t>
            </a:r>
          </a:p>
          <a:p>
            <a:endParaRPr lang="en-US" b="1" dirty="0" smtClean="0"/>
          </a:p>
          <a:p>
            <a:r>
              <a:rPr lang="en-US" dirty="0" smtClean="0"/>
              <a:t>Highly creative work (art, music, novels, films, plays)</a:t>
            </a:r>
          </a:p>
          <a:p>
            <a:endParaRPr lang="en-US" dirty="0" smtClean="0"/>
          </a:p>
          <a:p>
            <a:r>
              <a:rPr lang="en-US" dirty="0" smtClean="0"/>
              <a:t>Fiction</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Amount of the Work</a:t>
            </a:r>
            <a:endParaRPr lang="en-US" dirty="0"/>
          </a:p>
        </p:txBody>
      </p:sp>
      <p:sp>
        <p:nvSpPr>
          <p:cNvPr id="3" name="Content Placeholder 2"/>
          <p:cNvSpPr>
            <a:spLocks noGrp="1"/>
          </p:cNvSpPr>
          <p:nvPr>
            <p:ph sz="half" idx="1"/>
          </p:nvPr>
        </p:nvSpPr>
        <p:spPr/>
        <p:txBody>
          <a:bodyPr>
            <a:normAutofit/>
          </a:bodyPr>
          <a:lstStyle/>
          <a:p>
            <a:endParaRPr lang="en-US" b="1" dirty="0" smtClean="0"/>
          </a:p>
          <a:p>
            <a:pPr marL="0" indent="0">
              <a:buNone/>
            </a:pPr>
            <a:r>
              <a:rPr lang="en-US" b="1" dirty="0" smtClean="0"/>
              <a:t>In Favor of Fair Use:</a:t>
            </a:r>
          </a:p>
          <a:p>
            <a:pPr marL="0" indent="0">
              <a:buNone/>
            </a:pPr>
            <a:endParaRPr lang="en-US" b="1" dirty="0" smtClean="0"/>
          </a:p>
          <a:p>
            <a:r>
              <a:rPr lang="en-US" dirty="0" smtClean="0"/>
              <a:t>Small quantity </a:t>
            </a:r>
          </a:p>
          <a:p>
            <a:endParaRPr lang="en-US" dirty="0" smtClean="0"/>
          </a:p>
          <a:p>
            <a:r>
              <a:rPr lang="en-US" dirty="0" smtClean="0"/>
              <a:t>Portion used is not central </a:t>
            </a:r>
          </a:p>
          <a:p>
            <a:endParaRPr lang="en-US" dirty="0" smtClean="0"/>
          </a:p>
          <a:p>
            <a:r>
              <a:rPr lang="en-US" dirty="0" smtClean="0"/>
              <a:t>Amount is appropriate for educational purpose</a:t>
            </a:r>
            <a:endParaRPr lang="en-US" dirty="0"/>
          </a:p>
        </p:txBody>
      </p:sp>
      <p:sp>
        <p:nvSpPr>
          <p:cNvPr id="4" name="Content Placeholder 3"/>
          <p:cNvSpPr>
            <a:spLocks noGrp="1"/>
          </p:cNvSpPr>
          <p:nvPr>
            <p:ph sz="half" idx="2"/>
          </p:nvPr>
        </p:nvSpPr>
        <p:spPr/>
        <p:txBody>
          <a:bodyPr>
            <a:normAutofit/>
          </a:bodyPr>
          <a:lstStyle/>
          <a:p>
            <a:endParaRPr lang="en-US" b="1" dirty="0" smtClean="0"/>
          </a:p>
          <a:p>
            <a:pPr marL="0" indent="0">
              <a:buNone/>
            </a:pPr>
            <a:r>
              <a:rPr lang="en-US" b="1" dirty="0" smtClean="0"/>
              <a:t>In Favor of Copyright Holder (not fair use):</a:t>
            </a:r>
          </a:p>
          <a:p>
            <a:pPr marL="0" indent="0">
              <a:buNone/>
            </a:pPr>
            <a:endParaRPr lang="en-US" b="1" dirty="0" smtClean="0"/>
          </a:p>
          <a:p>
            <a:r>
              <a:rPr lang="en-US" dirty="0" smtClean="0"/>
              <a:t>Large portion or whole work used</a:t>
            </a:r>
          </a:p>
          <a:p>
            <a:endParaRPr lang="en-US" dirty="0" smtClean="0"/>
          </a:p>
          <a:p>
            <a:r>
              <a:rPr lang="en-US" dirty="0" smtClean="0"/>
              <a:t>Portion used is central to work or significant to entire work or "heart of the work"</a:t>
            </a:r>
          </a:p>
          <a:p>
            <a:endParaRPr lang="en-US" b="1"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on the Market:</a:t>
            </a:r>
            <a:endParaRPr lang="en-US" dirty="0"/>
          </a:p>
        </p:txBody>
      </p:sp>
      <p:sp>
        <p:nvSpPr>
          <p:cNvPr id="3" name="Content Placeholder 2"/>
          <p:cNvSpPr>
            <a:spLocks noGrp="1"/>
          </p:cNvSpPr>
          <p:nvPr>
            <p:ph sz="half" idx="1"/>
          </p:nvPr>
        </p:nvSpPr>
        <p:spPr/>
        <p:txBody>
          <a:bodyPr>
            <a:normAutofit fontScale="70000" lnSpcReduction="20000"/>
          </a:bodyPr>
          <a:lstStyle/>
          <a:p>
            <a:endParaRPr lang="en-US" dirty="0" smtClean="0"/>
          </a:p>
          <a:p>
            <a:pPr marL="0" indent="0">
              <a:buNone/>
            </a:pPr>
            <a:r>
              <a:rPr lang="en-US" b="1" dirty="0" smtClean="0"/>
              <a:t>In Favor of Fair Use:</a:t>
            </a:r>
          </a:p>
          <a:p>
            <a:pPr marL="0" indent="0">
              <a:buNone/>
            </a:pPr>
            <a:endParaRPr lang="en-US" b="1" dirty="0" smtClean="0"/>
          </a:p>
          <a:p>
            <a:r>
              <a:rPr lang="en-US" dirty="0" smtClean="0"/>
              <a:t>User owns or purchased copy of original work</a:t>
            </a:r>
          </a:p>
          <a:p>
            <a:endParaRPr lang="en-US" dirty="0" smtClean="0"/>
          </a:p>
          <a:p>
            <a:r>
              <a:rPr lang="en-US" dirty="0" smtClean="0"/>
              <a:t>One or few copies made </a:t>
            </a:r>
          </a:p>
          <a:p>
            <a:endParaRPr lang="en-US" dirty="0" smtClean="0"/>
          </a:p>
          <a:p>
            <a:r>
              <a:rPr lang="en-US" dirty="0" smtClean="0"/>
              <a:t>No significant effect on the market or potential market for copyrighted work</a:t>
            </a:r>
          </a:p>
          <a:p>
            <a:endParaRPr lang="en-US" dirty="0" smtClean="0"/>
          </a:p>
          <a:p>
            <a:r>
              <a:rPr lang="en-US" dirty="0" smtClean="0"/>
              <a:t>Restricted access (to students or other appropriate group)</a:t>
            </a:r>
          </a:p>
          <a:p>
            <a:endParaRPr lang="en-US" dirty="0"/>
          </a:p>
        </p:txBody>
      </p:sp>
      <p:sp>
        <p:nvSpPr>
          <p:cNvPr id="4" name="Content Placeholder 3"/>
          <p:cNvSpPr>
            <a:spLocks noGrp="1"/>
          </p:cNvSpPr>
          <p:nvPr>
            <p:ph sz="half" idx="2"/>
          </p:nvPr>
        </p:nvSpPr>
        <p:spPr/>
        <p:txBody>
          <a:bodyPr>
            <a:normAutofit fontScale="70000" lnSpcReduction="20000"/>
          </a:bodyPr>
          <a:lstStyle/>
          <a:p>
            <a:endParaRPr lang="en-US" b="1" dirty="0" smtClean="0"/>
          </a:p>
          <a:p>
            <a:pPr marL="0" indent="0">
              <a:buNone/>
            </a:pPr>
            <a:r>
              <a:rPr lang="en-US" b="1" dirty="0" smtClean="0"/>
              <a:t>In Favor of Copyright Holder (not fair use):</a:t>
            </a:r>
          </a:p>
          <a:p>
            <a:pPr marL="0" indent="0">
              <a:buNone/>
            </a:pPr>
            <a:endParaRPr lang="en-US" b="1" dirty="0" smtClean="0"/>
          </a:p>
          <a:p>
            <a:r>
              <a:rPr lang="en-US" dirty="0" smtClean="0"/>
              <a:t>Could replace sale of copyrighted work</a:t>
            </a:r>
          </a:p>
          <a:p>
            <a:endParaRPr lang="en-US" dirty="0" smtClean="0"/>
          </a:p>
          <a:p>
            <a:r>
              <a:rPr lang="en-US" dirty="0" smtClean="0"/>
              <a:t>Significantly impairs market or potential market for copyrighted work or derivative</a:t>
            </a:r>
          </a:p>
          <a:p>
            <a:endParaRPr lang="en-US" dirty="0" smtClean="0"/>
          </a:p>
          <a:p>
            <a:r>
              <a:rPr lang="en-US" dirty="0" smtClean="0"/>
              <a:t>Affordable permission or licensing easily available for using work</a:t>
            </a:r>
          </a:p>
          <a:p>
            <a:endParaRPr lang="en-US" dirty="0" smtClean="0"/>
          </a:p>
          <a:p>
            <a:r>
              <a:rPr lang="en-US" dirty="0" smtClean="0"/>
              <a:t>Numerous copies made</a:t>
            </a:r>
          </a:p>
          <a:p>
            <a:endParaRPr lang="en-US" dirty="0" smtClean="0"/>
          </a:p>
          <a:p>
            <a:r>
              <a:rPr lang="en-US" dirty="0" smtClean="0"/>
              <a:t>You made it accessible on Web or in other public forum</a:t>
            </a:r>
          </a:p>
          <a:p>
            <a:endParaRPr lang="en-US" dirty="0" smtClean="0"/>
          </a:p>
          <a:p>
            <a:endParaRPr lang="en-US" b="1"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a:t>
            </a:r>
            <a:endParaRPr lang="en-US" dirty="0"/>
          </a:p>
        </p:txBody>
      </p:sp>
      <p:sp>
        <p:nvSpPr>
          <p:cNvPr id="5" name="Content Placeholder 4"/>
          <p:cNvSpPr>
            <a:spLocks noGrp="1"/>
          </p:cNvSpPr>
          <p:nvPr>
            <p:ph sz="quarter" idx="1"/>
          </p:nvPr>
        </p:nvSpPr>
        <p:spPr/>
        <p:txBody>
          <a:bodyPr/>
          <a:lstStyle/>
          <a:p>
            <a:pPr fontAlgn="base"/>
            <a:endParaRPr lang="en-US" sz="2800" dirty="0" smtClean="0"/>
          </a:p>
          <a:p>
            <a:pPr marL="0" indent="0" fontAlgn="base">
              <a:buNone/>
            </a:pPr>
            <a:r>
              <a:rPr lang="en-US" sz="2800" dirty="0" smtClean="0"/>
              <a:t>Direct Quotations: </a:t>
            </a:r>
          </a:p>
          <a:p>
            <a:pPr marL="0" indent="0" fontAlgn="base">
              <a:buNone/>
            </a:pPr>
            <a:endParaRPr lang="en-US" sz="2800" dirty="0" smtClean="0"/>
          </a:p>
          <a:p>
            <a:pPr fontAlgn="base"/>
            <a:r>
              <a:rPr lang="en-US" sz="2800" dirty="0" smtClean="0"/>
              <a:t>Short </a:t>
            </a:r>
            <a:r>
              <a:rPr lang="en-US" sz="2800" dirty="0"/>
              <a:t>direct </a:t>
            </a:r>
            <a:r>
              <a:rPr lang="en-US" sz="2800" dirty="0" smtClean="0"/>
              <a:t>quotations with attribution</a:t>
            </a:r>
          </a:p>
          <a:p>
            <a:pPr fontAlgn="base"/>
            <a:endParaRPr lang="en-US" sz="2800" dirty="0" smtClean="0"/>
          </a:p>
          <a:p>
            <a:pPr fontAlgn="base"/>
            <a:r>
              <a:rPr lang="en-US" sz="2800" dirty="0"/>
              <a:t>F</a:t>
            </a:r>
            <a:r>
              <a:rPr lang="en-US" sz="2800" dirty="0" smtClean="0"/>
              <a:t>or </a:t>
            </a:r>
            <a:r>
              <a:rPr lang="en-US" sz="2800" dirty="0"/>
              <a:t>example, a paragraph or </a:t>
            </a:r>
            <a:r>
              <a:rPr lang="en-US" sz="2800" dirty="0" smtClean="0"/>
              <a:t>two</a:t>
            </a:r>
          </a:p>
          <a:p>
            <a:pPr fontAlgn="base"/>
            <a:endParaRPr lang="en-US" sz="2800" dirty="0" smtClean="0"/>
          </a:p>
          <a:p>
            <a:pPr fontAlgn="base"/>
            <a:r>
              <a:rPr lang="en-US" sz="2800" dirty="0"/>
              <a:t>M</a:t>
            </a:r>
            <a:r>
              <a:rPr lang="en-US" sz="2800" dirty="0" smtClean="0"/>
              <a:t>ost likely </a:t>
            </a:r>
            <a:r>
              <a:rPr lang="en-US" sz="2800" dirty="0"/>
              <a:t>within the bounds of fair </a:t>
            </a:r>
            <a:r>
              <a:rPr lang="en-US" sz="2800" dirty="0" smtClean="0"/>
              <a:t>use </a:t>
            </a:r>
            <a:endParaRPr lang="en-US" sz="2800" dirty="0"/>
          </a:p>
        </p:txBody>
      </p:sp>
    </p:spTree>
    <p:extLst>
      <p:ext uri="{BB962C8B-B14F-4D97-AF65-F5344CB8AC3E}">
        <p14:creationId xmlns:p14="http://schemas.microsoft.com/office/powerpoint/2010/main" val="1307603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ScholarWorks</a:t>
            </a:r>
            <a:r>
              <a:rPr lang="en-US" dirty="0" smtClean="0"/>
              <a:t> @ </a:t>
            </a:r>
            <a:r>
              <a:rPr lang="en-US" dirty="0" err="1" smtClean="0"/>
              <a:t>Umass</a:t>
            </a:r>
            <a:r>
              <a:rPr lang="en-US" dirty="0" smtClean="0"/>
              <a:t> Amherst</a:t>
            </a:r>
            <a:endParaRPr lang="en-US" dirty="0"/>
          </a:p>
        </p:txBody>
      </p:sp>
      <p:pic>
        <p:nvPicPr>
          <p:cNvPr id="1026" name="Picture 2"/>
          <p:cNvPicPr>
            <a:picLocks noGrp="1" noChangeAspect="1" noChangeArrowheads="1"/>
          </p:cNvPicPr>
          <p:nvPr>
            <p:ph sz="quarter" idx="1"/>
          </p:nvPr>
        </p:nvPicPr>
        <p:blipFill rotWithShape="1">
          <a:blip r:embed="rId3">
            <a:extLst>
              <a:ext uri="{28A0092B-C50C-407E-A947-70E740481C1C}">
                <a14:useLocalDpi xmlns:a14="http://schemas.microsoft.com/office/drawing/2010/main" val="0"/>
              </a:ext>
            </a:extLst>
          </a:blip>
          <a:srcRect t="8264" r="3846"/>
          <a:stretch/>
        </p:blipFill>
        <p:spPr bwMode="auto">
          <a:xfrm>
            <a:off x="1562217" y="1904999"/>
            <a:ext cx="5752983" cy="419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325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a:t>
            </a:r>
            <a:endParaRPr lang="en-US" dirty="0"/>
          </a:p>
        </p:txBody>
      </p:sp>
      <p:sp>
        <p:nvSpPr>
          <p:cNvPr id="3" name="Content Placeholder 2"/>
          <p:cNvSpPr>
            <a:spLocks noGrp="1"/>
          </p:cNvSpPr>
          <p:nvPr>
            <p:ph sz="quarter" idx="1"/>
          </p:nvPr>
        </p:nvSpPr>
        <p:spPr/>
        <p:txBody>
          <a:bodyPr>
            <a:normAutofit/>
          </a:bodyPr>
          <a:lstStyle/>
          <a:p>
            <a:endParaRPr lang="en-US" dirty="0" smtClean="0"/>
          </a:p>
          <a:p>
            <a:endParaRPr lang="en-US" dirty="0"/>
          </a:p>
          <a:p>
            <a:r>
              <a:rPr lang="en-US" dirty="0" smtClean="0"/>
              <a:t>If </a:t>
            </a:r>
            <a:r>
              <a:rPr lang="en-US" dirty="0"/>
              <a:t>it is easy to license the right to use the </a:t>
            </a:r>
            <a:r>
              <a:rPr lang="en-US" dirty="0" smtClean="0"/>
              <a:t>images and the cost is reasonable:</a:t>
            </a:r>
          </a:p>
          <a:p>
            <a:pPr lvl="1"/>
            <a:r>
              <a:rPr lang="en-US" dirty="0" smtClean="0"/>
              <a:t>License the image</a:t>
            </a:r>
          </a:p>
          <a:p>
            <a:pPr marL="0" indent="0">
              <a:buNone/>
            </a:pPr>
            <a:r>
              <a:rPr lang="en-US" dirty="0" smtClean="0"/>
              <a:t> </a:t>
            </a:r>
          </a:p>
          <a:p>
            <a:r>
              <a:rPr lang="en-US" dirty="0"/>
              <a:t>I</a:t>
            </a:r>
            <a:r>
              <a:rPr lang="en-US" dirty="0" smtClean="0"/>
              <a:t>mages for </a:t>
            </a:r>
            <a:r>
              <a:rPr lang="en-US" dirty="0"/>
              <a:t>which permission </a:t>
            </a:r>
            <a:r>
              <a:rPr lang="en-US" dirty="0" smtClean="0"/>
              <a:t>or a license is </a:t>
            </a:r>
            <a:r>
              <a:rPr lang="en-US" dirty="0"/>
              <a:t>difficult or impossible to </a:t>
            </a:r>
            <a:r>
              <a:rPr lang="en-US" dirty="0" smtClean="0"/>
              <a:t>obtain:</a:t>
            </a:r>
          </a:p>
          <a:p>
            <a:pPr lvl="1"/>
            <a:r>
              <a:rPr lang="en-US" dirty="0" smtClean="0"/>
              <a:t>Use of the image </a:t>
            </a:r>
            <a:r>
              <a:rPr lang="en-US" dirty="0"/>
              <a:t>without permission in </a:t>
            </a:r>
            <a:r>
              <a:rPr lang="en-US" dirty="0" smtClean="0"/>
              <a:t>a dissertation </a:t>
            </a:r>
            <a:r>
              <a:rPr lang="en-US" dirty="0"/>
              <a:t>is probably a fair </a:t>
            </a:r>
            <a:r>
              <a:rPr lang="en-US" dirty="0" smtClean="0"/>
              <a:t>use</a:t>
            </a:r>
            <a:endParaRPr lang="en-US" dirty="0"/>
          </a:p>
        </p:txBody>
      </p:sp>
    </p:spTree>
    <p:extLst>
      <p:ext uri="{BB962C8B-B14F-4D97-AF65-F5344CB8AC3E}">
        <p14:creationId xmlns:p14="http://schemas.microsoft.com/office/powerpoint/2010/main" val="23925225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and Video</a:t>
            </a:r>
            <a:endParaRPr lang="en-US" dirty="0"/>
          </a:p>
        </p:txBody>
      </p:sp>
      <p:sp>
        <p:nvSpPr>
          <p:cNvPr id="3" name="Content Placeholder 2"/>
          <p:cNvSpPr>
            <a:spLocks noGrp="1"/>
          </p:cNvSpPr>
          <p:nvPr>
            <p:ph sz="quarter" idx="1"/>
          </p:nvPr>
        </p:nvSpPr>
        <p:spPr/>
        <p:txBody>
          <a:bodyPr/>
          <a:lstStyle/>
          <a:p>
            <a:endParaRPr lang="en-US" dirty="0" smtClean="0"/>
          </a:p>
          <a:p>
            <a:r>
              <a:rPr lang="en-US" dirty="0"/>
              <a:t>O</a:t>
            </a:r>
            <a:r>
              <a:rPr lang="en-US" dirty="0" smtClean="0"/>
              <a:t>btain </a:t>
            </a:r>
            <a:r>
              <a:rPr lang="en-US" dirty="0"/>
              <a:t>permission or license the </a:t>
            </a:r>
            <a:r>
              <a:rPr lang="en-US" dirty="0" smtClean="0"/>
              <a:t>works</a:t>
            </a:r>
            <a:r>
              <a:rPr lang="en-US" dirty="0"/>
              <a:t> </a:t>
            </a:r>
            <a:r>
              <a:rPr lang="en-US" dirty="0" smtClean="0"/>
              <a:t>if possible and if the cost is reasonable</a:t>
            </a:r>
          </a:p>
          <a:p>
            <a:endParaRPr lang="en-US" dirty="0" smtClean="0"/>
          </a:p>
          <a:p>
            <a:r>
              <a:rPr lang="en-US" dirty="0" smtClean="0"/>
              <a:t>If there </a:t>
            </a:r>
            <a:r>
              <a:rPr lang="en-US" dirty="0"/>
              <a:t>is no functional market for permission </a:t>
            </a:r>
            <a:r>
              <a:rPr lang="en-US" dirty="0" smtClean="0"/>
              <a:t>or licensing, your </a:t>
            </a:r>
            <a:r>
              <a:rPr lang="en-US" dirty="0"/>
              <a:t>use will likely be fair </a:t>
            </a:r>
            <a:r>
              <a:rPr lang="en-US" dirty="0" smtClean="0"/>
              <a:t>use</a:t>
            </a:r>
            <a:endParaRPr lang="en-US" dirty="0"/>
          </a:p>
        </p:txBody>
      </p:sp>
    </p:spTree>
    <p:extLst>
      <p:ext uri="{BB962C8B-B14F-4D97-AF65-F5344CB8AC3E}">
        <p14:creationId xmlns:p14="http://schemas.microsoft.com/office/powerpoint/2010/main" val="1214020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a:t>Masters Thesis: Trophy Children Don’t Smile by Chris </a:t>
            </a:r>
            <a:r>
              <a:rPr lang="en-US" dirty="0" err="1" smtClean="0"/>
              <a:t>Boulton</a:t>
            </a:r>
            <a:endParaRPr lang="en-US" dirty="0" smtClean="0"/>
          </a:p>
          <a:p>
            <a:r>
              <a:rPr lang="en-US" dirty="0">
                <a:hlinkClick r:id="rId3"/>
              </a:rPr>
              <a:t>http://scholarworks.umass.edu/theses/3</a:t>
            </a:r>
            <a:r>
              <a:rPr lang="en-US" dirty="0" smtClean="0">
                <a:hlinkClick r:id="rId3"/>
              </a:rPr>
              <a:t>/</a:t>
            </a:r>
            <a:r>
              <a:rPr lang="en-US" dirty="0" smtClean="0"/>
              <a:t> </a:t>
            </a:r>
          </a:p>
          <a:p>
            <a:endParaRPr lang="en-US" dirty="0"/>
          </a:p>
          <a:p>
            <a:r>
              <a:rPr lang="en-US" dirty="0" smtClean="0"/>
              <a:t>Discusses </a:t>
            </a:r>
            <a:r>
              <a:rPr lang="en-US" dirty="0"/>
              <a:t>the depiction of children in magazine advertisements for children’s designer clothing brands.  Uses copyrighted advertisements to </a:t>
            </a:r>
            <a:r>
              <a:rPr lang="en-US" dirty="0" smtClean="0"/>
              <a:t>illustrate his arguments</a:t>
            </a:r>
            <a:endParaRPr lang="en-US" dirty="0"/>
          </a:p>
        </p:txBody>
      </p:sp>
      <p:sp>
        <p:nvSpPr>
          <p:cNvPr id="4" name="Content Placeholder 3"/>
          <p:cNvSpPr>
            <a:spLocks noGrp="1"/>
          </p:cNvSpPr>
          <p:nvPr>
            <p:ph sz="half" idx="2"/>
          </p:nvPr>
        </p:nvSpPr>
        <p:spPr/>
        <p:txBody>
          <a:bodyPr>
            <a:normAutofit fontScale="92500" lnSpcReduction="10000"/>
          </a:bodyPr>
          <a:lstStyle/>
          <a:p>
            <a:endParaRPr lang="en-US"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9108" y="1619250"/>
            <a:ext cx="193357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38788" y="3657600"/>
            <a:ext cx="193357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43684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 History of Science</a:t>
            </a:r>
            <a:endParaRPr lang="en-US" dirty="0"/>
          </a:p>
        </p:txBody>
      </p:sp>
      <p:sp>
        <p:nvSpPr>
          <p:cNvPr id="3" name="Content Placeholder 2"/>
          <p:cNvSpPr>
            <a:spLocks noGrp="1"/>
          </p:cNvSpPr>
          <p:nvPr>
            <p:ph sz="half" idx="1"/>
          </p:nvPr>
        </p:nvSpPr>
        <p:spPr/>
        <p:txBody>
          <a:bodyPr/>
          <a:lstStyle/>
          <a:p>
            <a:r>
              <a:rPr lang="en-US" dirty="0" smtClean="0"/>
              <a:t>History of Science Thesis examining cultural depictions of scientists and bias within science</a:t>
            </a:r>
          </a:p>
          <a:p>
            <a:r>
              <a:rPr lang="en-US" dirty="0" smtClean="0"/>
              <a:t>Wants to include figures from papers published in </a:t>
            </a:r>
            <a:r>
              <a:rPr lang="en-US" i="1" dirty="0" smtClean="0"/>
              <a:t>Nature</a:t>
            </a:r>
            <a:r>
              <a:rPr lang="en-US" dirty="0" smtClean="0"/>
              <a:t>, </a:t>
            </a:r>
            <a:r>
              <a:rPr lang="en-US" i="1" dirty="0" smtClean="0"/>
              <a:t>Science</a:t>
            </a:r>
            <a:r>
              <a:rPr lang="en-US" dirty="0" smtClean="0"/>
              <a:t>, etc., in the 1970s</a:t>
            </a:r>
          </a:p>
          <a:p>
            <a:r>
              <a:rPr lang="en-US" dirty="0" smtClean="0"/>
              <a:t>Wants to include screenshots from popular culture films</a:t>
            </a:r>
          </a:p>
          <a:p>
            <a:endParaRPr lang="en-US" dirty="0"/>
          </a:p>
        </p:txBody>
      </p:sp>
      <p:pic>
        <p:nvPicPr>
          <p:cNvPr id="5" name="Content Placeholder 4" descr="MV5BMTc2MzgwNjAzNV5BMl5BanBnXkFtZTcwNTUyNjQzMQ@@._V1._SY317_CR7,0,214,317_.jpg"/>
          <p:cNvPicPr>
            <a:picLocks noGrp="1" noChangeAspect="1"/>
          </p:cNvPicPr>
          <p:nvPr>
            <p:ph sz="half" idx="2"/>
          </p:nvPr>
        </p:nvPicPr>
        <p:blipFill>
          <a:blip r:embed="rId3"/>
          <a:srcRect l="-13894" r="-13894"/>
          <a:stretch>
            <a:fillRect/>
          </a:stretch>
        </p:blipFill>
        <p:spPr>
          <a:xfrm>
            <a:off x="4800600" y="1371600"/>
            <a:ext cx="1840508" cy="2133600"/>
          </a:xfrm>
        </p:spPr>
      </p:pic>
      <p:pic>
        <p:nvPicPr>
          <p:cNvPr id="6" name="Picture 5"/>
          <p:cNvPicPr>
            <a:picLocks noChangeAspect="1"/>
          </p:cNvPicPr>
          <p:nvPr/>
        </p:nvPicPr>
        <p:blipFill>
          <a:blip r:embed="rId4"/>
          <a:stretch>
            <a:fillRect/>
          </a:stretch>
        </p:blipFill>
        <p:spPr>
          <a:xfrm>
            <a:off x="4953000" y="4191000"/>
            <a:ext cx="1567543" cy="2057400"/>
          </a:xfrm>
          <a:prstGeom prst="rect">
            <a:avLst/>
          </a:prstGeom>
        </p:spPr>
      </p:pic>
      <p:pic>
        <p:nvPicPr>
          <p:cNvPr id="8" name="Picture 7" descr="18.jpg"/>
          <p:cNvPicPr>
            <a:picLocks noChangeAspect="1"/>
          </p:cNvPicPr>
          <p:nvPr/>
        </p:nvPicPr>
        <p:blipFill>
          <a:blip r:embed="rId5"/>
          <a:stretch>
            <a:fillRect/>
          </a:stretch>
        </p:blipFill>
        <p:spPr>
          <a:xfrm>
            <a:off x="7620000" y="1371600"/>
            <a:ext cx="1260475" cy="1898127"/>
          </a:xfrm>
          <a:prstGeom prst="rect">
            <a:avLst/>
          </a:prstGeom>
        </p:spPr>
      </p:pic>
      <p:pic>
        <p:nvPicPr>
          <p:cNvPr id="7" name="Picture 6" descr="metropolis_photo_1.jpg"/>
          <p:cNvPicPr>
            <a:picLocks noChangeAspect="1"/>
          </p:cNvPicPr>
          <p:nvPr/>
        </p:nvPicPr>
        <p:blipFill>
          <a:blip r:embed="rId6"/>
          <a:stretch>
            <a:fillRect/>
          </a:stretch>
        </p:blipFill>
        <p:spPr>
          <a:xfrm>
            <a:off x="5943600" y="2286000"/>
            <a:ext cx="2449484" cy="1524000"/>
          </a:xfrm>
          <a:prstGeom prst="rect">
            <a:avLst/>
          </a:prstGeom>
        </p:spPr>
      </p:pic>
      <p:pic>
        <p:nvPicPr>
          <p:cNvPr id="9" name="Picture 8" descr="Unknown.jpeg"/>
          <p:cNvPicPr>
            <a:picLocks noChangeAspect="1"/>
          </p:cNvPicPr>
          <p:nvPr/>
        </p:nvPicPr>
        <p:blipFill>
          <a:blip r:embed="rId7"/>
          <a:stretch>
            <a:fillRect/>
          </a:stretch>
        </p:blipFill>
        <p:spPr>
          <a:xfrm>
            <a:off x="7086600" y="4038600"/>
            <a:ext cx="1795463" cy="2376653"/>
          </a:xfrm>
          <a:prstGeom prst="rect">
            <a:avLst/>
          </a:prstGeom>
        </p:spPr>
      </p:pic>
    </p:spTree>
    <p:extLst>
      <p:ext uri="{BB962C8B-B14F-4D97-AF65-F5344CB8AC3E}">
        <p14:creationId xmlns:p14="http://schemas.microsoft.com/office/powerpoint/2010/main" val="25903213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 in Fair Use”</a:t>
            </a:r>
            <a:endParaRPr lang="en-US" dirty="0"/>
          </a:p>
        </p:txBody>
      </p:sp>
      <p:sp>
        <p:nvSpPr>
          <p:cNvPr id="3" name="Content Placeholder 2"/>
          <p:cNvSpPr>
            <a:spLocks noGrp="1"/>
          </p:cNvSpPr>
          <p:nvPr>
            <p:ph sz="quarter" idx="1"/>
          </p:nvPr>
        </p:nvSpPr>
        <p:spPr/>
        <p:txBody>
          <a:bodyPr>
            <a:normAutofit fontScale="92500"/>
          </a:bodyPr>
          <a:lstStyle/>
          <a:p>
            <a:r>
              <a:rPr lang="en-US" dirty="0" smtClean="0"/>
              <a:t>Discipline-specific guides to fair use</a:t>
            </a:r>
          </a:p>
          <a:p>
            <a:r>
              <a:rPr lang="en-US" dirty="0" smtClean="0"/>
              <a:t>See especially:</a:t>
            </a:r>
          </a:p>
          <a:p>
            <a:pPr lvl="1"/>
            <a:r>
              <a:rPr lang="en-US" dirty="0" smtClean="0"/>
              <a:t>Documentary Filmmakers</a:t>
            </a:r>
          </a:p>
          <a:p>
            <a:pPr lvl="1"/>
            <a:r>
              <a:rPr lang="en-US" dirty="0" smtClean="0"/>
              <a:t>Scholarly Research in Communication</a:t>
            </a:r>
          </a:p>
          <a:p>
            <a:pPr lvl="1"/>
            <a:r>
              <a:rPr lang="en-US" dirty="0" smtClean="0"/>
              <a:t>Music Scholarship</a:t>
            </a:r>
          </a:p>
          <a:p>
            <a:pPr lvl="1"/>
            <a:r>
              <a:rPr lang="en-US" dirty="0" smtClean="0"/>
              <a:t>Dance-Related Materials</a:t>
            </a:r>
          </a:p>
          <a:p>
            <a:pPr lvl="1"/>
            <a:r>
              <a:rPr lang="en-US" dirty="0" smtClean="0"/>
              <a:t>Poetry</a:t>
            </a:r>
          </a:p>
          <a:p>
            <a:pPr lvl="1"/>
            <a:r>
              <a:rPr lang="en-US" dirty="0" smtClean="0"/>
              <a:t>Visual Resources Association</a:t>
            </a:r>
          </a:p>
          <a:p>
            <a:pPr lvl="1"/>
            <a:r>
              <a:rPr lang="en-US" dirty="0" smtClean="0"/>
              <a:t>Story Arts</a:t>
            </a:r>
          </a:p>
          <a:p>
            <a:pPr lvl="1"/>
            <a:r>
              <a:rPr lang="en-US" dirty="0" smtClean="0"/>
              <a:t>User-Generated Video</a:t>
            </a:r>
          </a:p>
          <a:p>
            <a:r>
              <a:rPr lang="en-US" dirty="0" smtClean="0"/>
              <a:t>http://</a:t>
            </a:r>
            <a:r>
              <a:rPr lang="en-US" dirty="0" err="1" smtClean="0"/>
              <a:t>centerforsocialmedia.org</a:t>
            </a:r>
            <a:r>
              <a:rPr lang="en-US" dirty="0" smtClean="0"/>
              <a:t>/fair-use/best-practices</a:t>
            </a:r>
            <a:endParaRPr lang="en-US" dirty="0"/>
          </a:p>
        </p:txBody>
      </p:sp>
    </p:spTree>
    <p:extLst>
      <p:ext uri="{BB962C8B-B14F-4D97-AF65-F5344CB8AC3E}">
        <p14:creationId xmlns:p14="http://schemas.microsoft.com/office/powerpoint/2010/main" val="42757986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sz="3600" dirty="0" smtClean="0"/>
              <a:t>Questions?</a:t>
            </a:r>
            <a:endParaRPr lang="en-US" sz="3600" dirty="0"/>
          </a:p>
        </p:txBody>
      </p:sp>
    </p:spTree>
    <p:extLst>
      <p:ext uri="{BB962C8B-B14F-4D97-AF65-F5344CB8AC3E}">
        <p14:creationId xmlns:p14="http://schemas.microsoft.com/office/powerpoint/2010/main" val="2184079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Information</a:t>
            </a:r>
            <a:endParaRPr lang="en-US" dirty="0"/>
          </a:p>
        </p:txBody>
      </p:sp>
      <p:sp>
        <p:nvSpPr>
          <p:cNvPr id="3" name="Content Placeholder 2"/>
          <p:cNvSpPr>
            <a:spLocks noGrp="1"/>
          </p:cNvSpPr>
          <p:nvPr>
            <p:ph sz="quarter" idx="1"/>
          </p:nvPr>
        </p:nvSpPr>
        <p:spPr/>
        <p:txBody>
          <a:bodyPr>
            <a:normAutofit fontScale="47500" lnSpcReduction="20000"/>
          </a:bodyPr>
          <a:lstStyle/>
          <a:p>
            <a:endParaRPr lang="en-US" sz="2900" dirty="0" smtClean="0">
              <a:hlinkClick r:id="rId3"/>
            </a:endParaRPr>
          </a:p>
          <a:p>
            <a:r>
              <a:rPr lang="en-US" sz="2900" dirty="0" smtClean="0"/>
              <a:t>Brewer, Michael. American Library Association Office for Information Technology Policy, Copyright Advisory Committee. </a:t>
            </a:r>
            <a:r>
              <a:rPr lang="en-US" sz="2900" i="1" dirty="0" smtClean="0"/>
              <a:t>Digital Copyright Slider</a:t>
            </a:r>
            <a:r>
              <a:rPr lang="en-US" sz="2900" dirty="0" smtClean="0"/>
              <a:t>: </a:t>
            </a:r>
            <a:r>
              <a:rPr lang="en-US" sz="2900" dirty="0" smtClean="0">
                <a:hlinkClick r:id="rId4"/>
              </a:rPr>
              <a:t>http://www.librarycopyright.net/digitalslider/</a:t>
            </a:r>
            <a:r>
              <a:rPr lang="en-US" sz="2900" dirty="0" smtClean="0"/>
              <a:t> </a:t>
            </a:r>
          </a:p>
          <a:p>
            <a:endParaRPr lang="en-US" sz="2900" dirty="0" smtClean="0"/>
          </a:p>
          <a:p>
            <a:r>
              <a:rPr lang="en-US" sz="2900" dirty="0" err="1" smtClean="0"/>
              <a:t>CaliforniaState</a:t>
            </a:r>
            <a:r>
              <a:rPr lang="en-US" sz="2900" dirty="0" smtClean="0"/>
              <a:t> University, Long Beach, Thesis and Dissertation Office . </a:t>
            </a:r>
            <a:r>
              <a:rPr lang="en-US" sz="2900" i="1" dirty="0" smtClean="0"/>
              <a:t>Sample Permission letter: </a:t>
            </a:r>
            <a:r>
              <a:rPr lang="en-US" sz="2900" dirty="0" smtClean="0">
                <a:hlinkClick r:id="rId5"/>
              </a:rPr>
              <a:t>http://www.csulb.edu/library/guide/serv/permis.html</a:t>
            </a:r>
            <a:r>
              <a:rPr lang="en-US" sz="2900" dirty="0" smtClean="0"/>
              <a:t> </a:t>
            </a:r>
          </a:p>
          <a:p>
            <a:endParaRPr lang="en-US" sz="2900" dirty="0" smtClean="0"/>
          </a:p>
          <a:p>
            <a:endParaRPr lang="en-US" sz="2900" dirty="0" smtClean="0"/>
          </a:p>
          <a:p>
            <a:r>
              <a:rPr lang="en-US" sz="2900" dirty="0" smtClean="0"/>
              <a:t>Columbia University Libraries, Copyright Advisory Office. </a:t>
            </a:r>
            <a:r>
              <a:rPr lang="en-US" sz="2900" i="1" dirty="0" smtClean="0"/>
              <a:t>Requesting Permission: </a:t>
            </a:r>
            <a:r>
              <a:rPr lang="en-US" sz="2900" dirty="0" smtClean="0">
                <a:hlinkClick r:id="rId3"/>
              </a:rPr>
              <a:t>http://copyright.columbia.edu/copyright/permissions/requesting-permission/</a:t>
            </a:r>
            <a:r>
              <a:rPr lang="en-US" sz="2900" dirty="0" smtClean="0"/>
              <a:t> </a:t>
            </a:r>
          </a:p>
          <a:p>
            <a:endParaRPr lang="en-US" sz="2900" dirty="0" smtClean="0"/>
          </a:p>
          <a:p>
            <a:r>
              <a:rPr lang="en-US" sz="2900" dirty="0" smtClean="0"/>
              <a:t>Copyright Management </a:t>
            </a:r>
            <a:r>
              <a:rPr lang="en-US" sz="2900" dirty="0" err="1" smtClean="0"/>
              <a:t>Center,Indiana</a:t>
            </a:r>
            <a:r>
              <a:rPr lang="en-US" sz="2900" dirty="0" smtClean="0"/>
              <a:t> University </a:t>
            </a:r>
            <a:r>
              <a:rPr lang="en-US" sz="2900" i="1" dirty="0" smtClean="0"/>
              <a:t>Checklist for Fair Use</a:t>
            </a:r>
            <a:r>
              <a:rPr lang="en-US" sz="2900" dirty="0" smtClean="0"/>
              <a:t>. </a:t>
            </a:r>
            <a:r>
              <a:rPr lang="en-US" sz="2900" dirty="0" smtClean="0">
                <a:hlinkClick r:id="rId6"/>
              </a:rPr>
              <a:t>http://www.copyright.iupui.edu/</a:t>
            </a:r>
            <a:r>
              <a:rPr lang="en-US" sz="2900" dirty="0" smtClean="0"/>
              <a:t> </a:t>
            </a:r>
          </a:p>
          <a:p>
            <a:endParaRPr lang="en-US" sz="2900" dirty="0" smtClean="0"/>
          </a:p>
          <a:p>
            <a:r>
              <a:rPr lang="en-US" sz="2900" dirty="0" smtClean="0"/>
              <a:t>Creative Commons: </a:t>
            </a:r>
            <a:r>
              <a:rPr lang="en-US" sz="2900" dirty="0" smtClean="0">
                <a:hlinkClick r:id="rId7"/>
              </a:rPr>
              <a:t>http://creativecommons.org/</a:t>
            </a:r>
            <a:r>
              <a:rPr lang="en-US" sz="2900" dirty="0" smtClean="0"/>
              <a:t> </a:t>
            </a:r>
          </a:p>
          <a:p>
            <a:endParaRPr lang="en-US" sz="2900" dirty="0" smtClean="0">
              <a:hlinkClick r:id="rId8"/>
            </a:endParaRPr>
          </a:p>
          <a:p>
            <a:r>
              <a:rPr lang="en-US" sz="2900" dirty="0" err="1" smtClean="0"/>
              <a:t>Gasaway</a:t>
            </a:r>
            <a:r>
              <a:rPr lang="en-US" sz="2900" dirty="0" smtClean="0"/>
              <a:t>,  </a:t>
            </a:r>
            <a:r>
              <a:rPr lang="en-US" sz="2900" dirty="0" err="1" smtClean="0"/>
              <a:t>Lolly</a:t>
            </a:r>
            <a:r>
              <a:rPr lang="en-US" sz="2900" dirty="0" smtClean="0"/>
              <a:t>.  University of North Carolina. </a:t>
            </a:r>
            <a:r>
              <a:rPr lang="en-US" sz="2900" i="1" dirty="0" smtClean="0"/>
              <a:t>When U.S. Works Pass into the Public Domain</a:t>
            </a:r>
            <a:r>
              <a:rPr lang="en-US" sz="2900" dirty="0" smtClean="0"/>
              <a:t>: </a:t>
            </a:r>
            <a:r>
              <a:rPr lang="en-US" sz="2900" dirty="0" smtClean="0">
                <a:hlinkClick r:id="rId8"/>
              </a:rPr>
              <a:t>http://www.unc.edu/~unclng/public-d.htm</a:t>
            </a:r>
            <a:r>
              <a:rPr lang="en-US" sz="2900" dirty="0" smtClean="0"/>
              <a:t> </a:t>
            </a:r>
          </a:p>
          <a:p>
            <a:endParaRPr lang="en-US" sz="2900" dirty="0" smtClean="0"/>
          </a:p>
          <a:p>
            <a:r>
              <a:rPr lang="en-US" sz="2900" dirty="0" smtClean="0"/>
              <a:t>University of Minnesota Libraries, </a:t>
            </a:r>
            <a:r>
              <a:rPr lang="en-US" sz="2900" i="1" dirty="0" smtClean="0"/>
              <a:t>Copyright Use Map: </a:t>
            </a:r>
            <a:r>
              <a:rPr lang="en-US" sz="2900" dirty="0" smtClean="0">
                <a:hlinkClick r:id="rId9"/>
              </a:rPr>
              <a:t>http://www.lib.umn.edu/copyright/usemap</a:t>
            </a:r>
            <a:r>
              <a:rPr lang="en-US" sz="2900" dirty="0" smtClean="0"/>
              <a:t> </a:t>
            </a:r>
          </a:p>
          <a:p>
            <a:endParaRPr lang="en-US" sz="2900"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Questions?</a:t>
            </a:r>
            <a:endParaRPr lang="en-US" dirty="0"/>
          </a:p>
        </p:txBody>
      </p:sp>
      <p:sp>
        <p:nvSpPr>
          <p:cNvPr id="3" name="Content Placeholder 2"/>
          <p:cNvSpPr>
            <a:spLocks noGrp="1"/>
          </p:cNvSpPr>
          <p:nvPr>
            <p:ph sz="quarter" idx="1"/>
          </p:nvPr>
        </p:nvSpPr>
        <p:spPr/>
        <p:txBody>
          <a:bodyPr>
            <a:normAutofit fontScale="85000" lnSpcReduction="20000"/>
          </a:bodyPr>
          <a:lstStyle/>
          <a:p>
            <a:pPr algn="ctr">
              <a:buFont typeface="Wingdings" pitchFamily="2" charset="2"/>
              <a:buNone/>
            </a:pPr>
            <a:r>
              <a:rPr lang="en-US" sz="2800" dirty="0" smtClean="0"/>
              <a:t>Thank You for Your Attention!</a:t>
            </a:r>
          </a:p>
          <a:p>
            <a:pPr algn="ctr">
              <a:buFont typeface="Wingdings" pitchFamily="2" charset="2"/>
              <a:buNone/>
            </a:pPr>
            <a:endParaRPr lang="en-US" sz="2800" dirty="0" smtClean="0"/>
          </a:p>
          <a:p>
            <a:pPr algn="ctr">
              <a:buFont typeface="Wingdings" pitchFamily="2" charset="2"/>
              <a:buNone/>
            </a:pPr>
            <a:r>
              <a:rPr lang="en-US" sz="2800" dirty="0" smtClean="0"/>
              <a:t>Contact Information:</a:t>
            </a:r>
          </a:p>
          <a:p>
            <a:pPr algn="ctr">
              <a:buFont typeface="Wingdings" pitchFamily="2" charset="2"/>
              <a:buNone/>
            </a:pPr>
            <a:endParaRPr lang="en-US" sz="2800" dirty="0" smtClean="0"/>
          </a:p>
          <a:p>
            <a:pPr algn="ctr">
              <a:buFont typeface="Wingdings" pitchFamily="2" charset="2"/>
              <a:buNone/>
            </a:pPr>
            <a:r>
              <a:rPr lang="en-US" sz="2400" dirty="0" smtClean="0"/>
              <a:t>Meghan </a:t>
            </a:r>
            <a:r>
              <a:rPr lang="en-US" sz="2400" dirty="0" err="1" smtClean="0"/>
              <a:t>Banach</a:t>
            </a:r>
            <a:r>
              <a:rPr lang="en-US" sz="2400" dirty="0" smtClean="0"/>
              <a:t> Bergin</a:t>
            </a:r>
          </a:p>
          <a:p>
            <a:pPr algn="ctr">
              <a:buFont typeface="Wingdings" pitchFamily="2" charset="2"/>
              <a:buNone/>
            </a:pPr>
            <a:r>
              <a:rPr lang="en-US" sz="2400" dirty="0" smtClean="0"/>
              <a:t>413-545-6846</a:t>
            </a:r>
          </a:p>
          <a:p>
            <a:pPr algn="ctr">
              <a:buFont typeface="Wingdings" pitchFamily="2" charset="2"/>
              <a:buNone/>
            </a:pPr>
            <a:r>
              <a:rPr lang="en-US" sz="2400" dirty="0" smtClean="0">
                <a:hlinkClick r:id="rId3"/>
              </a:rPr>
              <a:t>mbergin@library.umass.edu</a:t>
            </a:r>
            <a:endParaRPr lang="en-US" sz="2400" dirty="0" smtClean="0"/>
          </a:p>
          <a:p>
            <a:pPr algn="ctr">
              <a:buFont typeface="Wingdings" pitchFamily="2" charset="2"/>
              <a:buNone/>
            </a:pPr>
            <a:endParaRPr lang="en-US" sz="2400" dirty="0" smtClean="0"/>
          </a:p>
          <a:p>
            <a:pPr algn="ctr">
              <a:buFont typeface="Wingdings" pitchFamily="2" charset="2"/>
              <a:buNone/>
            </a:pPr>
            <a:r>
              <a:rPr lang="en-US" sz="2400" dirty="0" smtClean="0"/>
              <a:t>&amp;</a:t>
            </a:r>
          </a:p>
          <a:p>
            <a:pPr algn="ctr">
              <a:buFont typeface="Wingdings" pitchFamily="2" charset="2"/>
              <a:buNone/>
            </a:pPr>
            <a:endParaRPr lang="en-US" sz="2400" dirty="0"/>
          </a:p>
          <a:p>
            <a:pPr algn="ctr">
              <a:buFont typeface="Wingdings" pitchFamily="2" charset="2"/>
              <a:buNone/>
            </a:pPr>
            <a:r>
              <a:rPr lang="en-US" sz="2400" dirty="0" smtClean="0"/>
              <a:t>Charlotte </a:t>
            </a:r>
            <a:r>
              <a:rPr lang="en-US" sz="2400" dirty="0" err="1" smtClean="0"/>
              <a:t>Roh</a:t>
            </a:r>
            <a:endParaRPr lang="en-US" sz="2400" dirty="0" smtClean="0"/>
          </a:p>
          <a:p>
            <a:pPr algn="ctr">
              <a:buNone/>
            </a:pPr>
            <a:r>
              <a:rPr lang="en-US" sz="2400" dirty="0" smtClean="0"/>
              <a:t>413-545-6872</a:t>
            </a:r>
            <a:endParaRPr lang="en-US" sz="2400" dirty="0"/>
          </a:p>
          <a:p>
            <a:pPr algn="ctr">
              <a:buFont typeface="Wingdings" pitchFamily="2" charset="2"/>
              <a:buNone/>
            </a:pPr>
            <a:r>
              <a:rPr lang="en-US" sz="2400" dirty="0" smtClean="0">
                <a:hlinkClick r:id="rId4"/>
              </a:rPr>
              <a:t>charlotteroh@library.umass.edu</a:t>
            </a:r>
            <a:r>
              <a:rPr lang="en-US" sz="2400" dirty="0" smtClean="0"/>
              <a:t> </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Submitting your thesis or dissertation</a:t>
            </a:r>
            <a:endParaRPr lang="en-US" dirty="0"/>
          </a:p>
        </p:txBody>
      </p:sp>
      <p:pic>
        <p:nvPicPr>
          <p:cNvPr id="2050" name="Picture 2"/>
          <p:cNvPicPr>
            <a:picLocks noGrp="1" noChangeAspect="1" noChangeArrowheads="1"/>
          </p:cNvPicPr>
          <p:nvPr>
            <p:ph sz="quarter" idx="1"/>
          </p:nvPr>
        </p:nvPicPr>
        <p:blipFill rotWithShape="1">
          <a:blip r:embed="rId3">
            <a:extLst>
              <a:ext uri="{28A0092B-C50C-407E-A947-70E740481C1C}">
                <a14:useLocalDpi xmlns:a14="http://schemas.microsoft.com/office/drawing/2010/main" val="0"/>
              </a:ext>
            </a:extLst>
          </a:blip>
          <a:srcRect t="9653"/>
          <a:stretch/>
        </p:blipFill>
        <p:spPr bwMode="auto">
          <a:xfrm>
            <a:off x="1562217" y="1968499"/>
            <a:ext cx="5983053" cy="413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1013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normAutofit/>
          </a:bodyPr>
          <a:lstStyle/>
          <a:p>
            <a:endParaRPr lang="en-US" sz="4000" dirty="0" smtClean="0"/>
          </a:p>
          <a:p>
            <a:r>
              <a:rPr lang="en-US" sz="3600" dirty="0" smtClean="0"/>
              <a:t>What does open access mean?</a:t>
            </a:r>
          </a:p>
          <a:p>
            <a:pPr>
              <a:buNone/>
            </a:pPr>
            <a:endParaRPr lang="en-US" sz="3600" dirty="0" smtClean="0"/>
          </a:p>
          <a:p>
            <a:r>
              <a:rPr lang="en-US" sz="3600" dirty="0" smtClean="0"/>
              <a:t>What exactly is campus access?</a:t>
            </a:r>
          </a:p>
          <a:p>
            <a:pPr marL="0" indent="0">
              <a:buNone/>
            </a:pPr>
            <a:r>
              <a:rPr lang="en-US" sz="3600" dirty="0" smtClean="0"/>
              <a:t> </a:t>
            </a:r>
          </a:p>
          <a:p>
            <a:r>
              <a:rPr lang="en-US" sz="3600" dirty="0" smtClean="0"/>
              <a:t>What is an embargo</a:t>
            </a:r>
            <a:r>
              <a:rPr lang="en-US" sz="3600" dirty="0"/>
              <a:t>? </a:t>
            </a:r>
            <a:endParaRPr lang="en-US" sz="3600"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endParaRPr lang="en-US" dirty="0" smtClean="0"/>
          </a:p>
          <a:p>
            <a:pPr>
              <a:buNone/>
            </a:pPr>
            <a:r>
              <a:rPr lang="en-US" sz="2800" dirty="0" smtClean="0"/>
              <a:t>Options for your dissertation or thesis:</a:t>
            </a:r>
          </a:p>
          <a:p>
            <a:pPr>
              <a:buNone/>
            </a:pPr>
            <a:endParaRPr lang="en-US" sz="2800" dirty="0" smtClean="0"/>
          </a:p>
          <a:p>
            <a:r>
              <a:rPr lang="en-US" sz="2800" dirty="0" smtClean="0"/>
              <a:t>Open access</a:t>
            </a:r>
          </a:p>
          <a:p>
            <a:endParaRPr lang="en-US" sz="2800" dirty="0" smtClean="0"/>
          </a:p>
          <a:p>
            <a:r>
              <a:rPr lang="en-US" sz="2800" dirty="0" smtClean="0"/>
              <a:t>Open access with embargo (for 6 months or 1 year)</a:t>
            </a:r>
          </a:p>
          <a:p>
            <a:endParaRPr lang="en-US" sz="2800" dirty="0" smtClean="0"/>
          </a:p>
          <a:p>
            <a:r>
              <a:rPr lang="en-US" sz="2800" dirty="0" smtClean="0"/>
              <a:t>Campus only access (for 1 year or 5 years)</a:t>
            </a:r>
          </a:p>
          <a:p>
            <a:endParaRPr lang="en-US" sz="2800" dirty="0" smtClean="0"/>
          </a:p>
          <a:p>
            <a:r>
              <a:rPr lang="en-US" sz="2800" dirty="0" smtClean="0"/>
              <a:t>Campus only </a:t>
            </a:r>
            <a:r>
              <a:rPr lang="en-US" sz="2800" dirty="0"/>
              <a:t>access </a:t>
            </a:r>
            <a:r>
              <a:rPr lang="en-US" sz="2800" dirty="0" smtClean="0"/>
              <a:t>(for 1 </a:t>
            </a:r>
            <a:r>
              <a:rPr lang="en-US" sz="2800" dirty="0"/>
              <a:t>year or 5 </a:t>
            </a:r>
            <a:r>
              <a:rPr lang="en-US" sz="2800" dirty="0" smtClean="0"/>
              <a:t>years)</a:t>
            </a:r>
            <a:endParaRPr lang="en-US" sz="2800" dirty="0"/>
          </a:p>
          <a:p>
            <a:pPr marL="0" indent="0">
              <a:buNone/>
            </a:pPr>
            <a:r>
              <a:rPr lang="en-US" sz="2800" dirty="0" smtClean="0"/>
              <a:t>    with embargo (for 6 months </a:t>
            </a:r>
            <a:r>
              <a:rPr lang="en-US" sz="2800" dirty="0"/>
              <a:t>or 1 year)</a:t>
            </a:r>
          </a:p>
          <a:p>
            <a:pPr marL="0" indent="0">
              <a:buNone/>
            </a:pPr>
            <a:endParaRPr lang="en-US" sz="2800" dirty="0"/>
          </a:p>
          <a:p>
            <a:endParaRPr lang="en-US" sz="2800"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a:t>
            </a:r>
            <a:endParaRPr lang="en-US" dirty="0"/>
          </a:p>
        </p:txBody>
      </p:sp>
      <p:sp>
        <p:nvSpPr>
          <p:cNvPr id="3" name="Content Placeholder 2"/>
          <p:cNvSpPr>
            <a:spLocks noGrp="1"/>
          </p:cNvSpPr>
          <p:nvPr>
            <p:ph sz="quarter" idx="1"/>
          </p:nvPr>
        </p:nvSpPr>
        <p:spPr/>
        <p:txBody>
          <a:bodyPr>
            <a:normAutofit fontScale="85000" lnSpcReduction="20000"/>
          </a:bodyPr>
          <a:lstStyle/>
          <a:p>
            <a:pPr>
              <a:buNone/>
            </a:pPr>
            <a:endParaRPr lang="en-US" sz="2800" dirty="0" smtClean="0"/>
          </a:p>
          <a:p>
            <a:pPr>
              <a:buNone/>
            </a:pPr>
            <a:r>
              <a:rPr lang="en-US" sz="2800" dirty="0" smtClean="0"/>
              <a:t>Some reasons you might be thinking about choosing campus access or an embargo:</a:t>
            </a:r>
          </a:p>
          <a:p>
            <a:pPr>
              <a:buNone/>
            </a:pPr>
            <a:endParaRPr lang="en-US" sz="2800" dirty="0" smtClean="0"/>
          </a:p>
          <a:p>
            <a:r>
              <a:rPr lang="en-US" sz="2800" dirty="0" smtClean="0"/>
              <a:t>Concerns about future publication</a:t>
            </a:r>
          </a:p>
          <a:p>
            <a:endParaRPr lang="en-US" sz="2800" dirty="0" smtClean="0"/>
          </a:p>
          <a:p>
            <a:r>
              <a:rPr lang="en-US" sz="2800" dirty="0" smtClean="0"/>
              <a:t>Concerns about applying for a patent</a:t>
            </a:r>
          </a:p>
          <a:p>
            <a:endParaRPr lang="en-US" sz="2800" dirty="0"/>
          </a:p>
          <a:p>
            <a:r>
              <a:rPr lang="en-US" sz="2800" dirty="0" smtClean="0"/>
              <a:t>Concerns about private or sensitive information</a:t>
            </a:r>
          </a:p>
          <a:p>
            <a:endParaRPr lang="en-US" sz="2800" dirty="0" smtClean="0"/>
          </a:p>
          <a:p>
            <a:r>
              <a:rPr lang="en-US" sz="2800" dirty="0" smtClean="0"/>
              <a:t>Concerns about the use of copyrighted work in your thesis or dissertation </a:t>
            </a:r>
            <a:r>
              <a:rPr lang="en-US" dirty="0" smtClean="0"/>
              <a:t/>
            </a:r>
            <a:br>
              <a:rPr lang="en-US" dirty="0" smtClean="0"/>
            </a:br>
            <a:endParaRPr lang="en-US" dirty="0" smtClean="0"/>
          </a:p>
          <a:p>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Videos</a:t>
            </a:r>
            <a:endParaRPr lang="en-US" dirty="0"/>
          </a:p>
        </p:txBody>
      </p:sp>
      <p:sp>
        <p:nvSpPr>
          <p:cNvPr id="3" name="Content Placeholder 2"/>
          <p:cNvSpPr>
            <a:spLocks noGrp="1"/>
          </p:cNvSpPr>
          <p:nvPr>
            <p:ph sz="quarter" idx="1"/>
          </p:nvPr>
        </p:nvSpPr>
        <p:spPr/>
        <p:txBody>
          <a:bodyPr/>
          <a:lstStyle/>
          <a:p>
            <a:endParaRPr lang="en-US" dirty="0" smtClean="0"/>
          </a:p>
          <a:p>
            <a:pPr marL="0" indent="0">
              <a:buNone/>
            </a:pPr>
            <a:endParaRPr lang="en-US" dirty="0" smtClean="0"/>
          </a:p>
          <a:p>
            <a:pPr algn="ctr"/>
            <a:r>
              <a:rPr lang="en-US" dirty="0" smtClean="0"/>
              <a:t>Open </a:t>
            </a:r>
            <a:r>
              <a:rPr lang="en-US" dirty="0"/>
              <a:t>Access </a:t>
            </a:r>
            <a:r>
              <a:rPr lang="en-US" dirty="0" smtClean="0"/>
              <a:t>101</a:t>
            </a:r>
          </a:p>
          <a:p>
            <a:pPr marL="0" indent="0" algn="ctr">
              <a:buNone/>
            </a:pPr>
            <a:r>
              <a:rPr lang="en-US" dirty="0">
                <a:hlinkClick r:id="rId3"/>
              </a:rPr>
              <a:t>http://</a:t>
            </a:r>
            <a:r>
              <a:rPr lang="en-US" dirty="0" smtClean="0">
                <a:hlinkClick r:id="rId3"/>
              </a:rPr>
              <a:t>vimeo.com/6973160</a:t>
            </a:r>
            <a:r>
              <a:rPr lang="en-US" dirty="0" smtClean="0"/>
              <a:t> </a:t>
            </a:r>
          </a:p>
          <a:p>
            <a:pPr marL="0" indent="0" algn="ctr">
              <a:buNone/>
            </a:pPr>
            <a:endParaRPr lang="en-US" dirty="0"/>
          </a:p>
          <a:p>
            <a:pPr algn="ctr"/>
            <a:r>
              <a:rPr lang="en-US" dirty="0" smtClean="0"/>
              <a:t>Benefits of Open Access</a:t>
            </a:r>
          </a:p>
          <a:p>
            <a:pPr marL="0" indent="0" algn="ctr">
              <a:buNone/>
            </a:pPr>
            <a:r>
              <a:rPr lang="en-US" dirty="0" smtClean="0">
                <a:hlinkClick r:id="rId4"/>
              </a:rPr>
              <a:t>http</a:t>
            </a:r>
            <a:r>
              <a:rPr lang="en-US" dirty="0">
                <a:hlinkClick r:id="rId4"/>
              </a:rPr>
              <a:t>://</a:t>
            </a:r>
            <a:r>
              <a:rPr lang="en-US" dirty="0" smtClean="0">
                <a:hlinkClick r:id="rId4"/>
              </a:rPr>
              <a:t>www.youtube.com/watch?v=y9Jh_GffRPU </a:t>
            </a:r>
            <a:endParaRPr lang="en-US" dirty="0"/>
          </a:p>
          <a:p>
            <a:endParaRPr lang="en-US" dirty="0"/>
          </a:p>
        </p:txBody>
      </p:sp>
    </p:spTree>
    <p:extLst>
      <p:ext uri="{BB962C8B-B14F-4D97-AF65-F5344CB8AC3E}">
        <p14:creationId xmlns:p14="http://schemas.microsoft.com/office/powerpoint/2010/main" val="4286336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Copyrighted Works In Your ETD</a:t>
            </a:r>
            <a:endParaRPr lang="en-US" dirty="0"/>
          </a:p>
        </p:txBody>
      </p:sp>
      <p:sp>
        <p:nvSpPr>
          <p:cNvPr id="3" name="Content Placeholder 2"/>
          <p:cNvSpPr>
            <a:spLocks noGrp="1"/>
          </p:cNvSpPr>
          <p:nvPr>
            <p:ph sz="quarter" idx="1"/>
          </p:nvPr>
        </p:nvSpPr>
        <p:spPr/>
        <p:txBody>
          <a:bodyPr>
            <a:normAutofit fontScale="92500" lnSpcReduction="10000"/>
          </a:bodyPr>
          <a:lstStyle/>
          <a:p>
            <a:endParaRPr lang="en-US" dirty="0" smtClean="0"/>
          </a:p>
          <a:p>
            <a:pPr>
              <a:buNone/>
            </a:pPr>
            <a:r>
              <a:rPr lang="en-US" sz="3600" dirty="0" smtClean="0"/>
              <a:t>There are several ways to do this legally:</a:t>
            </a:r>
          </a:p>
          <a:p>
            <a:pPr>
              <a:buNone/>
            </a:pPr>
            <a:endParaRPr lang="en-US" sz="1800" dirty="0" smtClean="0"/>
          </a:p>
          <a:p>
            <a:r>
              <a:rPr lang="en-US" sz="3600" dirty="0"/>
              <a:t>Use public domain works </a:t>
            </a:r>
            <a:r>
              <a:rPr lang="en-US" sz="3600" dirty="0" smtClean="0"/>
              <a:t>or </a:t>
            </a:r>
          </a:p>
          <a:p>
            <a:endParaRPr lang="en-US" sz="3600" dirty="0"/>
          </a:p>
          <a:p>
            <a:r>
              <a:rPr lang="en-US" sz="3600" dirty="0" smtClean="0"/>
              <a:t>Use openly licensed materials (such as those with a Creative </a:t>
            </a:r>
            <a:r>
              <a:rPr lang="en-US" sz="3600" dirty="0"/>
              <a:t>C</a:t>
            </a:r>
            <a:r>
              <a:rPr lang="en-US" sz="3600" dirty="0" smtClean="0"/>
              <a:t>ommons license)</a:t>
            </a:r>
            <a:endParaRPr lang="en-US" sz="3600" dirty="0"/>
          </a:p>
          <a:p>
            <a:endParaRPr lang="en-US" sz="3600" dirty="0" smtClean="0"/>
          </a:p>
          <a:p>
            <a:r>
              <a:rPr lang="en-US" sz="3600" dirty="0" smtClean="0"/>
              <a:t>Apply the fair use doctrine</a:t>
            </a:r>
          </a:p>
          <a:p>
            <a:endParaRPr lang="en-US" sz="36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Commons</a:t>
            </a:r>
            <a:endParaRPr lang="en-US" dirty="0"/>
          </a:p>
        </p:txBody>
      </p:sp>
      <p:pic>
        <p:nvPicPr>
          <p:cNvPr id="8194" name="Picture 2"/>
          <p:cNvPicPr>
            <a:picLocks noGrp="1" noChangeAspect="1" noChangeArrowheads="1"/>
          </p:cNvPicPr>
          <p:nvPr>
            <p:ph sz="quarter" idx="1"/>
          </p:nvPr>
        </p:nvPicPr>
        <p:blipFill>
          <a:blip r:embed="rId3" cstate="print"/>
          <a:srcRect/>
          <a:stretch>
            <a:fillRect/>
          </a:stretch>
        </p:blipFill>
        <p:spPr bwMode="auto">
          <a:xfrm>
            <a:off x="838200" y="2514600"/>
            <a:ext cx="7500213" cy="2834640"/>
          </a:xfrm>
          <a:prstGeom prst="rect">
            <a:avLst/>
          </a:prstGeom>
          <a:noFill/>
          <a:ln w="9525">
            <a:noFill/>
            <a:miter lim="800000"/>
            <a:headEnd/>
            <a:tailEnd/>
          </a:ln>
        </p:spPr>
      </p:pic>
    </p:spTree>
    <p:extLst>
      <p:ext uri="{BB962C8B-B14F-4D97-AF65-F5344CB8AC3E}">
        <p14:creationId xmlns:p14="http://schemas.microsoft.com/office/powerpoint/2010/main" val="377995612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5502</TotalTime>
  <Words>2228</Words>
  <Application>Microsoft Office PowerPoint</Application>
  <PresentationFormat>On-screen Show (4:3)</PresentationFormat>
  <Paragraphs>400</Paragraphs>
  <Slides>27</Slides>
  <Notes>24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Civic</vt:lpstr>
      <vt:lpstr> Open Access and Copyright for Theses and Dissertations </vt:lpstr>
      <vt:lpstr>ScholarWorks @ Umass Amherst</vt:lpstr>
      <vt:lpstr>Submitting your thesis or dissertation</vt:lpstr>
      <vt:lpstr>Definitions</vt:lpstr>
      <vt:lpstr>Options</vt:lpstr>
      <vt:lpstr>Reasons</vt:lpstr>
      <vt:lpstr>Videos</vt:lpstr>
      <vt:lpstr>Using Copyrighted Works In Your ETD</vt:lpstr>
      <vt:lpstr>Creative Commons</vt:lpstr>
      <vt:lpstr>Creative Commons</vt:lpstr>
      <vt:lpstr>Sources for Creative Commons Licensed Materials</vt:lpstr>
      <vt:lpstr>Public Domain</vt:lpstr>
      <vt:lpstr>Copyright Slider</vt:lpstr>
      <vt:lpstr>The Four Factors of Fair Use</vt:lpstr>
      <vt:lpstr>Purpose &amp; Character of Use</vt:lpstr>
      <vt:lpstr>Nature of the Copyrighted Work</vt:lpstr>
      <vt:lpstr>Amount of the Work</vt:lpstr>
      <vt:lpstr>Effect on the Market:</vt:lpstr>
      <vt:lpstr>Text</vt:lpstr>
      <vt:lpstr>Images</vt:lpstr>
      <vt:lpstr>Music and Video</vt:lpstr>
      <vt:lpstr>Example</vt:lpstr>
      <vt:lpstr>Example : History of Science</vt:lpstr>
      <vt:lpstr>“Best Practices in Fair Use”</vt:lpstr>
      <vt:lpstr>PowerPoint Presentation</vt:lpstr>
      <vt:lpstr>Additional Information</vt:lpstr>
      <vt:lpstr>Comments?  Questions?</vt:lpstr>
    </vt:vector>
  </TitlesOfParts>
  <Company>University of Massachusetts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the Open Access Choice for your Thesis or Dissertation</dc:title>
  <dc:creator>mbanach</dc:creator>
  <cp:lastModifiedBy>Marilyn Billings</cp:lastModifiedBy>
  <cp:revision>411</cp:revision>
  <cp:lastPrinted>2016-08-23T13:32:11Z</cp:lastPrinted>
  <dcterms:created xsi:type="dcterms:W3CDTF">2011-03-16T14:50:12Z</dcterms:created>
  <dcterms:modified xsi:type="dcterms:W3CDTF">2016-08-23T16:28:19Z</dcterms:modified>
</cp:coreProperties>
</file>