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5143500" type="screen16x9"/>
  <p:notesSz cx="6858000" cy="9144000"/>
  <p:embeddedFontLst>
    <p:embeddedFont>
      <p:font typeface="Roboto" panose="020B0604020202020204" charset="0"/>
      <p:regular r:id="rId30"/>
      <p:bold r:id="rId31"/>
      <p:italic r:id="rId32"/>
      <p:boldItalic r:id="rId33"/>
    </p:embeddedFont>
    <p:embeddedFont>
      <p:font typeface="Roboto Slab" panose="020B0604020202020204" charset="0"/>
      <p:regular r:id="rId34"/>
      <p:bold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3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The analog input 0-5V is converted to 0-1023 value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ct val="61111"/>
              <a:buFont typeface="Arial"/>
              <a:buNone/>
            </a:pPr>
            <a:endParaRPr sz="1800">
              <a:solidFill>
                <a:schemeClr val="dk2"/>
              </a:solidFill>
            </a:endParaRP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 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Shape 1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Shape 1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Label axis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Shape 1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Shape 2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Shape 2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Shape 2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Shape 2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Shape 2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Shape 2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Shape 2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Shape 2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ct val="61111"/>
              <a:buFont typeface="Arial"/>
              <a:buNone/>
            </a:pPr>
            <a:endParaRPr sz="1800">
              <a:solidFill>
                <a:schemeClr val="dk2"/>
              </a:solidFill>
            </a:endParaRP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1524800" y="672605"/>
            <a:ext cx="1081625" cy="1124949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accent5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1" name="Shape 11"/>
          <p:cNvSpPr/>
          <p:nvPr/>
        </p:nvSpPr>
        <p:spPr>
          <a:xfrm rot="10800000">
            <a:off x="6537562" y="3342925"/>
            <a:ext cx="1081625" cy="1124950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accent5"/>
            </a:solidFill>
            <a:prstDash val="solid"/>
            <a:miter/>
            <a:headEnd type="none" w="med" len="med"/>
            <a:tailEnd type="none" w="med" len="med"/>
          </a:ln>
        </p:spPr>
      </p:sp>
      <p:cxnSp>
        <p:nvCxnSpPr>
          <p:cNvPr id="12" name="Shape 12"/>
          <p:cNvCxnSpPr/>
          <p:nvPr/>
        </p:nvCxnSpPr>
        <p:spPr>
          <a:xfrm>
            <a:off x="4359601" y="2817463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1680301" y="1188925"/>
            <a:ext cx="5783400" cy="14573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000"/>
            </a:lvl1pPr>
            <a:lvl2pPr lvl="1" algn="ctr">
              <a:spcBef>
                <a:spcPts val="0"/>
              </a:spcBef>
              <a:buSzPct val="100000"/>
              <a:defRPr sz="4000"/>
            </a:lvl2pPr>
            <a:lvl3pPr lvl="2" algn="ctr">
              <a:spcBef>
                <a:spcPts val="0"/>
              </a:spcBef>
              <a:buSzPct val="100000"/>
              <a:defRPr sz="4000"/>
            </a:lvl3pPr>
            <a:lvl4pPr lvl="3" algn="ctr">
              <a:spcBef>
                <a:spcPts val="0"/>
              </a:spcBef>
              <a:buSzPct val="100000"/>
              <a:defRPr sz="4000"/>
            </a:lvl4pPr>
            <a:lvl5pPr lvl="4" algn="ctr">
              <a:spcBef>
                <a:spcPts val="0"/>
              </a:spcBef>
              <a:buSzPct val="100000"/>
              <a:defRPr sz="4000"/>
            </a:lvl5pPr>
            <a:lvl6pPr lvl="5" algn="ctr">
              <a:spcBef>
                <a:spcPts val="0"/>
              </a:spcBef>
              <a:buSzPct val="100000"/>
              <a:defRPr sz="4000"/>
            </a:lvl6pPr>
            <a:lvl7pPr lvl="6" algn="ctr">
              <a:spcBef>
                <a:spcPts val="0"/>
              </a:spcBef>
              <a:buSzPct val="100000"/>
              <a:defRPr sz="4000"/>
            </a:lvl7pPr>
            <a:lvl8pPr lvl="7" algn="ctr">
              <a:spcBef>
                <a:spcPts val="0"/>
              </a:spcBef>
              <a:buSzPct val="100000"/>
              <a:defRPr sz="4000"/>
            </a:lvl8pPr>
            <a:lvl9pPr lvl="8" algn="ctr">
              <a:spcBef>
                <a:spcPts val="0"/>
              </a:spcBef>
              <a:buSzPct val="100000"/>
              <a:defRPr sz="4000"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1680301" y="3049450"/>
            <a:ext cx="5783400" cy="9090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hape 17"/>
          <p:cNvCxnSpPr/>
          <p:nvPr/>
        </p:nvCxnSpPr>
        <p:spPr>
          <a:xfrm>
            <a:off x="4359601" y="2817463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800"/>
            </a:lvl1pPr>
            <a:lvl2pPr lvl="1" algn="ctr">
              <a:spcBef>
                <a:spcPts val="0"/>
              </a:spcBef>
              <a:buSzPct val="100000"/>
              <a:defRPr sz="4800"/>
            </a:lvl2pPr>
            <a:lvl3pPr lvl="2" algn="ctr">
              <a:spcBef>
                <a:spcPts val="0"/>
              </a:spcBef>
              <a:buSzPct val="100000"/>
              <a:defRPr sz="4800"/>
            </a:lvl3pPr>
            <a:lvl4pPr lvl="3" algn="ctr">
              <a:spcBef>
                <a:spcPts val="0"/>
              </a:spcBef>
              <a:buSzPct val="100000"/>
              <a:defRPr sz="4800"/>
            </a:lvl4pPr>
            <a:lvl5pPr lvl="4" algn="ctr">
              <a:spcBef>
                <a:spcPts val="0"/>
              </a:spcBef>
              <a:buSzPct val="100000"/>
              <a:defRPr sz="4800"/>
            </a:lvl5pPr>
            <a:lvl6pPr lvl="5" algn="ctr">
              <a:spcBef>
                <a:spcPts val="0"/>
              </a:spcBef>
              <a:buSzPct val="100000"/>
              <a:defRPr sz="4800"/>
            </a:lvl6pPr>
            <a:lvl7pPr lvl="6" algn="ctr">
              <a:spcBef>
                <a:spcPts val="0"/>
              </a:spcBef>
              <a:buSzPct val="100000"/>
              <a:defRPr sz="4800"/>
            </a:lvl7pPr>
            <a:lvl8pPr lvl="7" algn="ctr">
              <a:spcBef>
                <a:spcPts val="0"/>
              </a:spcBef>
              <a:buSzPct val="100000"/>
              <a:defRPr sz="4800"/>
            </a:lvl8pPr>
            <a:lvl9pPr lvl="8" algn="ctr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hape 21"/>
          <p:cNvCxnSpPr/>
          <p:nvPr/>
        </p:nvCxnSpPr>
        <p:spPr>
          <a:xfrm>
            <a:off x="492562" y="1260283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hape 26"/>
          <p:cNvCxnSpPr/>
          <p:nvPr/>
        </p:nvCxnSpPr>
        <p:spPr>
          <a:xfrm>
            <a:off x="492562" y="1260283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2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hape 35"/>
          <p:cNvCxnSpPr/>
          <p:nvPr/>
        </p:nvCxnSpPr>
        <p:spPr>
          <a:xfrm>
            <a:off x="489218" y="1412276"/>
            <a:ext cx="3315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44" name="Shape 44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3800"/>
            </a:lvl1pPr>
            <a:lvl2pPr lvl="1" algn="ctr">
              <a:spcBef>
                <a:spcPts val="0"/>
              </a:spcBef>
              <a:buSzPct val="100000"/>
              <a:defRPr sz="3800"/>
            </a:lvl2pPr>
            <a:lvl3pPr lvl="2" algn="ctr">
              <a:spcBef>
                <a:spcPts val="0"/>
              </a:spcBef>
              <a:buSzPct val="100000"/>
              <a:defRPr sz="3800"/>
            </a:lvl3pPr>
            <a:lvl4pPr lvl="3" algn="ctr">
              <a:spcBef>
                <a:spcPts val="0"/>
              </a:spcBef>
              <a:buSzPct val="100000"/>
              <a:defRPr sz="3800"/>
            </a:lvl4pPr>
            <a:lvl5pPr lvl="4" algn="ctr">
              <a:spcBef>
                <a:spcPts val="0"/>
              </a:spcBef>
              <a:buSzPct val="100000"/>
              <a:defRPr sz="3800"/>
            </a:lvl5pPr>
            <a:lvl6pPr lvl="5" algn="ctr">
              <a:spcBef>
                <a:spcPts val="0"/>
              </a:spcBef>
              <a:buSzPct val="100000"/>
              <a:defRPr sz="3800"/>
            </a:lvl6pPr>
            <a:lvl7pPr lvl="6" algn="ctr">
              <a:spcBef>
                <a:spcPts val="0"/>
              </a:spcBef>
              <a:buSzPct val="100000"/>
              <a:defRPr sz="3800"/>
            </a:lvl7pPr>
            <a:lvl8pPr lvl="7" algn="ctr">
              <a:spcBef>
                <a:spcPts val="0"/>
              </a:spcBef>
              <a:buSzPct val="100000"/>
              <a:defRPr sz="3800"/>
            </a:lvl8pPr>
            <a:lvl9pPr lvl="8" algn="ctr">
              <a:spcBef>
                <a:spcPts val="0"/>
              </a:spcBef>
              <a:buSzPct val="100000"/>
              <a:defRPr sz="38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subTitle" idx="1"/>
          </p:nvPr>
        </p:nvSpPr>
        <p:spPr>
          <a:xfrm>
            <a:off x="265500" y="2769000"/>
            <a:ext cx="4045200" cy="1345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Roboto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lang="en" sz="1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learn.sparkfun.com/tutorials/sik-experiment-guide-for-arduino---v32/experiment-9-using-a-flex-sensor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arduino.cc/en/tutorial/blink" TargetMode="Externa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ctrTitle"/>
          </p:nvPr>
        </p:nvSpPr>
        <p:spPr>
          <a:xfrm>
            <a:off x="1680301" y="1188925"/>
            <a:ext cx="5783400" cy="14573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/>
              <a:t>Arduino </a:t>
            </a:r>
            <a:r>
              <a:rPr lang="en" dirty="0" smtClean="0"/>
              <a:t>Setup &amp; Flexing the ExBow</a:t>
            </a:r>
            <a:endParaRPr lang="e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Output</a:t>
            </a:r>
          </a:p>
        </p:txBody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387900" y="1489825"/>
            <a:ext cx="3287100" cy="3078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To see printed outputs, go to the Arduino Program and click on Tools &gt; Serial Monitor (Text Display) or Serial Plotter (Plot Display)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You should see one constant line</a:t>
            </a:r>
          </a:p>
        </p:txBody>
      </p:sp>
      <p:pic>
        <p:nvPicPr>
          <p:cNvPr id="138" name="Shape 1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97525" y="458025"/>
            <a:ext cx="4667250" cy="3638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Voltage Divider with Flex</a:t>
            </a:r>
          </a:p>
        </p:txBody>
      </p:sp>
      <p:sp>
        <p:nvSpPr>
          <p:cNvPr id="144" name="Shape 144"/>
          <p:cNvSpPr txBox="1"/>
          <p:nvPr/>
        </p:nvSpPr>
        <p:spPr>
          <a:xfrm>
            <a:off x="324000" y="1395850"/>
            <a:ext cx="5974800" cy="415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Now we integrate the flex sensor into the voltage divider circuit</a:t>
            </a:r>
          </a:p>
        </p:txBody>
      </p:sp>
      <p:pic>
        <p:nvPicPr>
          <p:cNvPr id="145" name="Shape 145"/>
          <p:cNvPicPr preferRelativeResize="0"/>
          <p:nvPr/>
        </p:nvPicPr>
        <p:blipFill rotWithShape="1">
          <a:blip r:embed="rId3">
            <a:alphaModFix/>
          </a:blip>
          <a:srcRect l="28184" t="14284" r="15683" b="30560"/>
          <a:stretch/>
        </p:blipFill>
        <p:spPr>
          <a:xfrm>
            <a:off x="5535300" y="1953805"/>
            <a:ext cx="1892125" cy="295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Shape 146"/>
          <p:cNvPicPr preferRelativeResize="0"/>
          <p:nvPr/>
        </p:nvPicPr>
        <p:blipFill rotWithShape="1">
          <a:blip r:embed="rId4">
            <a:alphaModFix/>
          </a:blip>
          <a:srcRect l="29278" b="74293"/>
          <a:stretch/>
        </p:blipFill>
        <p:spPr>
          <a:xfrm rot="5400000">
            <a:off x="6996047" y="3008698"/>
            <a:ext cx="3410600" cy="5550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7" name="Shape 147"/>
          <p:cNvCxnSpPr/>
          <p:nvPr/>
        </p:nvCxnSpPr>
        <p:spPr>
          <a:xfrm>
            <a:off x="6964551" y="4090698"/>
            <a:ext cx="1382700" cy="81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lg" len="lg"/>
            <a:tailEnd type="triangle" w="lg" len="lg"/>
          </a:ln>
        </p:spPr>
      </p:cxnSp>
      <p:pic>
        <p:nvPicPr>
          <p:cNvPr id="148" name="Shape 148" descr="Nano Breadboard Circuit.png"/>
          <p:cNvPicPr preferRelativeResize="0"/>
          <p:nvPr/>
        </p:nvPicPr>
        <p:blipFill rotWithShape="1">
          <a:blip r:embed="rId5">
            <a:alphaModFix/>
          </a:blip>
          <a:srcRect l="21111" r="48997"/>
          <a:stretch/>
        </p:blipFill>
        <p:spPr>
          <a:xfrm>
            <a:off x="1043786" y="1919075"/>
            <a:ext cx="2497286" cy="295235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Shape 149"/>
          <p:cNvSpPr txBox="1"/>
          <p:nvPr/>
        </p:nvSpPr>
        <p:spPr>
          <a:xfrm>
            <a:off x="5296200" y="42525"/>
            <a:ext cx="3847800" cy="415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ct val="110000"/>
              <a:buFont typeface="Arial"/>
              <a:buNone/>
            </a:pPr>
            <a:r>
              <a:rPr lang="en" sz="1000" u="sng">
                <a:solidFill>
                  <a:schemeClr val="accent5"/>
                </a:solidFill>
                <a:hlinkClick r:id="rId6"/>
              </a:rPr>
              <a:t>https://learn.sparkfun.com/tutorials/sik-experiment-guide-for-arduino---v32/experiment-9-using-a-flex-sensor</a:t>
            </a:r>
          </a:p>
          <a:p>
            <a:pPr lvl="0">
              <a:spcBef>
                <a:spcPts val="0"/>
              </a:spcBef>
              <a:buNone/>
            </a:pPr>
            <a:endParaRPr sz="1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Physical Circuit</a:t>
            </a:r>
          </a:p>
        </p:txBody>
      </p:sp>
      <p:pic>
        <p:nvPicPr>
          <p:cNvPr id="155" name="Shape 155" descr="IMG-2103203784.jpg"/>
          <p:cNvPicPr preferRelativeResize="0"/>
          <p:nvPr/>
        </p:nvPicPr>
        <p:blipFill rotWithShape="1">
          <a:blip r:embed="rId3">
            <a:alphaModFix/>
          </a:blip>
          <a:srcRect l="17197" t="7114" r="10906"/>
          <a:stretch/>
        </p:blipFill>
        <p:spPr>
          <a:xfrm>
            <a:off x="2162700" y="1103599"/>
            <a:ext cx="5226451" cy="3798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Code</a:t>
            </a:r>
          </a:p>
        </p:txBody>
      </p:sp>
      <p:pic>
        <p:nvPicPr>
          <p:cNvPr id="161" name="Shape 1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87330" y="2081450"/>
            <a:ext cx="4948944" cy="1567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Shape 1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0350" y="1819800"/>
            <a:ext cx="2654799" cy="2750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Output</a:t>
            </a:r>
          </a:p>
        </p:txBody>
      </p:sp>
      <p:pic>
        <p:nvPicPr>
          <p:cNvPr id="168" name="Shape 1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85578" y="1277453"/>
            <a:ext cx="6356743" cy="3417924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Shape 169"/>
          <p:cNvSpPr txBox="1"/>
          <p:nvPr/>
        </p:nvSpPr>
        <p:spPr>
          <a:xfrm>
            <a:off x="252175" y="1628875"/>
            <a:ext cx="2247300" cy="264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Clr>
                <a:srgbClr val="FFFFFF"/>
              </a:buClr>
              <a:buChar char="●"/>
            </a:pPr>
            <a:r>
              <a:rPr lang="en">
                <a:solidFill>
                  <a:srgbClr val="FFFFFF"/>
                </a:solidFill>
              </a:rPr>
              <a:t>Use Serial Plotter</a:t>
            </a:r>
          </a:p>
          <a:p>
            <a:pPr marL="457200" lvl="0" indent="-228600" rtl="0">
              <a:spcBef>
                <a:spcPts val="0"/>
              </a:spcBef>
              <a:buClr>
                <a:srgbClr val="FFFFFF"/>
              </a:buClr>
              <a:buChar char="●"/>
            </a:pPr>
            <a:r>
              <a:rPr lang="en">
                <a:solidFill>
                  <a:srgbClr val="FFFFFF"/>
                </a:solidFill>
              </a:rPr>
              <a:t>As you move the flex sensor back and forth you should see something to the right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Min - Max Function</a:t>
            </a:r>
          </a:p>
        </p:txBody>
      </p:sp>
      <p:sp>
        <p:nvSpPr>
          <p:cNvPr id="175" name="Shape 175"/>
          <p:cNvSpPr txBox="1"/>
          <p:nvPr/>
        </p:nvSpPr>
        <p:spPr>
          <a:xfrm>
            <a:off x="387900" y="1372825"/>
            <a:ext cx="8288100" cy="1637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330200" rtl="0">
              <a:spcBef>
                <a:spcPts val="0"/>
              </a:spcBef>
              <a:buClr>
                <a:srgbClr val="FFFFFF"/>
              </a:buClr>
              <a:buSzPct val="100000"/>
              <a:buChar char="●"/>
            </a:pPr>
            <a:r>
              <a:rPr lang="en" sz="1600">
                <a:solidFill>
                  <a:srgbClr val="FFFFFF"/>
                </a:solidFill>
              </a:rPr>
              <a:t>Range of outputs for person using the flex sensor differs</a:t>
            </a:r>
          </a:p>
          <a:p>
            <a:pPr marL="457200" lvl="0" indent="-330200" rtl="0">
              <a:spcBef>
                <a:spcPts val="0"/>
              </a:spcBef>
              <a:buClr>
                <a:srgbClr val="FFFFFF"/>
              </a:buClr>
              <a:buSzPct val="100000"/>
              <a:buChar char="●"/>
            </a:pPr>
            <a:r>
              <a:rPr lang="en" sz="1600">
                <a:solidFill>
                  <a:srgbClr val="FFFFFF"/>
                </a:solidFill>
              </a:rPr>
              <a:t>Use a formula to find bounds</a:t>
            </a:r>
          </a:p>
          <a:p>
            <a:pPr marL="457200" lvl="0" indent="-330200" rtl="0">
              <a:spcBef>
                <a:spcPts val="0"/>
              </a:spcBef>
              <a:buClr>
                <a:srgbClr val="FFFFFF"/>
              </a:buClr>
              <a:buSzPct val="100000"/>
              <a:buChar char="●"/>
            </a:pPr>
            <a:r>
              <a:rPr lang="en" sz="1600">
                <a:solidFill>
                  <a:srgbClr val="FFFFFF"/>
                </a:solidFill>
              </a:rPr>
              <a:t>Initiate high minimum and every time the flex sensor has a lower value, the minimum becomes that</a:t>
            </a:r>
          </a:p>
          <a:p>
            <a:pPr marL="457200" lvl="0" indent="-330200" rtl="0">
              <a:spcBef>
                <a:spcPts val="0"/>
              </a:spcBef>
              <a:buClr>
                <a:srgbClr val="FFFFFF"/>
              </a:buClr>
              <a:buSzPct val="100000"/>
              <a:buChar char="●"/>
            </a:pPr>
            <a:r>
              <a:rPr lang="en" sz="1600">
                <a:solidFill>
                  <a:srgbClr val="FFFFFF"/>
                </a:solidFill>
              </a:rPr>
              <a:t>Initiate low maximum and every time the flex sensor has a higher value, the maximum becomes that</a:t>
            </a:r>
          </a:p>
          <a:p>
            <a:pPr lvl="0" rtl="0">
              <a:spcBef>
                <a:spcPts val="0"/>
              </a:spcBef>
              <a:buNone/>
            </a:pPr>
            <a:endParaRPr sz="1600">
              <a:solidFill>
                <a:srgbClr val="FFFFFF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1600">
              <a:solidFill>
                <a:srgbClr val="222222"/>
              </a:solidFill>
            </a:endParaRPr>
          </a:p>
        </p:txBody>
      </p:sp>
      <p:pic>
        <p:nvPicPr>
          <p:cNvPr id="176" name="Shape 176"/>
          <p:cNvPicPr preferRelativeResize="0"/>
          <p:nvPr/>
        </p:nvPicPr>
        <p:blipFill rotWithShape="1">
          <a:blip r:embed="rId3">
            <a:alphaModFix/>
          </a:blip>
          <a:srcRect b="41107"/>
          <a:stretch/>
        </p:blipFill>
        <p:spPr>
          <a:xfrm>
            <a:off x="337650" y="3061349"/>
            <a:ext cx="8653099" cy="175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Code</a:t>
            </a:r>
          </a:p>
        </p:txBody>
      </p:sp>
      <p:pic>
        <p:nvPicPr>
          <p:cNvPr id="182" name="Shape 1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6800" y="1144124"/>
            <a:ext cx="2190200" cy="3816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Shape 1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99125" y="1144125"/>
            <a:ext cx="4050941" cy="3694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Output</a:t>
            </a:r>
          </a:p>
        </p:txBody>
      </p:sp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159300" y="1489825"/>
            <a:ext cx="1992000" cy="3078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17500" rtl="0">
              <a:spcBef>
                <a:spcPts val="0"/>
              </a:spcBef>
              <a:buSzPct val="100000"/>
            </a:pPr>
            <a:r>
              <a:rPr lang="en" sz="1400"/>
              <a:t>As the flex value grows, so does the maximum</a:t>
            </a:r>
          </a:p>
          <a:p>
            <a:pPr marL="457200" lvl="0" indent="-317500" rtl="0">
              <a:spcBef>
                <a:spcPts val="0"/>
              </a:spcBef>
              <a:buSzPct val="100000"/>
            </a:pPr>
            <a:r>
              <a:rPr lang="en" sz="1400"/>
              <a:t>As the flex value shrinks, so does the minimum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Blue = actual output</a:t>
            </a:r>
          </a:p>
          <a:p>
            <a:pPr lvl="0" indent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red=max</a:t>
            </a:r>
          </a:p>
          <a:p>
            <a:pPr lvl="0" indent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green = min</a:t>
            </a:r>
          </a:p>
        </p:txBody>
      </p:sp>
      <p:pic>
        <p:nvPicPr>
          <p:cNvPr id="190" name="Shape 190"/>
          <p:cNvPicPr preferRelativeResize="0"/>
          <p:nvPr/>
        </p:nvPicPr>
        <p:blipFill rotWithShape="1">
          <a:blip r:embed="rId3">
            <a:alphaModFix/>
          </a:blip>
          <a:srcRect b="41107"/>
          <a:stretch/>
        </p:blipFill>
        <p:spPr>
          <a:xfrm>
            <a:off x="2214675" y="1024199"/>
            <a:ext cx="6776074" cy="3792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Finding the angle</a:t>
            </a:r>
          </a:p>
        </p:txBody>
      </p:sp>
      <p:sp>
        <p:nvSpPr>
          <p:cNvPr id="196" name="Shape 196"/>
          <p:cNvSpPr txBox="1"/>
          <p:nvPr/>
        </p:nvSpPr>
        <p:spPr>
          <a:xfrm>
            <a:off x="411825" y="1676700"/>
            <a:ext cx="4292700" cy="2937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330200" rtl="0">
              <a:spcBef>
                <a:spcPts val="0"/>
              </a:spcBef>
              <a:buClr>
                <a:srgbClr val="FFFFFF"/>
              </a:buClr>
              <a:buSzPct val="100000"/>
              <a:buChar char="●"/>
            </a:pPr>
            <a:r>
              <a:rPr lang="en" sz="1600">
                <a:solidFill>
                  <a:srgbClr val="FFFFFF"/>
                </a:solidFill>
              </a:rPr>
              <a:t>Now that we have the flex values and the range of values, we can convert them to angles</a:t>
            </a:r>
          </a:p>
          <a:p>
            <a:pPr lvl="0" rtl="0">
              <a:spcBef>
                <a:spcPts val="0"/>
              </a:spcBef>
              <a:buNone/>
            </a:pPr>
            <a:endParaRPr sz="1600">
              <a:solidFill>
                <a:srgbClr val="FFFFFF"/>
              </a:solidFill>
            </a:endParaRPr>
          </a:p>
          <a:p>
            <a:pPr marL="457200" lvl="0" indent="-330200" rtl="0">
              <a:spcBef>
                <a:spcPts val="0"/>
              </a:spcBef>
              <a:buClr>
                <a:srgbClr val="FFFFFF"/>
              </a:buClr>
              <a:buSzPct val="100000"/>
              <a:buChar char="●"/>
            </a:pPr>
            <a:r>
              <a:rPr lang="en" sz="1600">
                <a:solidFill>
                  <a:srgbClr val="FFFFFF"/>
                </a:solidFill>
              </a:rPr>
              <a:t>Find the proportional value of the flex from the MAX and MIN and multiply by 180 deg</a:t>
            </a:r>
          </a:p>
          <a:p>
            <a:pPr lvl="0" rtl="0">
              <a:spcBef>
                <a:spcPts val="0"/>
              </a:spcBef>
              <a:buNone/>
            </a:pPr>
            <a:endParaRPr sz="1600">
              <a:solidFill>
                <a:srgbClr val="222222"/>
              </a:solidFill>
            </a:endParaRPr>
          </a:p>
        </p:txBody>
      </p:sp>
      <p:pic>
        <p:nvPicPr>
          <p:cNvPr id="197" name="Shape 1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87500" y="704724"/>
            <a:ext cx="2564550" cy="1025824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Shape 198"/>
          <p:cNvSpPr txBox="1"/>
          <p:nvPr/>
        </p:nvSpPr>
        <p:spPr>
          <a:xfrm>
            <a:off x="5158375" y="1989450"/>
            <a:ext cx="2159400" cy="989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Example:</a:t>
            </a:r>
          </a:p>
        </p:txBody>
      </p:sp>
      <p:pic>
        <p:nvPicPr>
          <p:cNvPr id="199" name="Shape 19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02825" y="2581575"/>
            <a:ext cx="2225134" cy="2033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Code</a:t>
            </a:r>
          </a:p>
        </p:txBody>
      </p:sp>
      <p:sp>
        <p:nvSpPr>
          <p:cNvPr id="205" name="Shape 205"/>
          <p:cNvSpPr txBox="1">
            <a:spLocks noGrp="1"/>
          </p:cNvSpPr>
          <p:nvPr>
            <p:ph type="body" idx="1"/>
          </p:nvPr>
        </p:nvSpPr>
        <p:spPr>
          <a:xfrm>
            <a:off x="387900" y="1489825"/>
            <a:ext cx="3311400" cy="3093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17500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" sz="1400"/>
              <a:t>The left side of the equation maps the Flex value to a value between a new range of 0 to 1 (min to max)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endParaRPr sz="1400"/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" sz="1400"/>
              <a:t>The right side then multiplies that into an angle from 0 to 180</a:t>
            </a:r>
          </a:p>
        </p:txBody>
      </p:sp>
      <p:pic>
        <p:nvPicPr>
          <p:cNvPr id="206" name="Shape 206"/>
          <p:cNvPicPr preferRelativeResize="0"/>
          <p:nvPr/>
        </p:nvPicPr>
        <p:blipFill rotWithShape="1">
          <a:blip r:embed="rId3">
            <a:alphaModFix/>
          </a:blip>
          <a:srcRect t="14595" b="12824"/>
          <a:stretch/>
        </p:blipFill>
        <p:spPr>
          <a:xfrm>
            <a:off x="3561325" y="1345250"/>
            <a:ext cx="5194775" cy="49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Shape 2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00825" y="3875674"/>
            <a:ext cx="2564550" cy="1025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Shape 20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99300" y="2506050"/>
            <a:ext cx="3848100" cy="1571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Installing Software (USB Stick)</a:t>
            </a:r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387900" y="1489825"/>
            <a:ext cx="7683000" cy="3078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Install Arduino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/>
              <a:t>https://www.arduino.cc/en/Guide/HomePage</a:t>
            </a:r>
          </a:p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Install Ardublock </a:t>
            </a:r>
          </a:p>
          <a:p>
            <a:pPr marL="914400" lvl="1" indent="-228600" rtl="0">
              <a:spcBef>
                <a:spcPts val="0"/>
              </a:spcBef>
            </a:pPr>
            <a:r>
              <a:rPr lang="en" sz="1400"/>
              <a:t>http://www.hummingbirdkit.com/learning/setting-arduino-environment-hummingbird-duo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Output</a:t>
            </a:r>
          </a:p>
        </p:txBody>
      </p:sp>
      <p:sp>
        <p:nvSpPr>
          <p:cNvPr id="214" name="Shape 214"/>
          <p:cNvSpPr txBox="1"/>
          <p:nvPr/>
        </p:nvSpPr>
        <p:spPr>
          <a:xfrm>
            <a:off x="240225" y="1497325"/>
            <a:ext cx="2606100" cy="3211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Clr>
                <a:srgbClr val="FFFFFF"/>
              </a:buClr>
              <a:buChar char="●"/>
            </a:pPr>
            <a:r>
              <a:rPr lang="en">
                <a:solidFill>
                  <a:srgbClr val="FFFFFF"/>
                </a:solidFill>
              </a:rPr>
              <a:t>Use the Serial Monitor: Tools &gt; Serial Monitor</a:t>
            </a:r>
          </a:p>
          <a:p>
            <a:pPr lvl="0" rtl="0">
              <a:spcBef>
                <a:spcPts val="0"/>
              </a:spcBef>
              <a:buNone/>
            </a:pPr>
            <a:endParaRPr>
              <a:solidFill>
                <a:srgbClr val="FFFFFF"/>
              </a:solidFill>
            </a:endParaRPr>
          </a:p>
          <a:p>
            <a:pPr marL="457200" lvl="0" indent="-228600" rtl="0">
              <a:spcBef>
                <a:spcPts val="0"/>
              </a:spcBef>
              <a:buClr>
                <a:srgbClr val="FFFFFF"/>
              </a:buClr>
              <a:buChar char="●"/>
            </a:pPr>
            <a:r>
              <a:rPr lang="en">
                <a:solidFill>
                  <a:srgbClr val="FFFFFF"/>
                </a:solidFill>
              </a:rPr>
              <a:t>As you move the flex sensor back and forth you should see something to the right</a:t>
            </a:r>
          </a:p>
          <a:p>
            <a:pPr lvl="0" rtl="0">
              <a:spcBef>
                <a:spcPts val="0"/>
              </a:spcBef>
              <a:buNone/>
            </a:pPr>
            <a:endParaRPr>
              <a:solidFill>
                <a:srgbClr val="FFFFFF"/>
              </a:solidFill>
            </a:endParaRPr>
          </a:p>
          <a:p>
            <a:pPr marL="457200" lvl="0" indent="-228600" rtl="0">
              <a:spcBef>
                <a:spcPts val="0"/>
              </a:spcBef>
              <a:buClr>
                <a:srgbClr val="FFFFFF"/>
              </a:buClr>
              <a:buChar char="●"/>
            </a:pPr>
            <a:r>
              <a:rPr lang="en">
                <a:solidFill>
                  <a:srgbClr val="FFFFFF"/>
                </a:solidFill>
              </a:rPr>
              <a:t>yellow is the angle now</a:t>
            </a:r>
          </a:p>
        </p:txBody>
      </p:sp>
      <p:pic>
        <p:nvPicPr>
          <p:cNvPr id="215" name="Shape 2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21325" y="758237"/>
            <a:ext cx="6246800" cy="3950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Servo Motor Sweep</a:t>
            </a:r>
          </a:p>
        </p:txBody>
      </p:sp>
      <p:pic>
        <p:nvPicPr>
          <p:cNvPr id="221" name="Shape 2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24050" y="1144125"/>
            <a:ext cx="5672324" cy="323790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Shape 222"/>
          <p:cNvSpPr txBox="1"/>
          <p:nvPr/>
        </p:nvSpPr>
        <p:spPr>
          <a:xfrm>
            <a:off x="588150" y="4566875"/>
            <a:ext cx="3286800" cy="369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https://www.arduino.cc/en/Tutorial/Sweep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Circuit</a:t>
            </a:r>
          </a:p>
        </p:txBody>
      </p:sp>
      <p:pic>
        <p:nvPicPr>
          <p:cNvPr id="228" name="Shape 2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2827712" y="161450"/>
            <a:ext cx="3857626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>
            <a:spLocks noGrp="1"/>
          </p:cNvSpPr>
          <p:nvPr>
            <p:ph type="title"/>
          </p:nvPr>
        </p:nvSpPr>
        <p:spPr>
          <a:xfrm>
            <a:off x="329575" y="18977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Code</a:t>
            </a:r>
          </a:p>
        </p:txBody>
      </p:sp>
      <p:pic>
        <p:nvPicPr>
          <p:cNvPr id="234" name="Shape 2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40797" y="723122"/>
            <a:ext cx="4688300" cy="3933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Shape 2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84062" y="995162"/>
            <a:ext cx="1933575" cy="3552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Output</a:t>
            </a:r>
          </a:p>
        </p:txBody>
      </p:sp>
      <p:sp>
        <p:nvSpPr>
          <p:cNvPr id="241" name="Shape 241"/>
          <p:cNvSpPr txBox="1"/>
          <p:nvPr/>
        </p:nvSpPr>
        <p:spPr>
          <a:xfrm>
            <a:off x="174425" y="1503300"/>
            <a:ext cx="2606100" cy="3211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Clr>
                <a:srgbClr val="FFFFFF"/>
              </a:buClr>
              <a:buChar char="●"/>
            </a:pPr>
            <a:r>
              <a:rPr lang="en">
                <a:solidFill>
                  <a:srgbClr val="FFFFFF"/>
                </a:solidFill>
              </a:rPr>
              <a:t>Use the Serial Monitor: Tools &gt; Serial Monitor</a:t>
            </a:r>
          </a:p>
          <a:p>
            <a:pPr lvl="0" rtl="0">
              <a:spcBef>
                <a:spcPts val="0"/>
              </a:spcBef>
              <a:buNone/>
            </a:pPr>
            <a:endParaRPr>
              <a:solidFill>
                <a:srgbClr val="FFFFFF"/>
              </a:solidFill>
            </a:endParaRPr>
          </a:p>
          <a:p>
            <a:pPr marL="457200" lvl="0" indent="-228600" rtl="0">
              <a:spcBef>
                <a:spcPts val="0"/>
              </a:spcBef>
              <a:buClr>
                <a:srgbClr val="FFFFFF"/>
              </a:buClr>
              <a:buChar char="●"/>
            </a:pPr>
            <a:r>
              <a:rPr lang="en">
                <a:solidFill>
                  <a:srgbClr val="FFFFFF"/>
                </a:solidFill>
              </a:rPr>
              <a:t>As the servo moves the arm back and forth you should see something to the right</a:t>
            </a:r>
          </a:p>
          <a:p>
            <a:pPr lvl="0" rtl="0">
              <a:spcBef>
                <a:spcPts val="0"/>
              </a:spcBef>
              <a:buNone/>
            </a:pPr>
            <a:endParaRPr>
              <a:solidFill>
                <a:srgbClr val="FFFFFF"/>
              </a:solidFill>
            </a:endParaRPr>
          </a:p>
          <a:p>
            <a:pPr marL="457200" lvl="0" indent="-228600" rtl="0">
              <a:spcBef>
                <a:spcPts val="0"/>
              </a:spcBef>
              <a:buClr>
                <a:srgbClr val="FFFFFF"/>
              </a:buClr>
              <a:buChar char="●"/>
            </a:pPr>
            <a:r>
              <a:rPr lang="en">
                <a:solidFill>
                  <a:srgbClr val="FFFFFF"/>
                </a:solidFill>
              </a:rPr>
              <a:t>Try increasing the Max Angle to see how the arm moves</a:t>
            </a:r>
          </a:p>
          <a:p>
            <a:pPr lvl="0" rtl="0">
              <a:spcBef>
                <a:spcPts val="0"/>
              </a:spcBef>
              <a:buNone/>
            </a:pPr>
            <a:endParaRPr>
              <a:solidFill>
                <a:srgbClr val="FFFFFF"/>
              </a:solidFill>
            </a:endParaRPr>
          </a:p>
        </p:txBody>
      </p:sp>
      <p:pic>
        <p:nvPicPr>
          <p:cNvPr id="242" name="Shape 2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46325" y="762837"/>
            <a:ext cx="6207274" cy="3821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Putting it all together</a:t>
            </a:r>
          </a:p>
        </p:txBody>
      </p:sp>
      <p:pic>
        <p:nvPicPr>
          <p:cNvPr id="248" name="Shape 2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200" y="1556500"/>
            <a:ext cx="7996324" cy="2867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Shape 2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04975" y="238775"/>
            <a:ext cx="5734050" cy="457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Shape 2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95075" y="120975"/>
            <a:ext cx="3522187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Blink Program</a:t>
            </a:r>
          </a:p>
        </p:txBody>
      </p:sp>
      <p:pic>
        <p:nvPicPr>
          <p:cNvPr id="75" name="Shape 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09525" y="42662"/>
            <a:ext cx="3512703" cy="3694574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387900" y="1419525"/>
            <a:ext cx="3935400" cy="627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Clr>
                <a:srgbClr val="FFFFFF"/>
              </a:buClr>
              <a:buChar char="●"/>
            </a:pPr>
            <a:r>
              <a:rPr lang="en">
                <a:solidFill>
                  <a:srgbClr val="FFFFFF"/>
                </a:solidFill>
              </a:rPr>
              <a:t>Begin by setting up the circuit as shown to the right</a:t>
            </a:r>
          </a:p>
          <a:p>
            <a:pPr marL="914400" lvl="1" indent="-228600" rtl="0">
              <a:spcBef>
                <a:spcPts val="0"/>
              </a:spcBef>
              <a:buClr>
                <a:srgbClr val="FFFFFF"/>
              </a:buClr>
              <a:buChar char="○"/>
            </a:pPr>
            <a:r>
              <a:rPr lang="en">
                <a:solidFill>
                  <a:srgbClr val="FFFFFF"/>
                </a:solidFill>
              </a:rPr>
              <a:t>The positive end (long leg) of the LED must be connected to the resistor</a:t>
            </a:r>
          </a:p>
          <a:p>
            <a:pPr marL="914400" lvl="1" indent="-228600" rtl="0">
              <a:spcBef>
                <a:spcPts val="0"/>
              </a:spcBef>
              <a:buClr>
                <a:srgbClr val="FFFFFF"/>
              </a:buClr>
              <a:buChar char="○"/>
            </a:pPr>
            <a:r>
              <a:rPr lang="en">
                <a:solidFill>
                  <a:srgbClr val="FFFFFF"/>
                </a:solidFill>
              </a:rPr>
              <a:t>The negative end (short leg) of the LED must be connected to ground</a:t>
            </a:r>
          </a:p>
          <a:p>
            <a:pPr lvl="0" rtl="0">
              <a:spcBef>
                <a:spcPts val="0"/>
              </a:spcBef>
              <a:buNone/>
            </a:pPr>
            <a:endParaRPr>
              <a:solidFill>
                <a:srgbClr val="FFFFFF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>
              <a:solidFill>
                <a:srgbClr val="FFFFFF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>
              <a:solidFill>
                <a:srgbClr val="222222"/>
              </a:solidFill>
            </a:endParaRPr>
          </a:p>
        </p:txBody>
      </p:sp>
      <p:pic>
        <p:nvPicPr>
          <p:cNvPr id="77" name="Shape 77"/>
          <p:cNvPicPr preferRelativeResize="0"/>
          <p:nvPr/>
        </p:nvPicPr>
        <p:blipFill rotWithShape="1">
          <a:blip r:embed="rId4">
            <a:alphaModFix/>
          </a:blip>
          <a:srcRect l="2740" r="47619"/>
          <a:stretch/>
        </p:blipFill>
        <p:spPr>
          <a:xfrm rot="-5400000">
            <a:off x="6355174" y="3469099"/>
            <a:ext cx="1271250" cy="186640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Shape 78"/>
          <p:cNvSpPr txBox="1"/>
          <p:nvPr/>
        </p:nvSpPr>
        <p:spPr>
          <a:xfrm>
            <a:off x="250625" y="3339575"/>
            <a:ext cx="1770300" cy="436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Digital Pin 13 (D13)  </a:t>
            </a:r>
          </a:p>
        </p:txBody>
      </p:sp>
      <p:cxnSp>
        <p:nvCxnSpPr>
          <p:cNvPr id="79" name="Shape 79"/>
          <p:cNvCxnSpPr>
            <a:stCxn id="78" idx="3"/>
          </p:cNvCxnSpPr>
          <p:nvPr/>
        </p:nvCxnSpPr>
        <p:spPr>
          <a:xfrm>
            <a:off x="2020925" y="3557825"/>
            <a:ext cx="400800" cy="2700"/>
          </a:xfrm>
          <a:prstGeom prst="straightConnector1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80" name="Shape 80"/>
          <p:cNvSpPr txBox="1"/>
          <p:nvPr/>
        </p:nvSpPr>
        <p:spPr>
          <a:xfrm>
            <a:off x="2597975" y="3339575"/>
            <a:ext cx="1770300" cy="436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1000 Ohm Resistor </a:t>
            </a:r>
          </a:p>
        </p:txBody>
      </p:sp>
      <p:cxnSp>
        <p:nvCxnSpPr>
          <p:cNvPr id="81" name="Shape 81"/>
          <p:cNvCxnSpPr>
            <a:stCxn id="80" idx="3"/>
          </p:cNvCxnSpPr>
          <p:nvPr/>
        </p:nvCxnSpPr>
        <p:spPr>
          <a:xfrm>
            <a:off x="4368275" y="3557825"/>
            <a:ext cx="400800" cy="2700"/>
          </a:xfrm>
          <a:prstGeom prst="straightConnector1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82" name="Shape 82"/>
          <p:cNvSpPr txBox="1"/>
          <p:nvPr/>
        </p:nvSpPr>
        <p:spPr>
          <a:xfrm>
            <a:off x="1087650" y="3991250"/>
            <a:ext cx="855600" cy="436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LED</a:t>
            </a:r>
          </a:p>
        </p:txBody>
      </p:sp>
      <p:cxnSp>
        <p:nvCxnSpPr>
          <p:cNvPr id="83" name="Shape 83"/>
          <p:cNvCxnSpPr>
            <a:stCxn id="82" idx="3"/>
          </p:cNvCxnSpPr>
          <p:nvPr/>
        </p:nvCxnSpPr>
        <p:spPr>
          <a:xfrm>
            <a:off x="1943250" y="4209500"/>
            <a:ext cx="400800" cy="2700"/>
          </a:xfrm>
          <a:prstGeom prst="straightConnector1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84" name="Shape 84"/>
          <p:cNvSpPr txBox="1"/>
          <p:nvPr/>
        </p:nvSpPr>
        <p:spPr>
          <a:xfrm>
            <a:off x="2553000" y="4016525"/>
            <a:ext cx="1770300" cy="436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Ground</a:t>
            </a:r>
          </a:p>
        </p:txBody>
      </p:sp>
      <p:sp>
        <p:nvSpPr>
          <p:cNvPr id="85" name="Shape 85"/>
          <p:cNvSpPr txBox="1"/>
          <p:nvPr/>
        </p:nvSpPr>
        <p:spPr>
          <a:xfrm>
            <a:off x="548175" y="4583675"/>
            <a:ext cx="3347400" cy="361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 u="sng">
                <a:solidFill>
                  <a:schemeClr val="dk1"/>
                </a:solidFill>
                <a:hlinkClick r:id="rId5"/>
              </a:rPr>
              <a:t>https://www.arduino.cc/en/tutorial/blink</a:t>
            </a:r>
          </a:p>
        </p:txBody>
      </p:sp>
      <p:sp>
        <p:nvSpPr>
          <p:cNvPr id="86" name="Shape 86"/>
          <p:cNvSpPr txBox="1"/>
          <p:nvPr/>
        </p:nvSpPr>
        <p:spPr>
          <a:xfrm>
            <a:off x="8024325" y="3837225"/>
            <a:ext cx="944700" cy="1107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chemeClr val="dk1"/>
                </a:solidFill>
              </a:rPr>
              <a:t>Long leg</a:t>
            </a:r>
          </a:p>
          <a:p>
            <a:pPr lvl="0">
              <a:spcBef>
                <a:spcPts val="0"/>
              </a:spcBef>
              <a:buNone/>
            </a:pPr>
            <a:endParaRPr>
              <a:solidFill>
                <a:schemeClr val="dk1"/>
              </a:solidFill>
            </a:endParaRPr>
          </a:p>
          <a:p>
            <a:pPr lvl="0">
              <a:spcBef>
                <a:spcPts val="0"/>
              </a:spcBef>
              <a:buNone/>
            </a:pPr>
            <a:endParaRPr>
              <a:solidFill>
                <a:schemeClr val="dk1"/>
              </a:solidFill>
            </a:endParaRPr>
          </a:p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chemeClr val="dk1"/>
                </a:solidFill>
              </a:rPr>
              <a:t>Short leg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408225" y="478200"/>
            <a:ext cx="8347800" cy="666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Physical Circuit</a:t>
            </a:r>
          </a:p>
        </p:txBody>
      </p:sp>
      <p:pic>
        <p:nvPicPr>
          <p:cNvPr id="92" name="Shape 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3073987" y="443400"/>
            <a:ext cx="3857626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Shape 97"/>
          <p:cNvPicPr preferRelativeResize="0"/>
          <p:nvPr/>
        </p:nvPicPr>
        <p:blipFill rotWithShape="1">
          <a:blip r:embed="rId3">
            <a:alphaModFix/>
          </a:blip>
          <a:srcRect t="7347"/>
          <a:stretch/>
        </p:blipFill>
        <p:spPr>
          <a:xfrm>
            <a:off x="1907275" y="510850"/>
            <a:ext cx="7123148" cy="44217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Shape 98"/>
          <p:cNvSpPr txBox="1">
            <a:spLocks noGrp="1"/>
          </p:cNvSpPr>
          <p:nvPr>
            <p:ph type="title"/>
          </p:nvPr>
        </p:nvSpPr>
        <p:spPr>
          <a:xfrm>
            <a:off x="292200" y="452050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Code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90800" y="2017625"/>
            <a:ext cx="1560900" cy="264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For us, wherever it says LED_BUILTIN write 13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4622550" y="1275750"/>
            <a:ext cx="4162800" cy="68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Initialize pin 13 as an output pin - we will output a signal to tell the LED what to do</a:t>
            </a:r>
          </a:p>
        </p:txBody>
      </p:sp>
      <p:sp>
        <p:nvSpPr>
          <p:cNvPr id="101" name="Shape 101"/>
          <p:cNvSpPr txBox="1"/>
          <p:nvPr/>
        </p:nvSpPr>
        <p:spPr>
          <a:xfrm>
            <a:off x="4392175" y="2223825"/>
            <a:ext cx="3576600" cy="598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Turn the LED on</a:t>
            </a:r>
          </a:p>
        </p:txBody>
      </p:sp>
      <p:sp>
        <p:nvSpPr>
          <p:cNvPr id="102" name="Shape 102"/>
          <p:cNvSpPr txBox="1"/>
          <p:nvPr/>
        </p:nvSpPr>
        <p:spPr>
          <a:xfrm>
            <a:off x="4392175" y="3171900"/>
            <a:ext cx="3576600" cy="598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Turn the LED off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Shape 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68750" y="1426875"/>
            <a:ext cx="6503025" cy="2390775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292200" y="452050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Completed Code</a:t>
            </a:r>
          </a:p>
        </p:txBody>
      </p:sp>
      <p:sp>
        <p:nvSpPr>
          <p:cNvPr id="109" name="Shape 109"/>
          <p:cNvSpPr txBox="1"/>
          <p:nvPr/>
        </p:nvSpPr>
        <p:spPr>
          <a:xfrm>
            <a:off x="190800" y="2017625"/>
            <a:ext cx="1560900" cy="264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For us, wherever it says LED_BUILTIN write 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Output</a:t>
            </a:r>
          </a:p>
        </p:txBody>
      </p:sp>
      <p:sp>
        <p:nvSpPr>
          <p:cNvPr id="115" name="Shape 115"/>
          <p:cNvSpPr txBox="1"/>
          <p:nvPr/>
        </p:nvSpPr>
        <p:spPr>
          <a:xfrm>
            <a:off x="478200" y="1737825"/>
            <a:ext cx="2684400" cy="2775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>
                <a:solidFill>
                  <a:schemeClr val="dk1"/>
                </a:solidFill>
              </a:rPr>
              <a:t>When you’re done, it should look like this</a:t>
            </a:r>
          </a:p>
        </p:txBody>
      </p:sp>
      <p:sp>
        <p:nvSpPr>
          <p:cNvPr id="116" name="Shape 116" title="IMG_0498.MOV"/>
          <p:cNvSpPr/>
          <p:nvPr/>
        </p:nvSpPr>
        <p:spPr>
          <a:xfrm>
            <a:off x="3870950" y="849993"/>
            <a:ext cx="4572000" cy="3429000"/>
          </a:xfrm>
          <a:prstGeom prst="rect">
            <a:avLst/>
          </a:prstGeom>
          <a:blipFill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Voltage Divider</a:t>
            </a:r>
          </a:p>
        </p:txBody>
      </p:sp>
      <p:pic>
        <p:nvPicPr>
          <p:cNvPr id="122" name="Shape 122"/>
          <p:cNvPicPr preferRelativeResize="0"/>
          <p:nvPr/>
        </p:nvPicPr>
        <p:blipFill rotWithShape="1">
          <a:blip r:embed="rId3">
            <a:alphaModFix/>
          </a:blip>
          <a:srcRect t="8357"/>
          <a:stretch/>
        </p:blipFill>
        <p:spPr>
          <a:xfrm>
            <a:off x="5179275" y="1075700"/>
            <a:ext cx="2503475" cy="344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Shape 123"/>
          <p:cNvPicPr preferRelativeResize="0"/>
          <p:nvPr/>
        </p:nvPicPr>
        <p:blipFill rotWithShape="1">
          <a:blip r:embed="rId4">
            <a:alphaModFix/>
          </a:blip>
          <a:srcRect l="29278" b="74293"/>
          <a:stretch/>
        </p:blipFill>
        <p:spPr>
          <a:xfrm rot="5400000">
            <a:off x="6183824" y="2206799"/>
            <a:ext cx="4921450" cy="636174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Shape 124"/>
          <p:cNvSpPr txBox="1"/>
          <p:nvPr/>
        </p:nvSpPr>
        <p:spPr>
          <a:xfrm>
            <a:off x="411825" y="1676700"/>
            <a:ext cx="4276500" cy="2977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330200" rtl="0">
              <a:spcBef>
                <a:spcPts val="0"/>
              </a:spcBef>
              <a:buClr>
                <a:srgbClr val="FFFFFF"/>
              </a:buClr>
              <a:buSzPct val="100000"/>
              <a:buChar char="●"/>
            </a:pPr>
            <a:r>
              <a:rPr lang="en" sz="1600">
                <a:solidFill>
                  <a:srgbClr val="FFFFFF"/>
                </a:solidFill>
              </a:rPr>
              <a:t>“A simple circuit which turns a large voltage into a proportionally smaller one”</a:t>
            </a:r>
          </a:p>
          <a:p>
            <a:pPr marL="457200" lvl="0" indent="-330200" rtl="0">
              <a:spcBef>
                <a:spcPts val="0"/>
              </a:spcBef>
              <a:buClr>
                <a:srgbClr val="FFFFFF"/>
              </a:buClr>
              <a:buSzPct val="100000"/>
              <a:buChar char="●"/>
            </a:pPr>
            <a:r>
              <a:rPr lang="en" sz="1600">
                <a:solidFill>
                  <a:srgbClr val="FFFFFF"/>
                </a:solidFill>
              </a:rPr>
              <a:t>By changing R1 and R2, we can make Vout be a fraction of Vin </a:t>
            </a:r>
          </a:p>
          <a:p>
            <a:pPr marL="457200" lvl="0" indent="-330200" rtl="0">
              <a:spcBef>
                <a:spcPts val="0"/>
              </a:spcBef>
              <a:buClr>
                <a:srgbClr val="FFFFFF"/>
              </a:buClr>
              <a:buSzPct val="100000"/>
              <a:buChar char="●"/>
            </a:pPr>
            <a:r>
              <a:rPr lang="en" sz="1600">
                <a:solidFill>
                  <a:srgbClr val="FFFFFF"/>
                </a:solidFill>
              </a:rPr>
              <a:t>Try R1=1000 Ohms and R2=1000 Ohms</a:t>
            </a:r>
          </a:p>
          <a:p>
            <a:pPr marL="914400" lvl="1" indent="-330200" rtl="0">
              <a:spcBef>
                <a:spcPts val="0"/>
              </a:spcBef>
              <a:buClr>
                <a:srgbClr val="FFFFFF"/>
              </a:buClr>
              <a:buSzPct val="100000"/>
              <a:buChar char="○"/>
            </a:pPr>
            <a:r>
              <a:rPr lang="en" sz="1600">
                <a:solidFill>
                  <a:srgbClr val="FFFFFF"/>
                </a:solidFill>
              </a:rPr>
              <a:t>What should you get? What about is R2 is really high?</a:t>
            </a:r>
          </a:p>
          <a:p>
            <a:pPr marL="457200" lvl="0" indent="-330200" rtl="0">
              <a:spcBef>
                <a:spcPts val="0"/>
              </a:spcBef>
              <a:buClr>
                <a:srgbClr val="FFFFFF"/>
              </a:buClr>
              <a:buSzPct val="100000"/>
              <a:buChar char="●"/>
            </a:pPr>
            <a:r>
              <a:rPr lang="en" sz="1600">
                <a:solidFill>
                  <a:schemeClr val="dk1"/>
                </a:solidFill>
              </a:rPr>
              <a:t>For the Exbow, R2 will be our “flex” sensor</a:t>
            </a:r>
          </a:p>
          <a:p>
            <a:pPr lvl="0" rtl="0">
              <a:spcBef>
                <a:spcPts val="0"/>
              </a:spcBef>
              <a:buNone/>
            </a:pPr>
            <a:endParaRPr sz="1600">
              <a:solidFill>
                <a:srgbClr val="FFFFFF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1600">
              <a:solidFill>
                <a:srgbClr val="222222"/>
              </a:solidFill>
            </a:endParaRPr>
          </a:p>
        </p:txBody>
      </p:sp>
      <p:cxnSp>
        <p:nvCxnSpPr>
          <p:cNvPr id="125" name="Shape 125"/>
          <p:cNvCxnSpPr/>
          <p:nvPr/>
        </p:nvCxnSpPr>
        <p:spPr>
          <a:xfrm>
            <a:off x="6662025" y="2878850"/>
            <a:ext cx="1584900" cy="117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lg" len="lg"/>
            <a:tailEnd type="triangle" w="lg" len="lg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Code</a:t>
            </a:r>
          </a:p>
        </p:txBody>
      </p:sp>
      <p:pic>
        <p:nvPicPr>
          <p:cNvPr id="131" name="Shape 1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6900" y="1776282"/>
            <a:ext cx="7947550" cy="2604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546</Words>
  <Application>Microsoft Office PowerPoint</Application>
  <PresentationFormat>On-screen Show (16:9)</PresentationFormat>
  <Paragraphs>90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Roboto</vt:lpstr>
      <vt:lpstr>Roboto Slab</vt:lpstr>
      <vt:lpstr>Arial</vt:lpstr>
      <vt:lpstr>marina</vt:lpstr>
      <vt:lpstr>Arduino Setup &amp; Flexing the ExBow</vt:lpstr>
      <vt:lpstr>Installing Software (USB Stick)</vt:lpstr>
      <vt:lpstr>Blink Program</vt:lpstr>
      <vt:lpstr>Physical Circuit</vt:lpstr>
      <vt:lpstr>Code</vt:lpstr>
      <vt:lpstr>Completed Code</vt:lpstr>
      <vt:lpstr>Output</vt:lpstr>
      <vt:lpstr>Voltage Divider</vt:lpstr>
      <vt:lpstr>Code</vt:lpstr>
      <vt:lpstr>Output</vt:lpstr>
      <vt:lpstr>Voltage Divider with Flex</vt:lpstr>
      <vt:lpstr>Physical Circuit</vt:lpstr>
      <vt:lpstr>Code</vt:lpstr>
      <vt:lpstr>Output</vt:lpstr>
      <vt:lpstr>Min - Max Function</vt:lpstr>
      <vt:lpstr>Code</vt:lpstr>
      <vt:lpstr>Output</vt:lpstr>
      <vt:lpstr>Finding the angle</vt:lpstr>
      <vt:lpstr>Code</vt:lpstr>
      <vt:lpstr>Output</vt:lpstr>
      <vt:lpstr>Servo Motor Sweep</vt:lpstr>
      <vt:lpstr>Circuit</vt:lpstr>
      <vt:lpstr>Code</vt:lpstr>
      <vt:lpstr>Output</vt:lpstr>
      <vt:lpstr>Putting it all together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Arduino Setup &amp; Flexing the ExBow</dc:title>
  <cp:lastModifiedBy>Frank Sup</cp:lastModifiedBy>
  <cp:revision>1</cp:revision>
  <dcterms:modified xsi:type="dcterms:W3CDTF">2017-03-25T03:48:03Z</dcterms:modified>
</cp:coreProperties>
</file>