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4" r:id="rId2"/>
    <p:sldId id="258" r:id="rId3"/>
    <p:sldId id="257" r:id="rId4"/>
    <p:sldId id="269" r:id="rId5"/>
    <p:sldId id="270" r:id="rId6"/>
    <p:sldId id="273" r:id="rId7"/>
    <p:sldId id="271" r:id="rId8"/>
    <p:sldId id="272" r:id="rId9"/>
    <p:sldId id="275" r:id="rId10"/>
    <p:sldId id="265" r:id="rId11"/>
    <p:sldId id="276" r:id="rId12"/>
    <p:sldId id="259" r:id="rId13"/>
    <p:sldId id="278" r:id="rId14"/>
    <p:sldId id="277" r:id="rId15"/>
    <p:sldId id="267" r:id="rId16"/>
    <p:sldId id="280" r:id="rId17"/>
    <p:sldId id="281" r:id="rId18"/>
    <p:sldId id="262" r:id="rId19"/>
    <p:sldId id="28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808" autoAdjust="0"/>
  </p:normalViewPr>
  <p:slideViewPr>
    <p:cSldViewPr>
      <p:cViewPr varScale="1">
        <p:scale>
          <a:sx n="50" d="100"/>
          <a:sy n="50" d="100"/>
        </p:scale>
        <p:origin x="-14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0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C15C8-CFF1-4275-AC85-82F33D5BC8FF}" type="datetimeFigureOut">
              <a:rPr lang="en-US" smtClean="0"/>
              <a:t>1/19/2013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A888D-89E8-4CF7-9CD4-B8720DD46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803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Post Day</a:t>
            </a:r>
            <a:r>
              <a:rPr lang="en-US" baseline="0" dirty="0" smtClean="0"/>
              <a:t> 1 AR flipchart questions.</a:t>
            </a:r>
          </a:p>
          <a:p>
            <a:r>
              <a:rPr lang="en-US" baseline="0" dirty="0" smtClean="0"/>
              <a:t>Give groups full 45 minutes to share and identify questions.</a:t>
            </a:r>
            <a:endParaRPr lang="en-US" baseline="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Review your flipchart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Day 1.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Spokesperson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 each LC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remaining questions or new ones –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 puts on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flipchart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 we can be resources, there are many within this group – your tasks is to be responsible for seeking answers to your questions – be an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ACTIVE LEARNER.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A888D-89E8-4CF7-9CD4-B8720DD4630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6755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Once before teacher training begins, once after first module.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AR 2: same topic/issue or new one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77EDE-8CB5-42B2-8EC9-5DF57E680CBC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546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BEING A REFLECTIVE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PRACTITIONER.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have evidence that many of you have gone beyond Steps 1-3 on the ART. 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A888D-89E8-4CF7-9CD4-B8720DD4630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77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have planned and enacted; collect data: what happened in classroom; did you implement the lesson – what was different? Is that ok? Step 4 – What did the student learn?  Step 5 – Given what they learned, what do I do?  Evaluate and plan again.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BEING A REFLECTIVE PRACTITIONER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77EDE-8CB5-42B2-8EC9-5DF57E680CBC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651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are LCs and engage in 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A888D-89E8-4CF7-9CD4-B8720DD4630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337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pair report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 (SR Oprah; GR write on flipchart paper divided down the middle) – we have to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analyze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what they put out.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A888D-89E8-4CF7-9CD4-B8720DD4630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170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 </a:t>
            </a:r>
            <a:r>
              <a:rPr lang="en-US" dirty="0" err="1" smtClean="0"/>
              <a:t>PoPP</a:t>
            </a:r>
            <a:r>
              <a:rPr lang="en-US" dirty="0" smtClean="0"/>
              <a:t> is </a:t>
            </a:r>
            <a:r>
              <a:rPr lang="en-US" b="1" dirty="0" smtClean="0"/>
              <a:t>NOT</a:t>
            </a:r>
            <a:r>
              <a:rPr lang="en-US" dirty="0" smtClean="0"/>
              <a:t> a random collection of artifacts or</a:t>
            </a:r>
            <a:r>
              <a:rPr lang="en-US" baseline="0" dirty="0" smtClean="0"/>
              <a:t> </a:t>
            </a:r>
            <a:r>
              <a:rPr lang="en-US" b="1" baseline="0" dirty="0" smtClean="0"/>
              <a:t>A LIST OF SUCCESSES </a:t>
            </a:r>
            <a:r>
              <a:rPr lang="en-US" baseline="0" dirty="0" smtClean="0"/>
              <a:t>or activities.</a:t>
            </a:r>
          </a:p>
          <a:p>
            <a:r>
              <a:rPr lang="en-US" baseline="0" dirty="0" smtClean="0"/>
              <a:t>Two levels: their OWN practice: university faculty working with students in their classes. NIET folks doing training.  THEN training in-service teachers to develop their own portfolios.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A888D-89E8-4CF7-9CD4-B8720DD4630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23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 over this in more detail.</a:t>
            </a:r>
          </a:p>
          <a:p>
            <a:r>
              <a:rPr lang="en-US" dirty="0" smtClean="0"/>
              <a:t>Artifacts (certificates, poems); narratives (my philosophy);</a:t>
            </a:r>
            <a:r>
              <a:rPr lang="en-US" baseline="0" dirty="0" smtClean="0"/>
              <a:t> published articles (example from ??).</a:t>
            </a:r>
          </a:p>
          <a:p>
            <a:r>
              <a:rPr lang="en-US" baseline="0" dirty="0" smtClean="0"/>
              <a:t>Recall </a:t>
            </a:r>
            <a:r>
              <a:rPr lang="en-US" baseline="0" dirty="0" err="1" smtClean="0"/>
              <a:t>Muna’s</a:t>
            </a:r>
            <a:r>
              <a:rPr lang="en-US" baseline="0" dirty="0" smtClean="0"/>
              <a:t> portfolio and what she included in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A888D-89E8-4CF7-9CD4-B8720DD4630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852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Put up on flipchart paper then </a:t>
            </a:r>
            <a:r>
              <a:rPr lang="en-US" dirty="0" smtClean="0"/>
              <a:t>do </a:t>
            </a:r>
            <a:r>
              <a:rPr lang="en-US" dirty="0" smtClean="0"/>
              <a:t>mini-gallery.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A888D-89E8-4CF7-9CD4-B8720DD4630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6339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quick</a:t>
            </a:r>
            <a:r>
              <a:rPr lang="en-US" baseline="0" dirty="0" smtClean="0"/>
              <a:t> Oprah.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A888D-89E8-4CF7-9CD4-B8720DD4630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633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71EAC-F49E-4548-B280-3C4FC2B105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ABCD6-70DF-4A0D-9419-BE5FC68EDEC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219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32724-1A9B-48C6-BD10-7309535F181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43568-EB8B-427D-811F-4537150D91E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057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464CA-F258-4EDD-9D2B-AADE331FBE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61EF0-BB61-4458-82B5-0BFB2082F3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255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6C76D-836F-4B97-8F00-CC0E8E73110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9554D-54A3-4BB0-9B8A-4F842C3B229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994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012DD-E9D2-4E12-B9BB-D58FC22A7AA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724DA-FDA4-4252-8883-01E520EB36E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22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804D5-02D2-44F0-AD0B-FBD46E483E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E80BF-AA64-4E05-A85A-187D1FF6BB4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43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958FB-4F0A-4318-878A-3FF121A5F7E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99496-75F8-4F91-93B3-099B36895F8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779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66DC9-517C-45B1-8053-9CACC52E831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E6AA7-13E7-4704-AC69-F94B382621C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625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CBDC9-FA4D-4D8B-B66A-CCABB5B29E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C926F-BD15-4C7D-8D50-2208D0C7495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41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3BBA8-E7F5-4765-84B3-1B6F62DED3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FA6A0-86F2-44D5-BB7A-96E3FCFA7DC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19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DD9F6-A797-4FC1-99D3-C5C32F37CA2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E39B4-EC9F-4E8C-99DB-4A6F8C2FD6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168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06813E-A491-4BD2-BA06-3C15607961E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0B0444-0C27-47D8-825E-7A30EC7CF5B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051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www-03.ibm.com/software/lotus/symphony/gallery.nsf/GalleryClipArtAll/D8D3EF65952AA3F4852575960033D20D/$File/Folder02-Green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401762"/>
          </a:xfrm>
        </p:spPr>
        <p:txBody>
          <a:bodyPr/>
          <a:lstStyle/>
          <a:p>
            <a:r>
              <a:rPr lang="en-US" b="1" dirty="0" smtClean="0"/>
              <a:t>LEADERSHIP &amp; TEACHER DEVELOPMENT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Teacher Educator Enhancement Program</a:t>
            </a:r>
          </a:p>
          <a:p>
            <a:pPr marL="0" indent="0" algn="ctr">
              <a:buNone/>
            </a:pPr>
            <a:r>
              <a:rPr lang="en-US" dirty="0" smtClean="0"/>
              <a:t>Workshop 1 – Day 2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2000" i="1" dirty="0" smtClean="0"/>
              <a:t>Facilitators:</a:t>
            </a:r>
          </a:p>
          <a:p>
            <a:pPr marL="0" indent="0" algn="ctr">
              <a:buNone/>
            </a:pPr>
            <a:r>
              <a:rPr lang="en-US" sz="2000" dirty="0" smtClean="0"/>
              <a:t>Professor Sharon F. Rallis </a:t>
            </a:r>
            <a:endParaRPr lang="en-US" sz="2000" dirty="0" smtClean="0"/>
          </a:p>
          <a:p>
            <a:pPr marL="0" indent="0" algn="ctr">
              <a:buNone/>
            </a:pPr>
            <a:r>
              <a:rPr lang="en-US" sz="2000" dirty="0" smtClean="0"/>
              <a:t>Professor </a:t>
            </a:r>
            <a:r>
              <a:rPr lang="en-US" sz="2000" dirty="0" smtClean="0"/>
              <a:t>Gretchen B. </a:t>
            </a:r>
            <a:r>
              <a:rPr lang="en-US" sz="2000" dirty="0" err="1" smtClean="0"/>
              <a:t>Rossman</a:t>
            </a:r>
            <a:endParaRPr lang="en-US" sz="2000" dirty="0" smtClean="0"/>
          </a:p>
          <a:p>
            <a:pPr marL="0" indent="0" algn="ctr">
              <a:buNone/>
            </a:pPr>
            <a:r>
              <a:rPr lang="en-US" sz="2000" dirty="0"/>
              <a:t>Center for International Education</a:t>
            </a:r>
          </a:p>
          <a:p>
            <a:pPr marL="0" indent="0" algn="ctr">
              <a:buNone/>
            </a:pPr>
            <a:r>
              <a:rPr lang="en-US" sz="2000" dirty="0" smtClean="0"/>
              <a:t>University of Massachusetts Amherst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554D-54A3-4BB0-9B8A-4F842C3B22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45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i="1" dirty="0" smtClean="0"/>
              <a:t/>
            </a:r>
            <a:br>
              <a:rPr lang="en-US" sz="3600" b="1" i="1" dirty="0" smtClean="0"/>
            </a:br>
            <a:r>
              <a:rPr lang="en-US" sz="3600" b="1" i="1" dirty="0" smtClean="0"/>
              <a:t>What </a:t>
            </a:r>
            <a:r>
              <a:rPr lang="en-US" sz="3600" b="1" i="1" dirty="0"/>
              <a:t>is </a:t>
            </a:r>
            <a:r>
              <a:rPr lang="en-US" sz="3600" b="1" i="1" dirty="0" smtClean="0"/>
              <a:t>a Portfolio </a:t>
            </a:r>
            <a:r>
              <a:rPr lang="en-US" sz="3600" b="1" i="1" dirty="0"/>
              <a:t>of Professional </a:t>
            </a:r>
            <a:r>
              <a:rPr lang="en-US" sz="3600" b="1" i="1" dirty="0" smtClean="0"/>
              <a:t>Practice?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portfolio is a </a:t>
            </a:r>
            <a:r>
              <a:rPr lang="en-US" b="1" dirty="0" smtClean="0"/>
              <a:t>intentional</a:t>
            </a:r>
            <a:r>
              <a:rPr lang="en-US" dirty="0" smtClean="0"/>
              <a:t> collection of </a:t>
            </a:r>
            <a:r>
              <a:rPr lang="en-US" dirty="0"/>
              <a:t>documents that I create to highlight my teaching philosophy, </a:t>
            </a:r>
            <a:r>
              <a:rPr lang="en-US" dirty="0" smtClean="0"/>
              <a:t>goals, expertise, and experience and to demonstrate my growth as a professional. 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err="1"/>
              <a:t>PoPP</a:t>
            </a:r>
            <a:r>
              <a:rPr lang="en-US" dirty="0"/>
              <a:t> </a:t>
            </a:r>
            <a:r>
              <a:rPr lang="en-US" dirty="0" smtClean="0"/>
              <a:t>is the </a:t>
            </a:r>
            <a:r>
              <a:rPr lang="en-US" dirty="0"/>
              <a:t>receptacle for collecting evidence </a:t>
            </a:r>
            <a:r>
              <a:rPr lang="en-US" dirty="0" smtClean="0"/>
              <a:t>that illustrates and encourages reflection </a:t>
            </a:r>
            <a:r>
              <a:rPr lang="en-US" dirty="0"/>
              <a:t>on </a:t>
            </a:r>
            <a:r>
              <a:rPr lang="en-US" b="1" dirty="0" smtClean="0"/>
              <a:t>improvement </a:t>
            </a:r>
            <a:r>
              <a:rPr lang="en-US" b="1" dirty="0"/>
              <a:t>in my practice over time</a:t>
            </a:r>
            <a:r>
              <a:rPr lang="en-US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554D-54A3-4BB0-9B8A-4F842C3B22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55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>What </a:t>
            </a:r>
            <a:r>
              <a:rPr lang="en-US" b="1" i="1" dirty="0"/>
              <a:t>can </a:t>
            </a:r>
            <a:r>
              <a:rPr lang="en-US" b="1" i="1" dirty="0" smtClean="0"/>
              <a:t>go into a </a:t>
            </a:r>
            <a:r>
              <a:rPr lang="en-US" b="1" i="1" dirty="0" err="1" smtClean="0"/>
              <a:t>PoPP</a:t>
            </a:r>
            <a:r>
              <a:rPr lang="en-US" b="1" i="1" dirty="0"/>
              <a:t>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b="1" dirty="0"/>
              <a:t>My professional background</a:t>
            </a:r>
            <a:endParaRPr lang="en-US" sz="2400" dirty="0"/>
          </a:p>
          <a:p>
            <a:r>
              <a:rPr lang="en-US" sz="2400" b="1" dirty="0"/>
              <a:t>Description of my goals</a:t>
            </a:r>
            <a:endParaRPr lang="en-US" sz="2400" dirty="0"/>
          </a:p>
          <a:p>
            <a:r>
              <a:rPr lang="en-US" sz="2400" b="1" dirty="0"/>
              <a:t>Description of my context</a:t>
            </a:r>
            <a:endParaRPr lang="en-US" sz="2400" dirty="0"/>
          </a:p>
          <a:p>
            <a:r>
              <a:rPr lang="en-US" sz="2400" b="1" dirty="0" smtClean="0"/>
              <a:t>Lesson </a:t>
            </a:r>
            <a:r>
              <a:rPr lang="en-US" sz="2400" b="1" dirty="0"/>
              <a:t>Plans / Workshop Agendas</a:t>
            </a:r>
            <a:endParaRPr lang="en-US" sz="2400" dirty="0"/>
          </a:p>
          <a:p>
            <a:r>
              <a:rPr lang="en-US" sz="2400" b="1" dirty="0" smtClean="0"/>
              <a:t>Students’ </a:t>
            </a:r>
            <a:r>
              <a:rPr lang="en-US" sz="2400" b="1" dirty="0" smtClean="0"/>
              <a:t>or trainees’ </a:t>
            </a:r>
            <a:r>
              <a:rPr lang="en-US" sz="2400" b="1" dirty="0" smtClean="0"/>
              <a:t>work </a:t>
            </a:r>
            <a:r>
              <a:rPr lang="en-US" sz="2400" b="1" dirty="0"/>
              <a:t>/ assignments</a:t>
            </a:r>
            <a:endParaRPr lang="en-US" sz="2400" dirty="0"/>
          </a:p>
          <a:p>
            <a:r>
              <a:rPr lang="en-US" sz="2400" b="1" dirty="0"/>
              <a:t>Completed ART </a:t>
            </a:r>
            <a:r>
              <a:rPr lang="en-US" sz="2400" b="1" dirty="0" smtClean="0"/>
              <a:t>projects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b="1" dirty="0"/>
              <a:t>LC Discussion Summaries</a:t>
            </a:r>
            <a:endParaRPr lang="en-US" sz="2400" dirty="0"/>
          </a:p>
          <a:p>
            <a:r>
              <a:rPr lang="en-US" sz="2400" b="1" dirty="0" smtClean="0"/>
              <a:t>Photos </a:t>
            </a:r>
            <a:r>
              <a:rPr lang="en-US" sz="2400" b="1" dirty="0"/>
              <a:t>of classroom / documents</a:t>
            </a:r>
            <a:endParaRPr lang="en-US" sz="2400" dirty="0"/>
          </a:p>
          <a:p>
            <a:r>
              <a:rPr lang="en-US" sz="2400" b="1" dirty="0" smtClean="0"/>
              <a:t>Classroom </a:t>
            </a:r>
            <a:r>
              <a:rPr lang="en-US" sz="2400" b="1" dirty="0"/>
              <a:t>Observation Forms </a:t>
            </a:r>
            <a:endParaRPr lang="en-US" sz="2400" dirty="0"/>
          </a:p>
          <a:p>
            <a:r>
              <a:rPr lang="en-US" sz="2400" b="1" dirty="0" smtClean="0"/>
              <a:t>Videos </a:t>
            </a:r>
            <a:r>
              <a:rPr lang="en-US" sz="2400" b="1" dirty="0"/>
              <a:t>of my practice</a:t>
            </a:r>
            <a:endParaRPr lang="en-US" sz="2400" dirty="0"/>
          </a:p>
          <a:p>
            <a:r>
              <a:rPr lang="en-US" sz="2400" b="1" dirty="0"/>
              <a:t>Colleague’s Critical </a:t>
            </a:r>
            <a:r>
              <a:rPr lang="en-US" sz="2400" b="1" dirty="0" smtClean="0"/>
              <a:t>Feedback</a:t>
            </a:r>
          </a:p>
          <a:p>
            <a:r>
              <a:rPr lang="en-US" sz="2400" b="1" dirty="0" smtClean="0"/>
              <a:t>Reflections </a:t>
            </a:r>
            <a:r>
              <a:rPr lang="en-US" sz="2400" b="1" dirty="0" smtClean="0"/>
              <a:t>on </a:t>
            </a:r>
            <a:r>
              <a:rPr lang="en-US" sz="2400" b="1" dirty="0"/>
              <a:t>my practice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E80BF-AA64-4E05-A85A-187D1FF6BB4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43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PoPP</a:t>
            </a:r>
            <a:r>
              <a:rPr lang="en-US" b="1" dirty="0" smtClean="0"/>
              <a:t> – Module 1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Professional Background</a:t>
            </a:r>
          </a:p>
          <a:p>
            <a:endParaRPr lang="en-US" dirty="0" smtClean="0"/>
          </a:p>
          <a:p>
            <a:r>
              <a:rPr lang="en-US" dirty="0" smtClean="0"/>
              <a:t>Teaching Philosophy &amp; Methodology</a:t>
            </a:r>
          </a:p>
          <a:p>
            <a:endParaRPr lang="en-US" dirty="0" smtClean="0"/>
          </a:p>
          <a:p>
            <a:r>
              <a:rPr lang="en-US" dirty="0" smtClean="0"/>
              <a:t>Immediate Learning Goals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554D-54A3-4BB0-9B8A-4F842C3B22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28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371600" y="838200"/>
            <a:ext cx="6553200" cy="5029200"/>
            <a:chOff x="3852" y="2357"/>
            <a:chExt cx="5798" cy="4103"/>
          </a:xfrm>
        </p:grpSpPr>
        <p:pic>
          <p:nvPicPr>
            <p:cNvPr id="2051" name="Picture 3" descr="http://www-03.ibm.com/software/lotus/symphony/gallery.nsf/GalleryClipArtAll/D8D3EF65952AA3F4852575960033D20D/$File/Folder02-Green.png"/>
            <p:cNvPicPr>
              <a:picLocks noChangeAspect="1" noChangeArrowheads="1"/>
            </p:cNvPicPr>
            <p:nvPr/>
          </p:nvPicPr>
          <p:blipFill>
            <a:blip r:embed="rId2" r:link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2" y="2357"/>
              <a:ext cx="5798" cy="4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 Box 4"/>
            <p:cNvSpPr txBox="1">
              <a:spLocks noChangeArrowheads="1"/>
            </p:cNvSpPr>
            <p:nvPr/>
          </p:nvSpPr>
          <p:spPr bwMode="auto">
            <a:xfrm>
              <a:off x="4895" y="3520"/>
              <a:ext cx="3743" cy="1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1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Portfolio Module 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Who am I as a professional and what are my immediate professional goals?</a:t>
              </a:r>
              <a:endPara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BC926F-BD15-4C7D-8D50-2208D0C749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12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 </a:t>
            </a:r>
            <a:r>
              <a:rPr lang="en-US" b="1" dirty="0" smtClean="0"/>
              <a:t>Learning </a:t>
            </a:r>
            <a:r>
              <a:rPr lang="en-US" b="1" dirty="0" smtClean="0"/>
              <a:t>Circles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Brainstorm what kinds of artifacts might go into Module 1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List </a:t>
            </a:r>
            <a:r>
              <a:rPr lang="en-US" dirty="0" smtClean="0"/>
              <a:t>on flipchart </a:t>
            </a:r>
            <a:r>
              <a:rPr lang="en-US" dirty="0" smtClean="0"/>
              <a:t>paper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Gallery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554D-54A3-4BB0-9B8A-4F842C3B22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95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PoPP</a:t>
            </a:r>
            <a:r>
              <a:rPr lang="en-US" b="1" dirty="0" smtClean="0"/>
              <a:t> Modules 2, 3, 4 ….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Evidence of my growth as a professional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My Action Research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554D-54A3-4BB0-9B8A-4F842C3B22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28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 your Learning Circles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 smtClean="0"/>
              <a:t>kinds of artifacts will document your AR </a:t>
            </a:r>
            <a:r>
              <a:rPr lang="en-US" dirty="0" smtClean="0"/>
              <a:t>projects – brainstorm</a:t>
            </a:r>
            <a:endParaRPr lang="en-US" dirty="0" smtClean="0"/>
          </a:p>
          <a:p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Questions?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554D-54A3-4BB0-9B8A-4F842C3B22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94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4400" b="1" i="1" dirty="0" smtClean="0"/>
              <a:t>LUNCH – 30 minutes</a:t>
            </a:r>
            <a:endParaRPr lang="en-US" sz="4400" b="1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554D-54A3-4BB0-9B8A-4F842C3B22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11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Intersession Assignments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1800" dirty="0">
                <a:ea typeface="Calibri"/>
                <a:cs typeface="Times New Roman"/>
              </a:rPr>
              <a:t>Formed into LCs based on region and discipline</a:t>
            </a:r>
            <a:endParaRPr lang="en-US" sz="1800" dirty="0">
              <a:ea typeface="Calibri"/>
              <a:cs typeface="Arial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1800" dirty="0">
                <a:ea typeface="Calibri"/>
                <a:cs typeface="Times New Roman"/>
              </a:rPr>
              <a:t>Meet F2F two times before March 15 – once before teacher training begins, once after first module</a:t>
            </a:r>
            <a:endParaRPr lang="en-US" sz="1800" dirty="0">
              <a:ea typeface="Calibri"/>
              <a:cs typeface="Arial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1800" dirty="0">
                <a:ea typeface="Calibri"/>
                <a:cs typeface="Times New Roman"/>
              </a:rPr>
              <a:t>Individual assignments</a:t>
            </a:r>
            <a:endParaRPr lang="en-US" sz="1800" dirty="0">
              <a:ea typeface="Calibri"/>
              <a:cs typeface="Arial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/>
              <a:buChar char="o"/>
            </a:pPr>
            <a:r>
              <a:rPr lang="en-US" sz="1800" dirty="0">
                <a:ea typeface="Calibri"/>
                <a:cs typeface="Times New Roman"/>
              </a:rPr>
              <a:t>Complete Module 1 of the </a:t>
            </a:r>
            <a:r>
              <a:rPr lang="en-US" sz="1800" dirty="0" err="1">
                <a:ea typeface="Calibri"/>
                <a:cs typeface="Times New Roman"/>
              </a:rPr>
              <a:t>PoPP</a:t>
            </a:r>
            <a:endParaRPr lang="en-US" sz="1800" dirty="0">
              <a:ea typeface="Calibri"/>
              <a:cs typeface="Arial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/>
              <a:buChar char="o"/>
            </a:pPr>
            <a:r>
              <a:rPr lang="en-US" sz="1800" dirty="0">
                <a:ea typeface="Calibri"/>
                <a:cs typeface="Times New Roman"/>
              </a:rPr>
              <a:t>Complete AR 1 – write up</a:t>
            </a:r>
            <a:endParaRPr lang="en-US" sz="1800" dirty="0">
              <a:ea typeface="Calibri"/>
              <a:cs typeface="Arial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/>
              <a:buChar char="o"/>
            </a:pPr>
            <a:r>
              <a:rPr lang="en-US" sz="1800" dirty="0">
                <a:ea typeface="Calibri"/>
                <a:cs typeface="Times New Roman"/>
              </a:rPr>
              <a:t>Conduct AR 2 (same topic/issue or new one) – write-up   </a:t>
            </a:r>
            <a:endParaRPr lang="en-US" sz="1800" dirty="0">
              <a:ea typeface="Calibri"/>
              <a:cs typeface="Arial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1800" dirty="0">
                <a:ea typeface="Calibri"/>
                <a:cs typeface="Times New Roman"/>
              </a:rPr>
              <a:t>Intersession LC meetings</a:t>
            </a:r>
            <a:endParaRPr lang="en-US" sz="1800" dirty="0">
              <a:ea typeface="Calibri"/>
              <a:cs typeface="Arial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/>
              <a:buChar char="o"/>
            </a:pPr>
            <a:r>
              <a:rPr lang="en-US" sz="1800" dirty="0">
                <a:ea typeface="Calibri"/>
                <a:cs typeface="Times New Roman"/>
              </a:rPr>
              <a:t>Face-to-face 1 – bring module 1 of </a:t>
            </a:r>
            <a:r>
              <a:rPr lang="en-US" sz="1800" dirty="0" err="1">
                <a:ea typeface="Calibri"/>
                <a:cs typeface="Times New Roman"/>
              </a:rPr>
              <a:t>PoPP</a:t>
            </a:r>
            <a:r>
              <a:rPr lang="en-US" sz="1800" dirty="0">
                <a:ea typeface="Calibri"/>
                <a:cs typeface="Times New Roman"/>
              </a:rPr>
              <a:t> and AR 1 write-up – submit to Moodle</a:t>
            </a:r>
            <a:endParaRPr lang="en-US" sz="1800" dirty="0">
              <a:ea typeface="Calibri"/>
              <a:cs typeface="Arial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/>
              <a:buChar char="o"/>
            </a:pPr>
            <a:r>
              <a:rPr lang="en-US" sz="1800" dirty="0">
                <a:ea typeface="Calibri"/>
                <a:cs typeface="Times New Roman"/>
              </a:rPr>
              <a:t>Face-to-face 2 – bring AR 2 write-up and share first experiences in training teachers – submit to Moodle</a:t>
            </a:r>
            <a:endParaRPr lang="en-US" sz="1800" dirty="0">
              <a:ea typeface="Calibri"/>
              <a:cs typeface="Arial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/>
              <a:buChar char="o"/>
            </a:pPr>
            <a:r>
              <a:rPr lang="en-US" sz="2000" dirty="0">
                <a:ea typeface="Calibri"/>
                <a:cs typeface="Times New Roman"/>
              </a:rPr>
              <a:t>Virtual meetings?</a:t>
            </a:r>
            <a:endParaRPr lang="en-US" sz="2000" dirty="0">
              <a:ea typeface="Calibri"/>
              <a:cs typeface="Arial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"/>
            </a:pPr>
            <a:r>
              <a:rPr lang="en-US" sz="1800" dirty="0">
                <a:ea typeface="Calibri"/>
                <a:cs typeface="Times New Roman"/>
              </a:rPr>
              <a:t>Next TEE Workshop - ~March 19-25 (PRELIMINARY DATES)</a:t>
            </a:r>
            <a:endParaRPr lang="en-US" sz="1800" dirty="0">
              <a:ea typeface="Calibri"/>
              <a:cs typeface="Arial"/>
            </a:endParaRPr>
          </a:p>
          <a:p>
            <a:pPr marL="6858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800" dirty="0">
              <a:ea typeface="Calibri"/>
              <a:cs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554D-54A3-4BB0-9B8A-4F842C3B22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47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000" b="1" i="1" dirty="0" smtClean="0"/>
              <a:t>Thank you. </a:t>
            </a:r>
          </a:p>
          <a:p>
            <a:pPr marL="0" indent="0" algn="ctr">
              <a:buNone/>
            </a:pPr>
            <a:endParaRPr lang="en-US" sz="4000" b="1" i="1" dirty="0"/>
          </a:p>
          <a:p>
            <a:pPr marL="0" indent="0" algn="ctr">
              <a:buNone/>
            </a:pPr>
            <a:r>
              <a:rPr lang="en-US" sz="4000" b="1" i="1" dirty="0" smtClean="0"/>
              <a:t>We will stay in </a:t>
            </a:r>
            <a:r>
              <a:rPr lang="en-US" sz="4000" b="1" i="1" dirty="0" smtClean="0"/>
              <a:t>touch </a:t>
            </a:r>
          </a:p>
          <a:p>
            <a:pPr marL="0" indent="0" algn="ctr">
              <a:buNone/>
            </a:pPr>
            <a:r>
              <a:rPr lang="en-US" sz="4000" b="1" i="1" dirty="0" smtClean="0"/>
              <a:t>through Moodle.</a:t>
            </a:r>
            <a:endParaRPr lang="en-US" sz="4000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554D-54A3-4BB0-9B8A-4F842C3B22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10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prstClr val="black"/>
                </a:solidFill>
              </a:rPr>
              <a:t>OBJECTIVES – Day </a:t>
            </a:r>
            <a:r>
              <a:rPr lang="en-US" sz="3600" b="1" dirty="0" smtClean="0">
                <a:solidFill>
                  <a:prstClr val="black"/>
                </a:solidFill>
              </a:rPr>
              <a:t>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/>
              <a:t>By the end of the day, we hope you will be able to</a:t>
            </a:r>
            <a:r>
              <a:rPr lang="en-US" sz="2400" b="1" dirty="0" smtClean="0"/>
              <a:t>…..</a:t>
            </a:r>
          </a:p>
          <a:p>
            <a:pPr lvl="0"/>
            <a:r>
              <a:rPr lang="en-US" sz="2400" dirty="0" smtClean="0"/>
              <a:t>Articulate </a:t>
            </a:r>
            <a:r>
              <a:rPr lang="en-US" sz="2400" dirty="0"/>
              <a:t>what you have learned about conducting AR </a:t>
            </a:r>
          </a:p>
          <a:p>
            <a:pPr lvl="0"/>
            <a:r>
              <a:rPr lang="en-US" sz="2400" dirty="0"/>
              <a:t>Articulate remaining questions you have about AR</a:t>
            </a:r>
          </a:p>
          <a:p>
            <a:pPr lvl="0"/>
            <a:r>
              <a:rPr lang="en-US" sz="2400" dirty="0"/>
              <a:t>Identify supports and barriers to implementing Learning Circles </a:t>
            </a:r>
            <a:r>
              <a:rPr lang="en-US" sz="2400" dirty="0" smtClean="0"/>
              <a:t>and AR with </a:t>
            </a:r>
            <a:r>
              <a:rPr lang="en-US" sz="2400" dirty="0"/>
              <a:t>in-service teachers</a:t>
            </a:r>
          </a:p>
          <a:p>
            <a:pPr lvl="0"/>
            <a:r>
              <a:rPr lang="en-US" sz="2400" dirty="0"/>
              <a:t>Define and describe the </a:t>
            </a:r>
            <a:r>
              <a:rPr lang="en-US" sz="2400" dirty="0" err="1"/>
              <a:t>PoPP</a:t>
            </a:r>
            <a:endParaRPr lang="en-US" sz="2400" dirty="0"/>
          </a:p>
          <a:p>
            <a:pPr lvl="0"/>
            <a:r>
              <a:rPr lang="en-US" sz="2400" dirty="0"/>
              <a:t>Adapt the modules 1 and 2 of the </a:t>
            </a:r>
            <a:r>
              <a:rPr lang="en-US" sz="2400" dirty="0" err="1"/>
              <a:t>PoPP</a:t>
            </a:r>
            <a:r>
              <a:rPr lang="en-US" sz="2400" dirty="0"/>
              <a:t> to your own practice</a:t>
            </a:r>
          </a:p>
          <a:p>
            <a:pPr lvl="0"/>
            <a:r>
              <a:rPr lang="en-US" sz="2400" dirty="0"/>
              <a:t>Describe the next steps</a:t>
            </a:r>
            <a:r>
              <a:rPr lang="en-US" sz="2400" b="1" dirty="0"/>
              <a:t> </a:t>
            </a:r>
            <a:r>
              <a:rPr lang="en-US" sz="2400" dirty="0"/>
              <a:t>for conducting your AR projects </a:t>
            </a:r>
          </a:p>
          <a:p>
            <a:pPr lvl="0"/>
            <a:r>
              <a:rPr lang="en-US" sz="2400" dirty="0"/>
              <a:t>Understand your </a:t>
            </a:r>
            <a:r>
              <a:rPr lang="en-US" sz="2400" dirty="0" smtClean="0"/>
              <a:t>assignments </a:t>
            </a:r>
            <a:r>
              <a:rPr lang="en-US" sz="2400" dirty="0" smtClean="0"/>
              <a:t>in </a:t>
            </a:r>
            <a:r>
              <a:rPr lang="en-US" sz="2400" dirty="0"/>
              <a:t>the intersession Teacher Educator Learning Circles 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554D-54A3-4BB0-9B8A-4F842C3B22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94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prstClr val="black"/>
                </a:solidFill>
                <a:ea typeface="Calibri"/>
                <a:cs typeface="Calibri"/>
              </a:rPr>
              <a:t>AGENDA </a:t>
            </a:r>
            <a:r>
              <a:rPr lang="en-US" sz="3600" b="1" dirty="0">
                <a:solidFill>
                  <a:prstClr val="black"/>
                </a:solidFill>
                <a:ea typeface="Calibri"/>
                <a:cs typeface="Calibri"/>
              </a:rPr>
              <a:t>– Day </a:t>
            </a:r>
            <a:r>
              <a:rPr lang="en-US" sz="3600" b="1" dirty="0" smtClean="0">
                <a:solidFill>
                  <a:prstClr val="black"/>
                </a:solidFill>
                <a:ea typeface="Calibri"/>
                <a:cs typeface="Calibri"/>
              </a:rPr>
              <a:t>2</a:t>
            </a:r>
            <a:r>
              <a:rPr lang="en-US" sz="3600" b="1" dirty="0">
                <a:solidFill>
                  <a:prstClr val="black"/>
                </a:solidFill>
                <a:ea typeface="Calibri"/>
                <a:cs typeface="Calibri"/>
              </a:rPr>
              <a:t/>
            </a:r>
            <a:br>
              <a:rPr lang="en-US" sz="3600" b="1" dirty="0">
                <a:solidFill>
                  <a:prstClr val="black"/>
                </a:solidFill>
                <a:ea typeface="Calibri"/>
                <a:cs typeface="Calibri"/>
              </a:rPr>
            </a:br>
            <a:endParaRPr lang="en-US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7418382"/>
              </p:ext>
            </p:extLst>
          </p:nvPr>
        </p:nvGraphicFramePr>
        <p:xfrm>
          <a:off x="762000" y="914400"/>
          <a:ext cx="7696200" cy="541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6590"/>
                <a:gridCol w="6369610"/>
              </a:tblGrid>
              <a:tr h="6762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9am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Objectives, Agenda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62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9:10am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Regrouping – </a:t>
                      </a:r>
                      <a:r>
                        <a:rPr lang="en-US" sz="1800" dirty="0" smtClean="0">
                          <a:effectLst/>
                        </a:rPr>
                        <a:t>Reviewing AR </a:t>
                      </a:r>
                      <a:r>
                        <a:rPr lang="en-US" sz="1800" dirty="0">
                          <a:effectLst/>
                        </a:rPr>
                        <a:t>Projects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62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10:15am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Applying to in-service teacher training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62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11am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BREAK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62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11:15am-1pm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Learning – Portfolio of Professional Practice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62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1-1:30pm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LUNCH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62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1:30-2pm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Planning </a:t>
                      </a:r>
                      <a:r>
                        <a:rPr lang="en-US" sz="1800" baseline="0" dirty="0" smtClean="0">
                          <a:effectLst/>
                        </a:rPr>
                        <a:t> Intersession Assignments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62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2-3pm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AMIDEAST</a:t>
                      </a:r>
                      <a:r>
                        <a:rPr lang="en-US" sz="1800" baseline="0" dirty="0" smtClean="0">
                          <a:effectLst/>
                        </a:rPr>
                        <a:t> &amp; NIET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554D-54A3-4BB0-9B8A-4F842C3B22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41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Sharing Activity in Your LCs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Guiding questions: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What did you do for the mini-AR activity?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did you learn?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remaining questions do you have?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554D-54A3-4BB0-9B8A-4F842C3B22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57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Continuing the AR Inquiry Cycle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Implementing</a:t>
            </a:r>
          </a:p>
          <a:p>
            <a:endParaRPr lang="en-US" dirty="0" smtClean="0"/>
          </a:p>
          <a:p>
            <a:r>
              <a:rPr lang="en-US" dirty="0" smtClean="0"/>
              <a:t>Assessing</a:t>
            </a:r>
          </a:p>
          <a:p>
            <a:endParaRPr lang="en-US" dirty="0" smtClean="0"/>
          </a:p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554D-54A3-4BB0-9B8A-4F842C3B22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75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ircular Arrow 49"/>
          <p:cNvSpPr/>
          <p:nvPr/>
        </p:nvSpPr>
        <p:spPr>
          <a:xfrm rot="10800000">
            <a:off x="4339394" y="4309554"/>
            <a:ext cx="3437011" cy="1971103"/>
          </a:xfrm>
          <a:prstGeom prst="circularArrow">
            <a:avLst>
              <a:gd name="adj1" fmla="val 12500"/>
              <a:gd name="adj2" fmla="val 359722"/>
              <a:gd name="adj3" fmla="val 20457681"/>
              <a:gd name="adj4" fmla="val 10707138"/>
              <a:gd name="adj5" fmla="val 20881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24400" y="990600"/>
            <a:ext cx="2819400" cy="1333500"/>
          </a:xfrm>
          <a:prstGeom prst="rect">
            <a:avLst/>
          </a:prstGeom>
          <a:effectLst>
            <a:outerShdw blurRad="50800" dist="1270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i="1" dirty="0">
                <a:solidFill>
                  <a:prstClr val="white"/>
                </a:solidFill>
              </a:rPr>
              <a:t>What instructional strategies will I use to facilitate this learning?</a:t>
            </a:r>
          </a:p>
        </p:txBody>
      </p:sp>
      <p:sp>
        <p:nvSpPr>
          <p:cNvPr id="9" name="Rectangle 8"/>
          <p:cNvSpPr/>
          <p:nvPr/>
        </p:nvSpPr>
        <p:spPr>
          <a:xfrm>
            <a:off x="5562600" y="2667000"/>
            <a:ext cx="2895600" cy="990600"/>
          </a:xfrm>
          <a:prstGeom prst="rect">
            <a:avLst/>
          </a:prstGeom>
          <a:effectLst>
            <a:outerShdw blurRad="50800" dist="101600" algn="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i="1" dirty="0">
                <a:solidFill>
                  <a:prstClr val="white"/>
                </a:solidFill>
              </a:rPr>
              <a:t>What happens in the class?</a:t>
            </a:r>
          </a:p>
          <a:p>
            <a:pPr algn="ctr">
              <a:defRPr/>
            </a:pPr>
            <a:r>
              <a:rPr lang="en-US" b="1" i="1" dirty="0" smtClean="0">
                <a:solidFill>
                  <a:prstClr val="white"/>
                </a:solidFill>
              </a:rPr>
              <a:t>(collect data</a:t>
            </a:r>
            <a:r>
              <a:rPr lang="en-US" dirty="0" smtClean="0">
                <a:solidFill>
                  <a:prstClr val="white"/>
                </a:solidFill>
              </a:rPr>
              <a:t>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72100" y="3962400"/>
            <a:ext cx="3086100" cy="1332706"/>
          </a:xfrm>
          <a:prstGeom prst="rect">
            <a:avLst/>
          </a:prstGeom>
          <a:effectLst>
            <a:outerShdw blurRad="50800" dist="101600" algn="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i="1" dirty="0">
                <a:solidFill>
                  <a:prstClr val="white"/>
                </a:solidFill>
              </a:rPr>
              <a:t>What do </a:t>
            </a:r>
            <a:r>
              <a:rPr lang="en-US" b="1" i="1" dirty="0" smtClean="0">
                <a:solidFill>
                  <a:prstClr val="white"/>
                </a:solidFill>
              </a:rPr>
              <a:t>students </a:t>
            </a:r>
            <a:r>
              <a:rPr lang="en-US" b="1" i="1" dirty="0">
                <a:solidFill>
                  <a:prstClr val="white"/>
                </a:solidFill>
              </a:rPr>
              <a:t>learn?</a:t>
            </a:r>
          </a:p>
          <a:p>
            <a:pPr algn="ctr">
              <a:defRPr/>
            </a:pPr>
            <a:r>
              <a:rPr lang="en-US" b="1" i="1" dirty="0">
                <a:solidFill>
                  <a:prstClr val="white"/>
                </a:solidFill>
              </a:rPr>
              <a:t>How do I know</a:t>
            </a:r>
            <a:r>
              <a:rPr lang="en-US" b="1" i="1" dirty="0" smtClean="0">
                <a:solidFill>
                  <a:prstClr val="white"/>
                </a:solidFill>
              </a:rPr>
              <a:t>?</a:t>
            </a:r>
          </a:p>
          <a:p>
            <a:pPr algn="ctr">
              <a:defRPr/>
            </a:pPr>
            <a:r>
              <a:rPr lang="en-US" b="1" i="1" dirty="0" smtClean="0">
                <a:solidFill>
                  <a:prstClr val="white"/>
                </a:solidFill>
              </a:rPr>
              <a:t>(collect data)</a:t>
            </a:r>
            <a:endParaRPr lang="en-US" i="1" dirty="0">
              <a:solidFill>
                <a:prstClr val="white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137400" y="2324100"/>
            <a:ext cx="254000" cy="3429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848600" y="3657600"/>
            <a:ext cx="114300" cy="304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ircular Arrow 48"/>
          <p:cNvSpPr/>
          <p:nvPr/>
        </p:nvSpPr>
        <p:spPr>
          <a:xfrm rot="19690382">
            <a:off x="2990469" y="1000027"/>
            <a:ext cx="1902737" cy="1480262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2947793"/>
              <a:gd name="adj5" fmla="val 125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33400" y="1219200"/>
            <a:ext cx="3048000" cy="2209800"/>
          </a:xfrm>
          <a:prstGeom prst="roundRect">
            <a:avLst/>
          </a:prstGeom>
          <a:effectLst>
            <a:outerShdw blurRad="50800" dist="152400" dir="13500000" algn="b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i="1" dirty="0">
                <a:solidFill>
                  <a:prstClr val="white"/>
                </a:solidFill>
              </a:rPr>
              <a:t>What do I want my </a:t>
            </a:r>
            <a:r>
              <a:rPr lang="en-US" sz="2800" b="1" i="1" dirty="0" smtClean="0">
                <a:solidFill>
                  <a:prstClr val="white"/>
                </a:solidFill>
              </a:rPr>
              <a:t>students </a:t>
            </a:r>
            <a:r>
              <a:rPr lang="en-US" sz="2800" b="1" i="1" dirty="0">
                <a:solidFill>
                  <a:prstClr val="white"/>
                </a:solidFill>
              </a:rPr>
              <a:t>to learn?</a:t>
            </a:r>
            <a:endParaRPr lang="en-US" sz="1100" b="1" i="1" dirty="0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650247" y="4915534"/>
            <a:ext cx="2583180" cy="1325055"/>
          </a:xfrm>
          <a:prstGeom prst="roundRect">
            <a:avLst/>
          </a:prstGeom>
          <a:effectLst>
            <a:outerShdw blurRad="50800" dist="1524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i="1" dirty="0">
                <a:solidFill>
                  <a:prstClr val="white"/>
                </a:solidFill>
              </a:rPr>
              <a:t>What did I learn? </a:t>
            </a:r>
            <a:r>
              <a:rPr lang="en-US" b="1" i="1" dirty="0" smtClean="0">
                <a:solidFill>
                  <a:prstClr val="white"/>
                </a:solidFill>
              </a:rPr>
              <a:t>(reflect and interpret)</a:t>
            </a:r>
          </a:p>
          <a:p>
            <a:pPr algn="ctr">
              <a:defRPr/>
            </a:pPr>
            <a:endParaRPr lang="en-US" i="1" dirty="0">
              <a:solidFill>
                <a:prstClr val="white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2286000" y="2971800"/>
            <a:ext cx="16002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prstClr val="white"/>
                </a:solidFill>
              </a:rPr>
              <a:t>How will I know?</a:t>
            </a:r>
          </a:p>
        </p:txBody>
      </p:sp>
      <p:sp>
        <p:nvSpPr>
          <p:cNvPr id="21" name="Trapezoid 20"/>
          <p:cNvSpPr/>
          <p:nvPr/>
        </p:nvSpPr>
        <p:spPr>
          <a:xfrm>
            <a:off x="990600" y="3908610"/>
            <a:ext cx="1752600" cy="1889760"/>
          </a:xfrm>
          <a:prstGeom prst="trapezoid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sz="1600" b="1" i="1" dirty="0" smtClean="0">
                <a:solidFill>
                  <a:prstClr val="white"/>
                </a:solidFill>
              </a:rPr>
              <a:t> </a:t>
            </a:r>
            <a:r>
              <a:rPr lang="en-US" sz="2000" b="1" i="1" dirty="0">
                <a:solidFill>
                  <a:prstClr val="white"/>
                </a:solidFill>
              </a:rPr>
              <a:t>What do I do next? </a:t>
            </a:r>
            <a:r>
              <a:rPr lang="en-US" i="1" dirty="0">
                <a:solidFill>
                  <a:prstClr val="white"/>
                </a:solidFill>
              </a:rPr>
              <a:t>(action planning</a:t>
            </a:r>
            <a:r>
              <a:rPr lang="en-US" dirty="0">
                <a:solidFill>
                  <a:prstClr val="white"/>
                </a:solidFill>
              </a:rPr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8600" y="1066800"/>
            <a:ext cx="1524000" cy="40798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prstClr val="black"/>
                </a:solidFill>
              </a:rPr>
              <a:t>OBJECTIVE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29200" y="2438400"/>
            <a:ext cx="2057400" cy="40798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prstClr val="black"/>
                </a:solidFill>
              </a:rPr>
              <a:t>IMPLEMENT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81600" y="3758406"/>
            <a:ext cx="1447800" cy="40798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ASSESS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162300" y="4495800"/>
            <a:ext cx="1447800" cy="40798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EVALUATE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48200" y="762000"/>
            <a:ext cx="1828800" cy="40798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prstClr val="black"/>
                </a:solidFill>
              </a:rPr>
              <a:t>PLAN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59277" y="3477577"/>
            <a:ext cx="1524000" cy="40862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prstClr val="black"/>
                </a:solidFill>
              </a:rPr>
              <a:t>NEXT STEPS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1E6AA7-13E7-4704-AC69-F94B382621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54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Modeling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UMass Teacher Educator workshops</a:t>
            </a:r>
          </a:p>
          <a:p>
            <a:r>
              <a:rPr lang="en-US" dirty="0" smtClean="0"/>
              <a:t>Curriculum coordinators</a:t>
            </a:r>
          </a:p>
          <a:p>
            <a:r>
              <a:rPr lang="en-US" dirty="0" smtClean="0"/>
              <a:t>Curriculum committees</a:t>
            </a:r>
            <a:endParaRPr lang="en-US" dirty="0"/>
          </a:p>
          <a:p>
            <a:r>
              <a:rPr lang="en-US" dirty="0" smtClean="0"/>
              <a:t>Teacher Educator regional Learning Circles</a:t>
            </a:r>
          </a:p>
          <a:p>
            <a:r>
              <a:rPr lang="en-US" dirty="0" smtClean="0"/>
              <a:t>Delivering training to in-service teachers</a:t>
            </a:r>
          </a:p>
          <a:p>
            <a:r>
              <a:rPr lang="en-US" dirty="0" smtClean="0"/>
              <a:t>Everyday </a:t>
            </a:r>
            <a:r>
              <a:rPr lang="en-US" smtClean="0"/>
              <a:t>instructional practice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554D-54A3-4BB0-9B8A-4F842C3B22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38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782762"/>
          </a:xfrm>
        </p:spPr>
        <p:txBody>
          <a:bodyPr/>
          <a:lstStyle/>
          <a:p>
            <a:r>
              <a:rPr lang="en-US" sz="3600" b="1" dirty="0" smtClean="0"/>
              <a:t>Thinking ahead </a:t>
            </a:r>
            <a:r>
              <a:rPr lang="en-US" sz="3600" b="1" dirty="0" smtClean="0"/>
              <a:t>to training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the in-service </a:t>
            </a:r>
            <a:r>
              <a:rPr lang="en-US" sz="3600" b="1" dirty="0" smtClean="0"/>
              <a:t>teachers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 smtClean="0"/>
              <a:t>pairs, identify: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b="1" dirty="0" smtClean="0"/>
              <a:t>Supports</a:t>
            </a:r>
            <a:r>
              <a:rPr lang="en-US" dirty="0" smtClean="0"/>
              <a:t> or resources </a:t>
            </a:r>
            <a:r>
              <a:rPr lang="en-US" dirty="0" smtClean="0"/>
              <a:t>that can help you implement </a:t>
            </a:r>
            <a:r>
              <a:rPr lang="en-US" dirty="0" smtClean="0"/>
              <a:t>training</a:t>
            </a:r>
          </a:p>
          <a:p>
            <a:pPr lvl="1"/>
            <a:r>
              <a:rPr lang="en-US" b="1" dirty="0" smtClean="0"/>
              <a:t>Barriers</a:t>
            </a:r>
            <a:r>
              <a:rPr lang="en-US" dirty="0" smtClean="0"/>
              <a:t> </a:t>
            </a:r>
            <a:r>
              <a:rPr lang="en-US" dirty="0" smtClean="0"/>
              <a:t>you may face while implementing </a:t>
            </a:r>
            <a:r>
              <a:rPr lang="en-US" dirty="0" smtClean="0"/>
              <a:t>training</a:t>
            </a:r>
          </a:p>
          <a:p>
            <a:pPr lvl="1"/>
            <a:endParaRPr lang="en-US" dirty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Report out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554D-54A3-4BB0-9B8A-4F842C3B22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04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4400" b="1" i="1" dirty="0" smtClean="0"/>
              <a:t>BREAK – 15 minutes</a:t>
            </a:r>
            <a:endParaRPr lang="en-US" sz="4400" b="1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554D-54A3-4BB0-9B8A-4F842C3B22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61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964</Words>
  <Application>Microsoft Office PowerPoint</Application>
  <PresentationFormat>On-screen Show (4:3)</PresentationFormat>
  <Paragraphs>197</Paragraphs>
  <Slides>19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1_Office Theme</vt:lpstr>
      <vt:lpstr>LEADERSHIP &amp; TEACHER DEVELOPMENT</vt:lpstr>
      <vt:lpstr>OBJECTIVES – Day 2</vt:lpstr>
      <vt:lpstr>AGENDA – Day 2 </vt:lpstr>
      <vt:lpstr>Sharing Activity in Your LCs</vt:lpstr>
      <vt:lpstr>Continuing the AR Inquiry Cycle</vt:lpstr>
      <vt:lpstr>PowerPoint Presentation</vt:lpstr>
      <vt:lpstr>Modeling</vt:lpstr>
      <vt:lpstr>Thinking ahead to training  the in-service teachers</vt:lpstr>
      <vt:lpstr>PowerPoint Presentation</vt:lpstr>
      <vt:lpstr> What is a Portfolio of Professional Practice? </vt:lpstr>
      <vt:lpstr> What can go into a PoPP? </vt:lpstr>
      <vt:lpstr>PoPP – Module 1</vt:lpstr>
      <vt:lpstr>PowerPoint Presentation</vt:lpstr>
      <vt:lpstr>In Learning Circles</vt:lpstr>
      <vt:lpstr>PoPP Modules 2, 3, 4 ….</vt:lpstr>
      <vt:lpstr>In your Learning Circles</vt:lpstr>
      <vt:lpstr>PowerPoint Presentation</vt:lpstr>
      <vt:lpstr>Intersession Assignments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– Day 2</dc:title>
  <dc:creator>Gretchen B. Rossman</dc:creator>
  <cp:lastModifiedBy>Gretchen B. Rossman</cp:lastModifiedBy>
  <cp:revision>32</cp:revision>
  <dcterms:created xsi:type="dcterms:W3CDTF">2013-01-15T13:33:40Z</dcterms:created>
  <dcterms:modified xsi:type="dcterms:W3CDTF">2013-01-19T11:18:19Z</dcterms:modified>
</cp:coreProperties>
</file>