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63" r:id="rId1"/>
  </p:sldMasterIdLst>
  <p:notesMasterIdLst>
    <p:notesMasterId r:id="rId11"/>
  </p:notesMasterIdLst>
  <p:handoutMasterIdLst>
    <p:handoutMasterId r:id="rId12"/>
  </p:handoutMasterIdLst>
  <p:sldIdLst>
    <p:sldId id="410" r:id="rId2"/>
    <p:sldId id="403" r:id="rId3"/>
    <p:sldId id="411" r:id="rId4"/>
    <p:sldId id="419" r:id="rId5"/>
    <p:sldId id="417" r:id="rId6"/>
    <p:sldId id="418" r:id="rId7"/>
    <p:sldId id="416" r:id="rId8"/>
    <p:sldId id="413" r:id="rId9"/>
    <p:sldId id="414" r:id="rId10"/>
  </p:sldIdLst>
  <p:sldSz cx="9144000" cy="6858000" type="screen4x3"/>
  <p:notesSz cx="9236075" cy="70104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208">
          <p15:clr>
            <a:srgbClr val="A4A3A4"/>
          </p15:clr>
        </p15:guide>
        <p15:guide id="2" pos="290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6633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3088" autoAdjust="0"/>
  </p:normalViewPr>
  <p:slideViewPr>
    <p:cSldViewPr>
      <p:cViewPr varScale="1">
        <p:scale>
          <a:sx n="48" d="100"/>
          <a:sy n="48" d="100"/>
        </p:scale>
        <p:origin x="1236" y="4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2611"/>
    </p:cViewPr>
  </p:sorterViewPr>
  <p:notesViewPr>
    <p:cSldViewPr>
      <p:cViewPr varScale="1">
        <p:scale>
          <a:sx n="63" d="100"/>
          <a:sy n="63" d="100"/>
        </p:scale>
        <p:origin x="-2616" y="-82"/>
      </p:cViewPr>
      <p:guideLst>
        <p:guide orient="horz" pos="2208"/>
        <p:guide pos="290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1" y="0"/>
            <a:ext cx="4002299" cy="35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307" tIns="46153" rIns="92307" bIns="46153" numCol="1" anchor="t" anchorCtr="0" compatLnSpc="1">
            <a:prstTxWarp prst="textNoShape">
              <a:avLst/>
            </a:prstTxWarp>
          </a:bodyPr>
          <a:lstStyle>
            <a:lvl1pPr>
              <a:defRPr sz="1200"/>
            </a:lvl1pPr>
          </a:lstStyle>
          <a:p>
            <a:endParaRPr lang="en-US"/>
          </a:p>
        </p:txBody>
      </p:sp>
      <p:sp>
        <p:nvSpPr>
          <p:cNvPr id="41987" name="Rectangle 3"/>
          <p:cNvSpPr>
            <a:spLocks noGrp="1" noChangeArrowheads="1"/>
          </p:cNvSpPr>
          <p:nvPr>
            <p:ph type="dt" sz="quarter" idx="1"/>
          </p:nvPr>
        </p:nvSpPr>
        <p:spPr bwMode="auto">
          <a:xfrm>
            <a:off x="5233777" y="0"/>
            <a:ext cx="4002299" cy="35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307" tIns="46153" rIns="92307" bIns="46153" numCol="1" anchor="t" anchorCtr="0" compatLnSpc="1">
            <a:prstTxWarp prst="textNoShape">
              <a:avLst/>
            </a:prstTxWarp>
          </a:bodyPr>
          <a:lstStyle>
            <a:lvl1pPr algn="r">
              <a:defRPr sz="1200"/>
            </a:lvl1pPr>
          </a:lstStyle>
          <a:p>
            <a:endParaRPr lang="en-US"/>
          </a:p>
        </p:txBody>
      </p:sp>
      <p:sp>
        <p:nvSpPr>
          <p:cNvPr id="41988" name="Rectangle 4"/>
          <p:cNvSpPr>
            <a:spLocks noGrp="1" noChangeArrowheads="1"/>
          </p:cNvSpPr>
          <p:nvPr>
            <p:ph type="ftr" sz="quarter" idx="2"/>
          </p:nvPr>
        </p:nvSpPr>
        <p:spPr bwMode="auto">
          <a:xfrm>
            <a:off x="1" y="6659880"/>
            <a:ext cx="4002299" cy="35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307" tIns="46153" rIns="92307" bIns="46153" numCol="1" anchor="b" anchorCtr="0" compatLnSpc="1">
            <a:prstTxWarp prst="textNoShape">
              <a:avLst/>
            </a:prstTxWarp>
          </a:bodyPr>
          <a:lstStyle>
            <a:lvl1pPr>
              <a:defRPr sz="1200"/>
            </a:lvl1pPr>
          </a:lstStyle>
          <a:p>
            <a:endParaRPr lang="en-US"/>
          </a:p>
        </p:txBody>
      </p:sp>
      <p:sp>
        <p:nvSpPr>
          <p:cNvPr id="41989" name="Rectangle 5"/>
          <p:cNvSpPr>
            <a:spLocks noGrp="1" noChangeArrowheads="1"/>
          </p:cNvSpPr>
          <p:nvPr>
            <p:ph type="sldNum" sz="quarter" idx="3"/>
          </p:nvPr>
        </p:nvSpPr>
        <p:spPr bwMode="auto">
          <a:xfrm>
            <a:off x="5233777" y="6659880"/>
            <a:ext cx="4002299" cy="35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307" tIns="46153" rIns="92307" bIns="46153" numCol="1" anchor="b" anchorCtr="0" compatLnSpc="1">
            <a:prstTxWarp prst="textNoShape">
              <a:avLst/>
            </a:prstTxWarp>
          </a:bodyPr>
          <a:lstStyle>
            <a:lvl1pPr algn="r">
              <a:defRPr sz="1200"/>
            </a:lvl1pPr>
          </a:lstStyle>
          <a:p>
            <a:fld id="{0D91BB56-F471-4D8E-809D-22E7D12506A5}" type="slidenum">
              <a:rPr lang="en-US"/>
              <a:pPr/>
              <a:t>‹#›</a:t>
            </a:fld>
            <a:endParaRPr lang="en-US"/>
          </a:p>
        </p:txBody>
      </p:sp>
    </p:spTree>
    <p:extLst>
      <p:ext uri="{BB962C8B-B14F-4D97-AF65-F5344CB8AC3E}">
        <p14:creationId xmlns:p14="http://schemas.microsoft.com/office/powerpoint/2010/main" val="2533362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1" y="0"/>
            <a:ext cx="4002299" cy="35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307" tIns="46153" rIns="92307" bIns="46153" numCol="1" anchor="t" anchorCtr="0" compatLnSpc="1">
            <a:prstTxWarp prst="textNoShape">
              <a:avLst/>
            </a:prstTxWarp>
          </a:bodyPr>
          <a:lstStyle>
            <a:lvl1pPr>
              <a:defRPr sz="1200"/>
            </a:lvl1pPr>
          </a:lstStyle>
          <a:p>
            <a:endParaRPr lang="en-US"/>
          </a:p>
        </p:txBody>
      </p:sp>
      <p:sp>
        <p:nvSpPr>
          <p:cNvPr id="35843" name="Rectangle 3"/>
          <p:cNvSpPr>
            <a:spLocks noGrp="1" noChangeArrowheads="1"/>
          </p:cNvSpPr>
          <p:nvPr>
            <p:ph type="dt" idx="1"/>
          </p:nvPr>
        </p:nvSpPr>
        <p:spPr bwMode="auto">
          <a:xfrm>
            <a:off x="5233777" y="0"/>
            <a:ext cx="4002299" cy="35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307" tIns="46153" rIns="92307" bIns="46153" numCol="1" anchor="t" anchorCtr="0" compatLnSpc="1">
            <a:prstTxWarp prst="textNoShape">
              <a:avLst/>
            </a:prstTxWarp>
          </a:bodyPr>
          <a:lstStyle>
            <a:lvl1pPr algn="r">
              <a:defRPr sz="1200"/>
            </a:lvl1pPr>
          </a:lstStyle>
          <a:p>
            <a:endParaRPr lang="en-US"/>
          </a:p>
        </p:txBody>
      </p:sp>
      <p:sp>
        <p:nvSpPr>
          <p:cNvPr id="35844" name="Rectangle 4"/>
          <p:cNvSpPr>
            <a:spLocks noGrp="1" noRot="1" noChangeAspect="1" noChangeArrowheads="1" noTextEdit="1"/>
          </p:cNvSpPr>
          <p:nvPr>
            <p:ph type="sldImg" idx="2"/>
          </p:nvPr>
        </p:nvSpPr>
        <p:spPr bwMode="auto">
          <a:xfrm>
            <a:off x="2865438" y="525463"/>
            <a:ext cx="3505200" cy="26289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5845" name="Rectangle 5"/>
          <p:cNvSpPr>
            <a:spLocks noGrp="1" noChangeArrowheads="1"/>
          </p:cNvSpPr>
          <p:nvPr>
            <p:ph type="body" sz="quarter" idx="3"/>
          </p:nvPr>
        </p:nvSpPr>
        <p:spPr bwMode="auto">
          <a:xfrm>
            <a:off x="1231478" y="3329941"/>
            <a:ext cx="6773122" cy="3154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307" tIns="46153" rIns="92307" bIns="46153"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5846" name="Rectangle 6"/>
          <p:cNvSpPr>
            <a:spLocks noGrp="1" noChangeArrowheads="1"/>
          </p:cNvSpPr>
          <p:nvPr>
            <p:ph type="ftr" sz="quarter" idx="4"/>
          </p:nvPr>
        </p:nvSpPr>
        <p:spPr bwMode="auto">
          <a:xfrm>
            <a:off x="1" y="6659880"/>
            <a:ext cx="4002299" cy="35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307" tIns="46153" rIns="92307" bIns="46153" numCol="1" anchor="b" anchorCtr="0" compatLnSpc="1">
            <a:prstTxWarp prst="textNoShape">
              <a:avLst/>
            </a:prstTxWarp>
          </a:bodyPr>
          <a:lstStyle>
            <a:lvl1pPr>
              <a:defRPr sz="1200"/>
            </a:lvl1pPr>
          </a:lstStyle>
          <a:p>
            <a:endParaRPr lang="en-US"/>
          </a:p>
        </p:txBody>
      </p:sp>
      <p:sp>
        <p:nvSpPr>
          <p:cNvPr id="35847" name="Rectangle 7"/>
          <p:cNvSpPr>
            <a:spLocks noGrp="1" noChangeArrowheads="1"/>
          </p:cNvSpPr>
          <p:nvPr>
            <p:ph type="sldNum" sz="quarter" idx="5"/>
          </p:nvPr>
        </p:nvSpPr>
        <p:spPr bwMode="auto">
          <a:xfrm>
            <a:off x="5233777" y="6659880"/>
            <a:ext cx="4002299" cy="35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307" tIns="46153" rIns="92307" bIns="46153" numCol="1" anchor="b" anchorCtr="0" compatLnSpc="1">
            <a:prstTxWarp prst="textNoShape">
              <a:avLst/>
            </a:prstTxWarp>
          </a:bodyPr>
          <a:lstStyle>
            <a:lvl1pPr algn="r">
              <a:defRPr sz="1200"/>
            </a:lvl1pPr>
          </a:lstStyle>
          <a:p>
            <a:fld id="{636F128B-CC27-4825-B7EF-6017C04D216C}" type="slidenum">
              <a:rPr lang="en-US"/>
              <a:pPr/>
              <a:t>‹#›</a:t>
            </a:fld>
            <a:endParaRPr lang="en-US"/>
          </a:p>
        </p:txBody>
      </p:sp>
    </p:spTree>
    <p:extLst>
      <p:ext uri="{BB962C8B-B14F-4D97-AF65-F5344CB8AC3E}">
        <p14:creationId xmlns:p14="http://schemas.microsoft.com/office/powerpoint/2010/main" val="35399110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441FDD-FAC0-45C0-A326-17B75847A498}"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838915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5231640" y="6658444"/>
            <a:ext cx="4002299" cy="350760"/>
          </a:xfrm>
          <a:prstGeom prst="rect">
            <a:avLst/>
          </a:prstGeom>
          <a:ln/>
        </p:spPr>
        <p:txBody>
          <a:bodyPr lIns="91950" tIns="45976" rIns="91950" bIns="45976"/>
          <a:lstStyle/>
          <a:p>
            <a:fld id="{68643E60-1D18-4A4A-B42C-4F23F4AA2FE9}" type="slidenum">
              <a:rPr lang="en-US">
                <a:solidFill>
                  <a:prstClr val="black"/>
                </a:solidFill>
              </a:rPr>
              <a:pPr/>
              <a:t>2</a:t>
            </a:fld>
            <a:endParaRPr lang="en-US">
              <a:solidFill>
                <a:prstClr val="black"/>
              </a:solidFill>
            </a:endParaRPr>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r>
              <a:rPr lang="en-US" dirty="0" smtClean="0"/>
              <a:t>In the summer of 2016, the</a:t>
            </a:r>
            <a:r>
              <a:rPr lang="en-US" baseline="0" dirty="0" smtClean="0"/>
              <a:t> UMass Amherst Libraries undertook </a:t>
            </a:r>
            <a:r>
              <a:rPr lang="en-US" dirty="0" smtClean="0"/>
              <a:t>a project called “Clear 12” (known</a:t>
            </a:r>
            <a:r>
              <a:rPr lang="en-US" baseline="0" dirty="0" smtClean="0"/>
              <a:t> informally as the “whack a mole” project) to empty the 12</a:t>
            </a:r>
            <a:r>
              <a:rPr lang="en-US" baseline="30000" dirty="0" smtClean="0"/>
              <a:t>th</a:t>
            </a:r>
            <a:r>
              <a:rPr lang="en-US" baseline="0" dirty="0" smtClean="0"/>
              <a:t> floor so it could be renovated and turned into a Writing Center. Some staff members figured out which low use materials could go to off-site storage and staff/students were sent up to the stacks to mark the call number labels with highlighters. Stacks management measured collection size and figured out how to shift collections to other floors. An o</a:t>
            </a:r>
            <a:r>
              <a:rPr lang="en-US" sz="1200" kern="1200" dirty="0" smtClean="0">
                <a:solidFill>
                  <a:schemeClr val="tx1"/>
                </a:solidFill>
                <a:effectLst/>
                <a:latin typeface="Times New Roman" pitchFamily="18" charset="0"/>
                <a:ea typeface="+mn-ea"/>
                <a:cs typeface="+mn-cs"/>
              </a:rPr>
              <a:t>utside company did nearly all of the actual pulling, shifting and shipment to the old textbook Annex, and the ILS staff did a global update to change the location and availability of all materials between the starting and ending call</a:t>
            </a:r>
            <a:r>
              <a:rPr lang="en-US" sz="1200" kern="1200" baseline="0" dirty="0" smtClean="0">
                <a:solidFill>
                  <a:schemeClr val="tx1"/>
                </a:solidFill>
                <a:effectLst/>
                <a:latin typeface="Times New Roman" pitchFamily="18" charset="0"/>
                <a:ea typeface="+mn-ea"/>
                <a:cs typeface="+mn-cs"/>
              </a:rPr>
              <a:t> numbers after the fact. In the s</a:t>
            </a:r>
            <a:r>
              <a:rPr lang="en-US" baseline="0" dirty="0" smtClean="0"/>
              <a:t>pring of 2017 another move took place that shifted materials moved from the 5</a:t>
            </a:r>
            <a:r>
              <a:rPr lang="en-US" baseline="30000" dirty="0" smtClean="0"/>
              <a:t>th</a:t>
            </a:r>
            <a:r>
              <a:rPr lang="en-US" baseline="0" dirty="0" smtClean="0"/>
              <a:t> floor to Textbook Annex, in addition to law materials that had already been sent to a different off-site storage facility. </a:t>
            </a:r>
            <a:r>
              <a:rPr lang="en-US" sz="1200" kern="1200" dirty="0" smtClean="0">
                <a:solidFill>
                  <a:schemeClr val="tx1"/>
                </a:solidFill>
                <a:effectLst/>
                <a:latin typeface="Times New Roman" pitchFamily="18" charset="0"/>
                <a:ea typeface="+mn-ea"/>
                <a:cs typeface="+mn-cs"/>
              </a:rPr>
              <a:t>And, as it turned out, Special Collections and Archives had also put a variety of materials in</a:t>
            </a:r>
            <a:r>
              <a:rPr lang="en-US" sz="1200" kern="1200" baseline="0" dirty="0" smtClean="0">
                <a:solidFill>
                  <a:schemeClr val="tx1"/>
                </a:solidFill>
                <a:effectLst/>
                <a:latin typeface="Times New Roman" pitchFamily="18" charset="0"/>
                <a:ea typeface="+mn-ea"/>
                <a:cs typeface="+mn-cs"/>
              </a:rPr>
              <a:t> both the Textbook Annex and the Palmer Storage facility in addition to the materials moved during the summer of 2017 to make space for a big renovation.</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Over the summer the library was asked to remove all the stored</a:t>
            </a:r>
            <a:r>
              <a:rPr lang="en-US" baseline="0" dirty="0" smtClean="0"/>
              <a:t> boxes from the Textbook Annex by Thanksgiving. The boxes included both materials that were going into the shared collection and rare book materials that were intended to come back to the Library. Discussions were held among supervisors from Systems, Information Resources Management, Integrated Library Services, Access services, and Special Collections and Archives to develop a plan, inventory software, and a timeline to move the materials into the new shared storage facility called the Five College Annex. The Library hired a company to ingest them into an inventory system, </a:t>
            </a:r>
            <a:r>
              <a:rPr lang="en-US" baseline="0" dirty="0" err="1" smtClean="0"/>
              <a:t>trayed</a:t>
            </a:r>
            <a:r>
              <a:rPr lang="en-US" baseline="0" dirty="0" smtClean="0"/>
              <a:t> by size and move them to the new Five College Library Annex. Every item going into the storage facility had to have an item record with a real barcode.  The IRM unit was asked to develop a plan to deal with the “unlinked items” that couldn’t be ingested by the moving company.  The initial plan was that the copy cataloger from Special Collections and Archives would handle “any unlinked items” and a temporary cataloger would provide on-site support and link any of the regular collection that needed it. </a:t>
            </a:r>
            <a:endParaRPr lang="en-US" dirty="0"/>
          </a:p>
        </p:txBody>
      </p:sp>
      <p:sp>
        <p:nvSpPr>
          <p:cNvPr id="4" name="Slide Number Placeholder 3"/>
          <p:cNvSpPr>
            <a:spLocks noGrp="1"/>
          </p:cNvSpPr>
          <p:nvPr>
            <p:ph type="sldNum" sz="quarter" idx="10"/>
          </p:nvPr>
        </p:nvSpPr>
        <p:spPr/>
        <p:txBody>
          <a:bodyPr/>
          <a:lstStyle/>
          <a:p>
            <a:fld id="{636F128B-CC27-4825-B7EF-6017C04D216C}" type="slidenum">
              <a:rPr lang="en-US" smtClean="0"/>
              <a:pPr/>
              <a:t>3</a:t>
            </a:fld>
            <a:endParaRPr lang="en-US"/>
          </a:p>
        </p:txBody>
      </p:sp>
    </p:spTree>
    <p:extLst>
      <p:ext uri="{BB962C8B-B14F-4D97-AF65-F5344CB8AC3E}">
        <p14:creationId xmlns:p14="http://schemas.microsoft.com/office/powerpoint/2010/main" val="628423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of the way that materials had been selected for storage</a:t>
            </a:r>
            <a:r>
              <a:rPr lang="en-US" baseline="0" dirty="0" smtClean="0"/>
              <a:t>, boxed, moved and had their locations/availability changed without any manual intervention by the members of the Information Resources Management unit, we knew that there were thousands of items that either didn’t have a bibliographic record in the system at all, like over 7,000 Rand reports because it wasn’t worth our time to catalog them, or didn’t have items records like 150 years of law digests (because they were non-circulating, or had item records but no barcodes, or books with physical barcodes that were not in the system (another project to send people up to the stacks to barcode stuff). Added to the confusion was something like 200,000 item records that had a fake barcode number assigned during retrospective conversion that fell in between real live barcodes. We knew this, but whether the supervisors did or not is still up in the air. </a:t>
            </a:r>
          </a:p>
          <a:p>
            <a:endParaRPr lang="en-US" baseline="0" dirty="0" smtClean="0"/>
          </a:p>
          <a:p>
            <a:r>
              <a:rPr lang="en-US" baseline="0" dirty="0" smtClean="0"/>
              <a:t>What was clear though, was that the scope of the problem hadn’t been thought through in the planning and the workflow. The outside company started by unboxing the books, </a:t>
            </a:r>
            <a:r>
              <a:rPr lang="en-US" baseline="0" dirty="0" err="1" smtClean="0"/>
              <a:t>traying</a:t>
            </a:r>
            <a:r>
              <a:rPr lang="en-US" baseline="0" dirty="0" smtClean="0"/>
              <a:t> them by size, and ingesting them by barcode into the inventory system. Any item that didn’t have a barcode or had a barcode that couldn’t be read was flagged with a red slip and given to a cataloging staff member to “fix.” It was soon apparent that box after box of materials had no barcodes and not only did the company run out of carts, but their work was being impacted. </a:t>
            </a:r>
          </a:p>
          <a:p>
            <a:endParaRPr lang="en-US" baseline="0" dirty="0" smtClean="0"/>
          </a:p>
          <a:p>
            <a:r>
              <a:rPr lang="en-US" baseline="0" dirty="0" smtClean="0"/>
              <a:t>On the library end, we ran into numerous challenges. The Textbook Annex was not wired for Ethernet and our library system was blocking </a:t>
            </a:r>
            <a:r>
              <a:rPr lang="en-US" baseline="0" dirty="0" err="1" smtClean="0"/>
              <a:t>wifi</a:t>
            </a:r>
            <a:r>
              <a:rPr lang="en-US" baseline="0" dirty="0" smtClean="0"/>
              <a:t> connections, so we had to check the IP for that computer and call systems, where only 1 staff member would take our call and assign that IP access to export records. The inventory system was only being refreshed every 3 hours, so trucks of finished materials had to sit and age. It took a week or two before we convinced systems to set the computers up with VPN service and to speed up the refresh rate. We also found out that not every member of the IRM unit knew how to create item records for serials or to recognize analyzed serials. </a:t>
            </a:r>
          </a:p>
          <a:p>
            <a:endParaRPr lang="en-US" baseline="0" dirty="0" smtClean="0"/>
          </a:p>
          <a:p>
            <a:r>
              <a:rPr lang="en-US" baseline="0" dirty="0" smtClean="0"/>
              <a:t>It was clear that the initial plan for linking stray items was never going to work. A small number of staff had been killing themselves trying to deal with the tsunami of unlinked books but we knew it wouldn’t be enough, so we put out a plea for help – asking the folks who had worked on the linking project in years past to volunteer some of their time – and staff who couldn’t be away from the building to work on linking the Rand papers (which we had sent back to the Library to deal with). Staff who were used to serials/periodicals were asked to concentrate on those. Monograph catalogers took multivolume sets and analyzed serials. Decisions about how to handle the really ugly stuff, or missed title changes were given to one of the senior catalogers.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36F128B-CC27-4825-B7EF-6017C04D216C}" type="slidenum">
              <a:rPr lang="en-US" smtClean="0"/>
              <a:pPr/>
              <a:t>4</a:t>
            </a:fld>
            <a:endParaRPr lang="en-US"/>
          </a:p>
        </p:txBody>
      </p:sp>
    </p:spTree>
    <p:extLst>
      <p:ext uri="{BB962C8B-B14F-4D97-AF65-F5344CB8AC3E}">
        <p14:creationId xmlns:p14="http://schemas.microsoft.com/office/powerpoint/2010/main" val="2254039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biggest fail</a:t>
            </a:r>
            <a:r>
              <a:rPr lang="en-US" baseline="0" dirty="0" smtClean="0"/>
              <a:t> in this project involved the handling of rare books. For a variety of reasons, information wasn’t communicated clearly, options were not explored fully, and decisions were made too quickly. The Special Collections and Archives department at UMass has historically had a stronger focus on its archival collections than its rare book collections. There has not been a professional rare book librarian at UMass Amherst for at least 30 years, and a solo copy cataloger has been trying to keep up with incoming materials with a little bit of support from the Information Resources Management unit for original records. Some of the catalog cards were sent out for retrospective conversion, but it turned out that a lot had not. </a:t>
            </a:r>
          </a:p>
          <a:p>
            <a:endParaRPr lang="en-US" baseline="0" dirty="0" smtClean="0"/>
          </a:p>
          <a:p>
            <a:r>
              <a:rPr lang="en-US" baseline="0" dirty="0" smtClean="0"/>
              <a:t>When Special Collections and Archives received funding to do a renovation and add a teaching classroom, they had to make some very fast decisions about which materials they could let go to storage and which ones were routinely needed for classes. The outside company came and packed up the shelves and took 27 pallets of books to the Textbook Annex. The Integrated Library Systems received the information about starting call numbers and ending call numbers and did a global flip of location and call number, excluding the small amount left behind. Again, this was done without anyone physically checking the materials. </a:t>
            </a:r>
          </a:p>
          <a:p>
            <a:endParaRPr lang="en-US" baseline="0" dirty="0" smtClean="0"/>
          </a:p>
          <a:p>
            <a:r>
              <a:rPr lang="en-US" baseline="0" dirty="0" smtClean="0"/>
              <a:t>In addition to these “cataloged” materials, there were boxes and boxes of an unprocessed gift that had been stored in the Textbook Annex. This came to light with the SCUA copy cataloger came along on the orientation to talk about workflow. Since they had never been cataloged to start with, we knew we didn’t want them removed from the boxes, and made the decision to create a brief bibliographic record and attach the barcodes to that so that they could be moved to storage.  </a:t>
            </a:r>
          </a:p>
          <a:p>
            <a:endParaRPr lang="en-US" baseline="0" dirty="0" smtClean="0"/>
          </a:p>
          <a:p>
            <a:r>
              <a:rPr lang="en-US" baseline="0" dirty="0" smtClean="0"/>
              <a:t>Because the process started with the moving company, they followed the agreed procedure to use separate trays and careful handling of the rare book collection. But the bulk of materials did not have barcodes on them, because SCUA had never found it necessary to barcode materials that didn’t circulate. So, tray after tray of materials needing “cataloging” were set aside, and soon there were 8 full carts of books waiting. It didn’t take long to realize that the one copy cataloger didn’t have a hope of keeping up with their </a:t>
            </a:r>
            <a:r>
              <a:rPr lang="en-US" baseline="0" dirty="0" err="1" smtClean="0"/>
              <a:t>traying</a:t>
            </a:r>
            <a:r>
              <a:rPr lang="en-US" baseline="0" dirty="0" smtClean="0"/>
              <a:t>. So we asked the Library to give us 2 more laptops and added more staff to the project. Two of the catalogers and two copy catalogers took on the rare book challenge, but we warned the managers that we wouldn’t meet the targets and that no more books should be unboxed.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36F128B-CC27-4825-B7EF-6017C04D216C}" type="slidenum">
              <a:rPr lang="en-US" smtClean="0"/>
              <a:pPr/>
              <a:t>5</a:t>
            </a:fld>
            <a:endParaRPr lang="en-US"/>
          </a:p>
        </p:txBody>
      </p:sp>
    </p:spTree>
    <p:extLst>
      <p:ext uri="{BB962C8B-B14F-4D97-AF65-F5344CB8AC3E}">
        <p14:creationId xmlns:p14="http://schemas.microsoft.com/office/powerpoint/2010/main" val="2736976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the meantime, unbeknownst to the catalogers, the moving staff had been given the green light to rifle through the boxes and pull out any of the books that had a barcode on them and to leave the rest behind. This left boxes and boxes that were partially packed and not in a stable state for moving. We asked for a couple of days to repack the boxes, but a call for volunteers went out to the whole library and our former AD (now about 85) showed up each day to repack boxes and complain about the project. Special Collections didn’t realize that it was their books until it was too late. Once the boxes were packed more tightly, they were stacked onto 10 pallets (20 boxes per pallet) and sent back to the Library basement. There Special Collections and Archives staff went through and repacked each box, and the boxes were barcoded so the company could take them out, add them to the inventory, and deliver them to storage. </a:t>
            </a:r>
          </a:p>
          <a:p>
            <a:endParaRPr lang="en-US" dirty="0" smtClean="0"/>
          </a:p>
        </p:txBody>
      </p:sp>
      <p:sp>
        <p:nvSpPr>
          <p:cNvPr id="4" name="Slide Number Placeholder 3"/>
          <p:cNvSpPr>
            <a:spLocks noGrp="1"/>
          </p:cNvSpPr>
          <p:nvPr>
            <p:ph type="sldNum" sz="quarter" idx="10"/>
          </p:nvPr>
        </p:nvSpPr>
        <p:spPr/>
        <p:txBody>
          <a:bodyPr/>
          <a:lstStyle/>
          <a:p>
            <a:fld id="{636F128B-CC27-4825-B7EF-6017C04D216C}" type="slidenum">
              <a:rPr lang="en-US" smtClean="0"/>
              <a:pPr/>
              <a:t>6</a:t>
            </a:fld>
            <a:endParaRPr lang="en-US"/>
          </a:p>
        </p:txBody>
      </p:sp>
    </p:spTree>
    <p:extLst>
      <p:ext uri="{BB962C8B-B14F-4D97-AF65-F5344CB8AC3E}">
        <p14:creationId xmlns:p14="http://schemas.microsoft.com/office/powerpoint/2010/main" val="714456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New Roman" pitchFamily="18" charset="0"/>
                <a:ea typeface="+mn-ea"/>
                <a:cs typeface="+mn-cs"/>
              </a:rPr>
              <a:t>Originally we had a November</a:t>
            </a:r>
            <a:r>
              <a:rPr lang="en-US" sz="1200" kern="1200" baseline="0" dirty="0" smtClean="0">
                <a:solidFill>
                  <a:schemeClr val="tx1"/>
                </a:solidFill>
                <a:effectLst/>
                <a:latin typeface="Times New Roman" pitchFamily="18" charset="0"/>
                <a:ea typeface="+mn-ea"/>
                <a:cs typeface="+mn-cs"/>
              </a:rPr>
              <a:t> 1</a:t>
            </a:r>
            <a:r>
              <a:rPr lang="en-US" sz="1200" kern="1200" baseline="30000" dirty="0" smtClean="0">
                <a:solidFill>
                  <a:schemeClr val="tx1"/>
                </a:solidFill>
                <a:effectLst/>
                <a:latin typeface="Times New Roman" pitchFamily="18" charset="0"/>
                <a:ea typeface="+mn-ea"/>
                <a:cs typeface="+mn-cs"/>
              </a:rPr>
              <a:t>st</a:t>
            </a:r>
            <a:r>
              <a:rPr lang="en-US" sz="1200" kern="1200" baseline="0" dirty="0" smtClean="0">
                <a:solidFill>
                  <a:schemeClr val="tx1"/>
                </a:solidFill>
                <a:effectLst/>
                <a:latin typeface="Times New Roman" pitchFamily="18" charset="0"/>
                <a:ea typeface="+mn-ea"/>
                <a:cs typeface="+mn-cs"/>
              </a:rPr>
              <a:t> deadline, but we managed to get that delayed until November 10</a:t>
            </a:r>
            <a:r>
              <a:rPr lang="en-US" sz="1200" kern="1200" baseline="30000" dirty="0" smtClean="0">
                <a:solidFill>
                  <a:schemeClr val="tx1"/>
                </a:solidFill>
                <a:effectLst/>
                <a:latin typeface="Times New Roman" pitchFamily="18" charset="0"/>
                <a:ea typeface="+mn-ea"/>
                <a:cs typeface="+mn-cs"/>
              </a:rPr>
              <a:t>th</a:t>
            </a:r>
            <a:r>
              <a:rPr lang="en-US" sz="1200" kern="1200" baseline="0" dirty="0" smtClean="0">
                <a:solidFill>
                  <a:schemeClr val="tx1"/>
                </a:solidFill>
                <a:effectLst/>
                <a:latin typeface="Times New Roman" pitchFamily="18" charset="0"/>
                <a:ea typeface="+mn-ea"/>
                <a:cs typeface="+mn-cs"/>
              </a:rPr>
              <a:t>. We met our deadline and finished up in time. </a:t>
            </a:r>
          </a:p>
          <a:p>
            <a:endParaRPr lang="en-US" sz="1200" kern="1200" baseline="0" dirty="0" smtClean="0">
              <a:solidFill>
                <a:schemeClr val="tx1"/>
              </a:solidFill>
              <a:effectLst/>
              <a:latin typeface="Times New Roman" pitchFamily="18" charset="0"/>
              <a:ea typeface="+mn-ea"/>
              <a:cs typeface="+mn-cs"/>
            </a:endParaRPr>
          </a:p>
          <a:p>
            <a:r>
              <a:rPr lang="en-US" sz="1200" kern="1200" baseline="0" dirty="0" smtClean="0">
                <a:solidFill>
                  <a:schemeClr val="tx1"/>
                </a:solidFill>
                <a:effectLst/>
                <a:latin typeface="Times New Roman" pitchFamily="18" charset="0"/>
                <a:ea typeface="+mn-ea"/>
                <a:cs typeface="+mn-cs"/>
              </a:rPr>
              <a:t>In a six week period, the library staff created 14,963 new item records and edited another 7,624 items. </a:t>
            </a:r>
          </a:p>
        </p:txBody>
      </p:sp>
      <p:sp>
        <p:nvSpPr>
          <p:cNvPr id="4" name="Slide Number Placeholder 3"/>
          <p:cNvSpPr>
            <a:spLocks noGrp="1"/>
          </p:cNvSpPr>
          <p:nvPr>
            <p:ph type="sldNum" sz="quarter" idx="10"/>
          </p:nvPr>
        </p:nvSpPr>
        <p:spPr/>
        <p:txBody>
          <a:bodyPr/>
          <a:lstStyle/>
          <a:p>
            <a:fld id="{636F128B-CC27-4825-B7EF-6017C04D216C}" type="slidenum">
              <a:rPr lang="en-US" smtClean="0"/>
              <a:pPr/>
              <a:t>7</a:t>
            </a:fld>
            <a:endParaRPr lang="en-US"/>
          </a:p>
        </p:txBody>
      </p:sp>
    </p:spTree>
    <p:extLst>
      <p:ext uri="{BB962C8B-B14F-4D97-AF65-F5344CB8AC3E}">
        <p14:creationId xmlns:p14="http://schemas.microsoft.com/office/powerpoint/2010/main" val="4268729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mn-ea"/>
                <a:cs typeface="+mn-cs"/>
              </a:rPr>
              <a:t>In the new storage</a:t>
            </a:r>
            <a:r>
              <a:rPr lang="en-US" sz="1200" kern="1200" baseline="0" dirty="0" smtClean="0">
                <a:solidFill>
                  <a:schemeClr val="tx1"/>
                </a:solidFill>
                <a:effectLst/>
                <a:latin typeface="Times New Roman" pitchFamily="18" charset="0"/>
                <a:ea typeface="+mn-ea"/>
                <a:cs typeface="+mn-cs"/>
              </a:rPr>
              <a:t> facility, there are </a:t>
            </a:r>
            <a:r>
              <a:rPr lang="en-US" sz="1200" kern="1200" dirty="0" smtClean="0">
                <a:solidFill>
                  <a:schemeClr val="tx1"/>
                </a:solidFill>
                <a:effectLst/>
                <a:latin typeface="Times New Roman" pitchFamily="18" charset="0"/>
                <a:ea typeface="+mn-ea"/>
                <a:cs typeface="+mn-cs"/>
              </a:rPr>
              <a:t>138,694 items placed in 10,595 Trays</a:t>
            </a:r>
            <a:r>
              <a:rPr lang="en-US" sz="1200" kern="1200" baseline="0" dirty="0" smtClean="0">
                <a:solidFill>
                  <a:schemeClr val="tx1"/>
                </a:solidFill>
                <a:effectLst/>
                <a:latin typeface="Times New Roman" pitchFamily="18" charset="0"/>
                <a:ea typeface="+mn-ea"/>
                <a:cs typeface="+mn-cs"/>
              </a:rPr>
              <a:t> from the regular collection, and </a:t>
            </a:r>
            <a:r>
              <a:rPr lang="en-US" dirty="0" smtClean="0"/>
              <a:t>1,312 boxes of SCUA materials were moved from the Textbook Annex and Palmer Storage Facility to the Five College Annex,</a:t>
            </a:r>
            <a:r>
              <a:rPr lang="en-US" baseline="0" dirty="0" smtClean="0"/>
              <a:t> </a:t>
            </a:r>
            <a:r>
              <a:rPr lang="en-US" sz="1200" kern="1200" baseline="0" dirty="0" smtClean="0">
                <a:solidFill>
                  <a:schemeClr val="tx1"/>
                </a:solidFill>
                <a:effectLst/>
                <a:latin typeface="Times New Roman" pitchFamily="18" charset="0"/>
                <a:ea typeface="+mn-ea"/>
                <a:cs typeface="+mn-cs"/>
              </a:rPr>
              <a:t>including </a:t>
            </a:r>
            <a:r>
              <a:rPr lang="en-US" baseline="0" dirty="0" err="1" smtClean="0"/>
              <a:t>uncataloged</a:t>
            </a:r>
            <a:r>
              <a:rPr lang="en-US" baseline="0" dirty="0" smtClean="0"/>
              <a:t> and unprocessed rare book materials ingested by the box not the item. </a:t>
            </a:r>
            <a:endParaRPr lang="en-US" dirty="0"/>
          </a:p>
        </p:txBody>
      </p:sp>
      <p:sp>
        <p:nvSpPr>
          <p:cNvPr id="4" name="Slide Number Placeholder 3"/>
          <p:cNvSpPr>
            <a:spLocks noGrp="1"/>
          </p:cNvSpPr>
          <p:nvPr>
            <p:ph type="sldNum" sz="quarter" idx="10"/>
          </p:nvPr>
        </p:nvSpPr>
        <p:spPr/>
        <p:txBody>
          <a:bodyPr/>
          <a:lstStyle/>
          <a:p>
            <a:fld id="{636F128B-CC27-4825-B7EF-6017C04D216C}" type="slidenum">
              <a:rPr lang="en-US" smtClean="0"/>
              <a:pPr/>
              <a:t>8</a:t>
            </a:fld>
            <a:endParaRPr lang="en-US"/>
          </a:p>
        </p:txBody>
      </p:sp>
    </p:spTree>
    <p:extLst>
      <p:ext uri="{BB962C8B-B14F-4D97-AF65-F5344CB8AC3E}">
        <p14:creationId xmlns:p14="http://schemas.microsoft.com/office/powerpoint/2010/main" val="29849618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still have not finished cleaning up the messes from this project.</a:t>
            </a:r>
            <a:r>
              <a:rPr lang="en-US" baseline="0" dirty="0" smtClean="0"/>
              <a:t> There is a discrepancy of approximately 5% between items inventoried and items in the library catalog that were supposed to have been transferred, likely lost materials. There are also materials that should have been sent over with their family and split holdings. </a:t>
            </a:r>
          </a:p>
          <a:p>
            <a:endParaRPr lang="en-US" baseline="0" dirty="0" smtClean="0"/>
          </a:p>
          <a:p>
            <a:r>
              <a:rPr lang="en-US" baseline="0" dirty="0" smtClean="0"/>
              <a:t>I would like to say that we have learned our lesson, and we will be taking a proactive approach this year and refusing to let materials be boxed and moved without being inventoried ahead of time. But  there are 61 pallets (1220 boxes) of law materials that have already been boxed and we can’t do anything about until they are unboxed and </a:t>
            </a:r>
            <a:r>
              <a:rPr lang="en-US" baseline="0" dirty="0" err="1" smtClean="0"/>
              <a:t>trayed</a:t>
            </a:r>
            <a:r>
              <a:rPr lang="en-US" baseline="0" dirty="0" smtClean="0"/>
              <a:t> by the moving company. So, even if it is another 3 hour tour, at least we will be better prepared this time. </a:t>
            </a:r>
            <a:endParaRPr lang="en-US" dirty="0"/>
          </a:p>
        </p:txBody>
      </p:sp>
      <p:sp>
        <p:nvSpPr>
          <p:cNvPr id="4" name="Slide Number Placeholder 3"/>
          <p:cNvSpPr>
            <a:spLocks noGrp="1"/>
          </p:cNvSpPr>
          <p:nvPr>
            <p:ph type="sldNum" sz="quarter" idx="10"/>
          </p:nvPr>
        </p:nvSpPr>
        <p:spPr/>
        <p:txBody>
          <a:bodyPr/>
          <a:lstStyle/>
          <a:p>
            <a:fld id="{636F128B-CC27-4825-B7EF-6017C04D216C}" type="slidenum">
              <a:rPr lang="en-US" smtClean="0"/>
              <a:pPr/>
              <a:t>9</a:t>
            </a:fld>
            <a:endParaRPr lang="en-US"/>
          </a:p>
        </p:txBody>
      </p:sp>
    </p:spTree>
    <p:extLst>
      <p:ext uri="{BB962C8B-B14F-4D97-AF65-F5344CB8AC3E}">
        <p14:creationId xmlns:p14="http://schemas.microsoft.com/office/powerpoint/2010/main" val="40673734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3.wmf"/><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3808" name="Picture 16"/>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133600" y="2632075"/>
            <a:ext cx="4267200" cy="4225925"/>
          </a:xfrm>
          <a:prstGeom prst="rect">
            <a:avLst/>
          </a:prstGeom>
          <a:noFill/>
        </p:spPr>
      </p:pic>
      <p:sp>
        <p:nvSpPr>
          <p:cNvPr id="33794" name="Rectangle 2"/>
          <p:cNvSpPr>
            <a:spLocks noGrp="1" noChangeArrowheads="1"/>
          </p:cNvSpPr>
          <p:nvPr>
            <p:ph type="subTitle" idx="1"/>
          </p:nvPr>
        </p:nvSpPr>
        <p:spPr>
          <a:xfrm>
            <a:off x="1790700" y="3124200"/>
            <a:ext cx="5562600" cy="1752600"/>
          </a:xfrm>
        </p:spPr>
        <p:txBody>
          <a:bodyPr/>
          <a:lstStyle>
            <a:lvl1pPr marL="0" indent="0" algn="ctr">
              <a:buFont typeface="Wingdings" pitchFamily="2" charset="2"/>
              <a:buNone/>
              <a:defRPr sz="2800"/>
            </a:lvl1pPr>
          </a:lstStyle>
          <a:p>
            <a:r>
              <a:rPr lang="en-US"/>
              <a:t>UMass Amherst</a:t>
            </a:r>
          </a:p>
          <a:p>
            <a:r>
              <a:rPr lang="en-US"/>
              <a:t> Du Bois Library</a:t>
            </a:r>
          </a:p>
          <a:p>
            <a:r>
              <a:rPr lang="en-US"/>
              <a:t>Learning Commons</a:t>
            </a:r>
          </a:p>
        </p:txBody>
      </p:sp>
      <p:sp>
        <p:nvSpPr>
          <p:cNvPr id="33795" name="Rectangle 3"/>
          <p:cNvSpPr>
            <a:spLocks noGrp="1" noChangeArrowheads="1"/>
          </p:cNvSpPr>
          <p:nvPr>
            <p:ph type="ctrTitle"/>
          </p:nvPr>
        </p:nvSpPr>
        <p:spPr>
          <a:xfrm>
            <a:off x="1143000" y="1447800"/>
            <a:ext cx="6858000" cy="1143000"/>
          </a:xfrm>
        </p:spPr>
        <p:txBody>
          <a:bodyPr/>
          <a:lstStyle>
            <a:lvl1pPr algn="ctr">
              <a:defRPr sz="4700"/>
            </a:lvl1pPr>
          </a:lstStyle>
          <a:p>
            <a:r>
              <a:rPr lang="en-US"/>
              <a:t>Implementing Your Vision</a:t>
            </a:r>
          </a:p>
        </p:txBody>
      </p:sp>
      <p:sp>
        <p:nvSpPr>
          <p:cNvPr id="33796" name="Rectangle 4"/>
          <p:cNvSpPr>
            <a:spLocks noChangeArrowheads="1"/>
          </p:cNvSpPr>
          <p:nvPr/>
        </p:nvSpPr>
        <p:spPr bwMode="auto">
          <a:xfrm>
            <a:off x="6156325" y="5943600"/>
            <a:ext cx="3013075" cy="457200"/>
          </a:xfrm>
          <a:prstGeom prst="rect">
            <a:avLst/>
          </a:prstGeom>
          <a:noFill/>
          <a:ln w="12700">
            <a:noFill/>
            <a:miter lim="800000"/>
            <a:headEnd/>
            <a:tailEnd/>
          </a:ln>
          <a:effectLst/>
        </p:spPr>
        <p:txBody>
          <a:bodyPr/>
          <a:lstStyle/>
          <a:p>
            <a:endParaRPr lang="en-US">
              <a:solidFill>
                <a:srgbClr val="000000"/>
              </a:solidFill>
              <a:latin typeface="Geneva"/>
            </a:endParaRPr>
          </a:p>
        </p:txBody>
      </p:sp>
      <p:sp>
        <p:nvSpPr>
          <p:cNvPr id="33797" name="Line 5"/>
          <p:cNvSpPr>
            <a:spLocks noChangeShapeType="1"/>
          </p:cNvSpPr>
          <p:nvPr/>
        </p:nvSpPr>
        <p:spPr bwMode="auto">
          <a:xfrm>
            <a:off x="0" y="1219200"/>
            <a:ext cx="9144000" cy="0"/>
          </a:xfrm>
          <a:prstGeom prst="line">
            <a:avLst/>
          </a:prstGeom>
          <a:noFill/>
          <a:ln w="12700">
            <a:solidFill>
              <a:schemeClr val="tx1"/>
            </a:solidFill>
            <a:round/>
            <a:headEnd/>
            <a:tailEnd/>
          </a:ln>
          <a:effectLst/>
        </p:spPr>
        <p:txBody>
          <a:bodyPr wrap="none" anchor="ctr"/>
          <a:lstStyle/>
          <a:p>
            <a:endParaRPr lang="en-US">
              <a:solidFill>
                <a:srgbClr val="000000"/>
              </a:solidFill>
              <a:latin typeface="Geneva"/>
            </a:endParaRPr>
          </a:p>
        </p:txBody>
      </p:sp>
      <p:sp>
        <p:nvSpPr>
          <p:cNvPr id="33798" name="Text Box 6"/>
          <p:cNvSpPr txBox="1">
            <a:spLocks noChangeArrowheads="1"/>
          </p:cNvSpPr>
          <p:nvPr/>
        </p:nvSpPr>
        <p:spPr bwMode="auto">
          <a:xfrm>
            <a:off x="1676400" y="830263"/>
            <a:ext cx="1219200" cy="473075"/>
          </a:xfrm>
          <a:prstGeom prst="rect">
            <a:avLst/>
          </a:prstGeom>
          <a:noFill/>
          <a:ln w="12700">
            <a:noFill/>
            <a:miter lim="800000"/>
            <a:headEnd/>
            <a:tailEnd/>
          </a:ln>
          <a:effectLst/>
        </p:spPr>
        <p:txBody>
          <a:bodyPr>
            <a:spAutoFit/>
          </a:bodyPr>
          <a:lstStyle/>
          <a:p>
            <a:pPr>
              <a:spcBef>
                <a:spcPct val="50000"/>
              </a:spcBef>
            </a:pPr>
            <a:endParaRPr lang="en-US">
              <a:solidFill>
                <a:srgbClr val="000000"/>
              </a:solidFill>
              <a:latin typeface="Geneva"/>
            </a:endParaRPr>
          </a:p>
        </p:txBody>
      </p:sp>
      <p:pic>
        <p:nvPicPr>
          <p:cNvPr id="33799" name="Picture 7"/>
          <p:cNvPicPr>
            <a:picLocks noChangeAspect="1" noChangeArrowheads="1"/>
          </p:cNvPicPr>
          <p:nvPr/>
        </p:nvPicPr>
        <p:blipFill>
          <a:blip r:embed="rId3" cstate="print"/>
          <a:srcRect/>
          <a:stretch>
            <a:fillRect/>
          </a:stretch>
        </p:blipFill>
        <p:spPr bwMode="auto">
          <a:xfrm>
            <a:off x="0" y="0"/>
            <a:ext cx="9144000" cy="762000"/>
          </a:xfrm>
          <a:prstGeom prst="rect">
            <a:avLst/>
          </a:prstGeom>
          <a:noFill/>
        </p:spPr>
      </p:pic>
      <p:pic>
        <p:nvPicPr>
          <p:cNvPr id="33800" name="Picture 8"/>
          <p:cNvPicPr>
            <a:picLocks noChangeAspect="1" noChangeArrowheads="1"/>
          </p:cNvPicPr>
          <p:nvPr/>
        </p:nvPicPr>
        <p:blipFill>
          <a:blip r:embed="rId4" cstate="print"/>
          <a:srcRect/>
          <a:stretch>
            <a:fillRect/>
          </a:stretch>
        </p:blipFill>
        <p:spPr bwMode="auto">
          <a:xfrm>
            <a:off x="227013" y="357188"/>
            <a:ext cx="3049587" cy="404812"/>
          </a:xfrm>
          <a:prstGeom prst="rect">
            <a:avLst/>
          </a:prstGeom>
          <a:noFill/>
        </p:spPr>
      </p:pic>
      <p:pic>
        <p:nvPicPr>
          <p:cNvPr id="33801" name="Picture 9"/>
          <p:cNvPicPr>
            <a:picLocks noChangeAspect="1" noChangeArrowheads="1"/>
          </p:cNvPicPr>
          <p:nvPr/>
        </p:nvPicPr>
        <p:blipFill>
          <a:blip r:embed="rId5" cstate="print"/>
          <a:srcRect/>
          <a:stretch>
            <a:fillRect/>
          </a:stretch>
        </p:blipFill>
        <p:spPr bwMode="auto">
          <a:xfrm>
            <a:off x="0" y="6096000"/>
            <a:ext cx="9144000" cy="774700"/>
          </a:xfrm>
          <a:prstGeom prst="rect">
            <a:avLst/>
          </a:prstGeom>
          <a:noFill/>
          <a:ln w="12700">
            <a:noFill/>
            <a:miter lim="800000"/>
            <a:headEnd/>
            <a:tailEnd/>
          </a:ln>
          <a:effectLst/>
        </p:spPr>
      </p:pic>
      <p:sp>
        <p:nvSpPr>
          <p:cNvPr id="33804" name="Line 12"/>
          <p:cNvSpPr>
            <a:spLocks noChangeShapeType="1"/>
          </p:cNvSpPr>
          <p:nvPr/>
        </p:nvSpPr>
        <p:spPr bwMode="auto">
          <a:xfrm>
            <a:off x="0" y="6096000"/>
            <a:ext cx="9144000" cy="0"/>
          </a:xfrm>
          <a:prstGeom prst="line">
            <a:avLst/>
          </a:prstGeom>
          <a:noFill/>
          <a:ln w="12700">
            <a:solidFill>
              <a:schemeClr val="tx1"/>
            </a:solidFill>
            <a:round/>
            <a:headEnd/>
            <a:tailEnd/>
          </a:ln>
          <a:effectLst/>
        </p:spPr>
        <p:txBody>
          <a:bodyPr wrap="none" anchor="ctr"/>
          <a:lstStyle/>
          <a:p>
            <a:endParaRPr lang="en-US">
              <a:solidFill>
                <a:srgbClr val="000000"/>
              </a:solidFill>
              <a:latin typeface="Geneva"/>
            </a:endParaRPr>
          </a:p>
        </p:txBody>
      </p:sp>
    </p:spTree>
    <p:extLst>
      <p:ext uri="{BB962C8B-B14F-4D97-AF65-F5344CB8AC3E}">
        <p14:creationId xmlns:p14="http://schemas.microsoft.com/office/powerpoint/2010/main" val="1292744940"/>
      </p:ext>
    </p:extLst>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27884436"/>
      </p:ext>
    </p:extLst>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34200" y="609600"/>
            <a:ext cx="2209800" cy="5257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609600"/>
            <a:ext cx="64770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10801796"/>
      </p:ext>
    </p:extLst>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839200" cy="5334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371600"/>
            <a:ext cx="40005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33900" y="1371600"/>
            <a:ext cx="40005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64216506"/>
      </p:ext>
    </p:extLst>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839200" cy="533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371600"/>
            <a:ext cx="40005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3900" y="1371600"/>
            <a:ext cx="40005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28757545"/>
      </p:ext>
    </p:extLst>
  </p:cSld>
  <p:clrMapOvr>
    <a:masterClrMapping/>
  </p:clrMapOvr>
  <p:transitio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304800" y="609600"/>
            <a:ext cx="8839200" cy="5334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381000" y="1371600"/>
            <a:ext cx="40005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33900" y="1371600"/>
            <a:ext cx="40005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381000" y="3695700"/>
            <a:ext cx="40005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533900" y="3695700"/>
            <a:ext cx="40005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30253219"/>
      </p:ext>
    </p:extLst>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839200" cy="533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371600"/>
            <a:ext cx="81534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1000" y="3695700"/>
            <a:ext cx="81534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53625060"/>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01133789"/>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809807762"/>
      </p:ext>
    </p:extLst>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371600"/>
            <a:ext cx="40005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3900" y="1371600"/>
            <a:ext cx="40005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12924791"/>
      </p:ext>
    </p:extLst>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95811155"/>
      </p:ext>
    </p:extLst>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06040977"/>
      </p:ext>
    </p:extLst>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5592540"/>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522345777"/>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16336551"/>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w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381000" y="1371600"/>
            <a:ext cx="8153400" cy="4495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27" name="Rectangle 3"/>
          <p:cNvSpPr>
            <a:spLocks noGrp="1" noChangeArrowheads="1"/>
          </p:cNvSpPr>
          <p:nvPr>
            <p:ph type="title"/>
          </p:nvPr>
        </p:nvSpPr>
        <p:spPr bwMode="auto">
          <a:xfrm>
            <a:off x="304800" y="609600"/>
            <a:ext cx="8839200" cy="533400"/>
          </a:xfrm>
          <a:prstGeom prst="rect">
            <a:avLst/>
          </a:prstGeom>
          <a:noFill/>
          <a:ln w="12700">
            <a:noFill/>
            <a:miter lim="800000"/>
            <a:headEnd/>
            <a:tailEnd/>
          </a:ln>
          <a:effectLst/>
        </p:spPr>
        <p:txBody>
          <a:bodyPr vert="horz" wrap="square" lIns="90488" tIns="44450" rIns="90488" bIns="44450" numCol="1" anchor="ctr" anchorCtr="0" compatLnSpc="1">
            <a:prstTxWarp prst="textNoShape">
              <a:avLst/>
            </a:prstTxWarp>
          </a:bodyPr>
          <a:lstStyle/>
          <a:p>
            <a:pPr lvl="0"/>
            <a:r>
              <a:rPr lang="en-US" smtClean="0"/>
              <a:t>Click to edit Master title style</a:t>
            </a:r>
          </a:p>
        </p:txBody>
      </p:sp>
      <p:sp>
        <p:nvSpPr>
          <p:cNvPr id="1033" name="Rectangle 9"/>
          <p:cNvSpPr>
            <a:spLocks noChangeArrowheads="1"/>
          </p:cNvSpPr>
          <p:nvPr/>
        </p:nvSpPr>
        <p:spPr bwMode="auto">
          <a:xfrm>
            <a:off x="6156325" y="5943600"/>
            <a:ext cx="3013075" cy="457200"/>
          </a:xfrm>
          <a:prstGeom prst="rect">
            <a:avLst/>
          </a:prstGeom>
          <a:noFill/>
          <a:ln w="12700">
            <a:noFill/>
            <a:miter lim="800000"/>
            <a:headEnd/>
            <a:tailEnd/>
          </a:ln>
          <a:effectLst/>
        </p:spPr>
        <p:txBody>
          <a:bodyPr/>
          <a:lstStyle/>
          <a:p>
            <a:endParaRPr lang="en-US">
              <a:solidFill>
                <a:srgbClr val="000000"/>
              </a:solidFill>
              <a:latin typeface="Geneva"/>
            </a:endParaRPr>
          </a:p>
        </p:txBody>
      </p:sp>
      <p:sp>
        <p:nvSpPr>
          <p:cNvPr id="1046" name="Line 22"/>
          <p:cNvSpPr>
            <a:spLocks noChangeShapeType="1"/>
          </p:cNvSpPr>
          <p:nvPr/>
        </p:nvSpPr>
        <p:spPr bwMode="auto">
          <a:xfrm>
            <a:off x="0" y="1219200"/>
            <a:ext cx="9144000" cy="0"/>
          </a:xfrm>
          <a:prstGeom prst="line">
            <a:avLst/>
          </a:prstGeom>
          <a:noFill/>
          <a:ln w="12700">
            <a:solidFill>
              <a:schemeClr val="tx1"/>
            </a:solidFill>
            <a:round/>
            <a:headEnd/>
            <a:tailEnd/>
          </a:ln>
          <a:effectLst/>
        </p:spPr>
        <p:txBody>
          <a:bodyPr wrap="none" anchor="ctr"/>
          <a:lstStyle/>
          <a:p>
            <a:endParaRPr lang="en-US">
              <a:solidFill>
                <a:srgbClr val="000000"/>
              </a:solidFill>
              <a:latin typeface="Geneva"/>
            </a:endParaRPr>
          </a:p>
        </p:txBody>
      </p:sp>
      <p:pic>
        <p:nvPicPr>
          <p:cNvPr id="1073" name="Picture 49"/>
          <p:cNvPicPr>
            <a:picLocks noChangeAspect="1" noChangeArrowheads="1"/>
          </p:cNvPicPr>
          <p:nvPr/>
        </p:nvPicPr>
        <p:blipFill>
          <a:blip r:embed="rId17" cstate="print"/>
          <a:srcRect/>
          <a:stretch>
            <a:fillRect/>
          </a:stretch>
        </p:blipFill>
        <p:spPr bwMode="auto">
          <a:xfrm>
            <a:off x="0" y="0"/>
            <a:ext cx="9144000" cy="457200"/>
          </a:xfrm>
          <a:prstGeom prst="rect">
            <a:avLst/>
          </a:prstGeom>
          <a:noFill/>
        </p:spPr>
      </p:pic>
      <p:pic>
        <p:nvPicPr>
          <p:cNvPr id="1074" name="Picture 50"/>
          <p:cNvPicPr>
            <a:picLocks noChangeAspect="1" noChangeArrowheads="1"/>
          </p:cNvPicPr>
          <p:nvPr/>
        </p:nvPicPr>
        <p:blipFill>
          <a:blip r:embed="rId18" cstate="print"/>
          <a:srcRect/>
          <a:stretch>
            <a:fillRect/>
          </a:stretch>
        </p:blipFill>
        <p:spPr bwMode="auto">
          <a:xfrm>
            <a:off x="152400" y="114300"/>
            <a:ext cx="2592388" cy="342900"/>
          </a:xfrm>
          <a:prstGeom prst="rect">
            <a:avLst/>
          </a:prstGeom>
          <a:noFill/>
        </p:spPr>
      </p:pic>
      <p:pic>
        <p:nvPicPr>
          <p:cNvPr id="1075" name="Picture 51"/>
          <p:cNvPicPr>
            <a:picLocks noChangeAspect="1" noChangeArrowheads="1"/>
          </p:cNvPicPr>
          <p:nvPr/>
        </p:nvPicPr>
        <p:blipFill>
          <a:blip r:embed="rId19" cstate="print"/>
          <a:srcRect/>
          <a:stretch>
            <a:fillRect/>
          </a:stretch>
        </p:blipFill>
        <p:spPr bwMode="auto">
          <a:xfrm>
            <a:off x="0" y="6096000"/>
            <a:ext cx="9144000" cy="774700"/>
          </a:xfrm>
          <a:prstGeom prst="rect">
            <a:avLst/>
          </a:prstGeom>
          <a:noFill/>
          <a:ln w="12700">
            <a:noFill/>
            <a:miter lim="800000"/>
            <a:headEnd/>
            <a:tailEnd/>
          </a:ln>
          <a:effectLst/>
        </p:spPr>
      </p:pic>
      <p:sp>
        <p:nvSpPr>
          <p:cNvPr id="1076" name="Text Box 52"/>
          <p:cNvSpPr txBox="1">
            <a:spLocks noChangeArrowheads="1"/>
          </p:cNvSpPr>
          <p:nvPr/>
        </p:nvSpPr>
        <p:spPr bwMode="auto">
          <a:xfrm>
            <a:off x="8382000" y="6172200"/>
            <a:ext cx="609600" cy="304800"/>
          </a:xfrm>
          <a:prstGeom prst="rect">
            <a:avLst/>
          </a:prstGeom>
          <a:noFill/>
          <a:ln w="12700">
            <a:noFill/>
            <a:miter lim="800000"/>
            <a:headEnd/>
            <a:tailEnd/>
          </a:ln>
          <a:effectLst/>
        </p:spPr>
        <p:txBody>
          <a:bodyPr>
            <a:spAutoFit/>
          </a:bodyPr>
          <a:lstStyle/>
          <a:p>
            <a:pPr>
              <a:spcBef>
                <a:spcPct val="50000"/>
              </a:spcBef>
            </a:pPr>
            <a:fld id="{2FF63A78-F0BF-496D-B8CF-95BAA1DB7A96}" type="slidenum">
              <a:rPr lang="en-US" sz="1400">
                <a:solidFill>
                  <a:srgbClr val="000000"/>
                </a:solidFill>
                <a:latin typeface="Verdana"/>
              </a:rPr>
              <a:pPr>
                <a:spcBef>
                  <a:spcPct val="50000"/>
                </a:spcBef>
              </a:pPr>
              <a:t>‹#›</a:t>
            </a:fld>
            <a:endParaRPr lang="en-US" b="1" dirty="0">
              <a:solidFill>
                <a:srgbClr val="336699"/>
              </a:solidFill>
              <a:latin typeface="Verdana"/>
            </a:endParaRPr>
          </a:p>
        </p:txBody>
      </p:sp>
      <p:sp>
        <p:nvSpPr>
          <p:cNvPr id="1078" name="Line 54"/>
          <p:cNvSpPr>
            <a:spLocks noChangeShapeType="1"/>
          </p:cNvSpPr>
          <p:nvPr/>
        </p:nvSpPr>
        <p:spPr bwMode="auto">
          <a:xfrm>
            <a:off x="0" y="6096000"/>
            <a:ext cx="9144000" cy="0"/>
          </a:xfrm>
          <a:prstGeom prst="line">
            <a:avLst/>
          </a:prstGeom>
          <a:noFill/>
          <a:ln w="12700">
            <a:solidFill>
              <a:schemeClr val="tx1"/>
            </a:solidFill>
            <a:round/>
            <a:headEnd/>
            <a:tailEnd/>
          </a:ln>
          <a:effectLst/>
        </p:spPr>
        <p:txBody>
          <a:bodyPr wrap="none" anchor="ctr"/>
          <a:lstStyle/>
          <a:p>
            <a:endParaRPr lang="en-US">
              <a:solidFill>
                <a:srgbClr val="000000"/>
              </a:solidFill>
              <a:latin typeface="Geneva"/>
            </a:endParaRPr>
          </a:p>
        </p:txBody>
      </p:sp>
      <p:sp>
        <p:nvSpPr>
          <p:cNvPr id="2" name="Footer Placeholder 1"/>
          <p:cNvSpPr>
            <a:spLocks noGrp="1"/>
          </p:cNvSpPr>
          <p:nvPr>
            <p:ph type="ftr" sz="quarter" idx="3"/>
          </p:nvPr>
        </p:nvSpPr>
        <p:spPr>
          <a:xfrm>
            <a:off x="304800" y="6118225"/>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Library Connect – July 9, 2012</a:t>
            </a:r>
            <a:endParaRPr lang="en-US" dirty="0"/>
          </a:p>
        </p:txBody>
      </p:sp>
      <p:sp>
        <p:nvSpPr>
          <p:cNvPr id="3" name="Slide Number Placeholder 2"/>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A5C947-E072-4037-92D6-682043B0E49E}" type="slidenum">
              <a:rPr lang="en-US" smtClean="0"/>
              <a:t>‹#›</a:t>
            </a:fld>
            <a:endParaRPr lang="en-US"/>
          </a:p>
        </p:txBody>
      </p:sp>
    </p:spTree>
    <p:extLst>
      <p:ext uri="{BB962C8B-B14F-4D97-AF65-F5344CB8AC3E}">
        <p14:creationId xmlns:p14="http://schemas.microsoft.com/office/powerpoint/2010/main" val="293166947"/>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ransition advClick="0"/>
  <p:hf sldNum="0" hdr="0" dt="0"/>
  <p:txStyles>
    <p:titleStyle>
      <a:lvl1pPr algn="l" rtl="0" eaLnBrk="0" fontAlgn="base" hangingPunct="0">
        <a:spcBef>
          <a:spcPct val="0"/>
        </a:spcBef>
        <a:spcAft>
          <a:spcPct val="0"/>
        </a:spcAft>
        <a:defRPr sz="3000">
          <a:solidFill>
            <a:srgbClr val="881C1C"/>
          </a:solidFill>
          <a:latin typeface="+mj-lt"/>
          <a:ea typeface="+mj-ea"/>
          <a:cs typeface="+mj-cs"/>
        </a:defRPr>
      </a:lvl1pPr>
      <a:lvl2pPr algn="l" rtl="0" eaLnBrk="0" fontAlgn="base" hangingPunct="0">
        <a:spcBef>
          <a:spcPct val="0"/>
        </a:spcBef>
        <a:spcAft>
          <a:spcPct val="0"/>
        </a:spcAft>
        <a:defRPr sz="3000">
          <a:solidFill>
            <a:srgbClr val="881C1C"/>
          </a:solidFill>
          <a:latin typeface="Georgia" pitchFamily="18" charset="0"/>
        </a:defRPr>
      </a:lvl2pPr>
      <a:lvl3pPr algn="l" rtl="0" eaLnBrk="0" fontAlgn="base" hangingPunct="0">
        <a:spcBef>
          <a:spcPct val="0"/>
        </a:spcBef>
        <a:spcAft>
          <a:spcPct val="0"/>
        </a:spcAft>
        <a:defRPr sz="3000">
          <a:solidFill>
            <a:srgbClr val="881C1C"/>
          </a:solidFill>
          <a:latin typeface="Georgia" pitchFamily="18" charset="0"/>
        </a:defRPr>
      </a:lvl3pPr>
      <a:lvl4pPr algn="l" rtl="0" eaLnBrk="0" fontAlgn="base" hangingPunct="0">
        <a:spcBef>
          <a:spcPct val="0"/>
        </a:spcBef>
        <a:spcAft>
          <a:spcPct val="0"/>
        </a:spcAft>
        <a:defRPr sz="3000">
          <a:solidFill>
            <a:srgbClr val="881C1C"/>
          </a:solidFill>
          <a:latin typeface="Georgia" pitchFamily="18" charset="0"/>
        </a:defRPr>
      </a:lvl4pPr>
      <a:lvl5pPr algn="l" rtl="0" eaLnBrk="0" fontAlgn="base" hangingPunct="0">
        <a:spcBef>
          <a:spcPct val="0"/>
        </a:spcBef>
        <a:spcAft>
          <a:spcPct val="0"/>
        </a:spcAft>
        <a:defRPr sz="3000">
          <a:solidFill>
            <a:srgbClr val="881C1C"/>
          </a:solidFill>
          <a:latin typeface="Georgia" pitchFamily="18" charset="0"/>
        </a:defRPr>
      </a:lvl5pPr>
      <a:lvl6pPr marL="457200" algn="l" rtl="0" eaLnBrk="0" fontAlgn="base" hangingPunct="0">
        <a:spcBef>
          <a:spcPct val="0"/>
        </a:spcBef>
        <a:spcAft>
          <a:spcPct val="0"/>
        </a:spcAft>
        <a:defRPr sz="3000">
          <a:solidFill>
            <a:srgbClr val="881C1C"/>
          </a:solidFill>
          <a:latin typeface="Georgia" pitchFamily="18" charset="0"/>
        </a:defRPr>
      </a:lvl6pPr>
      <a:lvl7pPr marL="914400" algn="l" rtl="0" eaLnBrk="0" fontAlgn="base" hangingPunct="0">
        <a:spcBef>
          <a:spcPct val="0"/>
        </a:spcBef>
        <a:spcAft>
          <a:spcPct val="0"/>
        </a:spcAft>
        <a:defRPr sz="3000">
          <a:solidFill>
            <a:srgbClr val="881C1C"/>
          </a:solidFill>
          <a:latin typeface="Georgia" pitchFamily="18" charset="0"/>
        </a:defRPr>
      </a:lvl7pPr>
      <a:lvl8pPr marL="1371600" algn="l" rtl="0" eaLnBrk="0" fontAlgn="base" hangingPunct="0">
        <a:spcBef>
          <a:spcPct val="0"/>
        </a:spcBef>
        <a:spcAft>
          <a:spcPct val="0"/>
        </a:spcAft>
        <a:defRPr sz="3000">
          <a:solidFill>
            <a:srgbClr val="881C1C"/>
          </a:solidFill>
          <a:latin typeface="Georgia" pitchFamily="18" charset="0"/>
        </a:defRPr>
      </a:lvl8pPr>
      <a:lvl9pPr marL="1828800" algn="l" rtl="0" eaLnBrk="0" fontAlgn="base" hangingPunct="0">
        <a:spcBef>
          <a:spcPct val="0"/>
        </a:spcBef>
        <a:spcAft>
          <a:spcPct val="0"/>
        </a:spcAft>
        <a:defRPr sz="3000">
          <a:solidFill>
            <a:srgbClr val="881C1C"/>
          </a:solidFill>
          <a:latin typeface="Georgia" pitchFamily="18" charset="0"/>
        </a:defRPr>
      </a:lvl9pPr>
    </p:titleStyle>
    <p:bodyStyle>
      <a:lvl1pPr marL="342900" indent="-342900" algn="l" rtl="0" eaLnBrk="0" fontAlgn="base" hangingPunct="0">
        <a:spcBef>
          <a:spcPct val="20000"/>
        </a:spcBef>
        <a:spcAft>
          <a:spcPct val="0"/>
        </a:spcAft>
        <a:buClr>
          <a:srgbClr val="840C22"/>
        </a:buClr>
        <a:buSzPct val="10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840C22"/>
        </a:buClr>
        <a:buSzPct val="100000"/>
        <a:buFont typeface="Times"/>
        <a:buChar char="•"/>
        <a:defRPr sz="2000">
          <a:solidFill>
            <a:schemeClr val="tx1"/>
          </a:solidFill>
          <a:latin typeface="+mn-lt"/>
        </a:defRPr>
      </a:lvl2pPr>
      <a:lvl3pPr marL="1143000" indent="-228600" algn="l" rtl="0" eaLnBrk="0" fontAlgn="base" hangingPunct="0">
        <a:spcBef>
          <a:spcPct val="20000"/>
        </a:spcBef>
        <a:spcAft>
          <a:spcPct val="0"/>
        </a:spcAft>
        <a:buClr>
          <a:srgbClr val="840C22"/>
        </a:buClr>
        <a:buSzPct val="100000"/>
        <a:buFont typeface="Times"/>
        <a:buChar char="•"/>
        <a:defRPr sz="2000">
          <a:solidFill>
            <a:schemeClr val="tx1"/>
          </a:solidFill>
          <a:latin typeface="+mn-lt"/>
        </a:defRPr>
      </a:lvl3pPr>
      <a:lvl4pPr marL="1600200" indent="-228600" algn="l" rtl="0" eaLnBrk="0" fontAlgn="base" hangingPunct="0">
        <a:spcBef>
          <a:spcPct val="20000"/>
        </a:spcBef>
        <a:spcAft>
          <a:spcPct val="0"/>
        </a:spcAft>
        <a:buClr>
          <a:srgbClr val="840C22"/>
        </a:buClr>
        <a:buSzPct val="100000"/>
        <a:buFont typeface="Times"/>
        <a:buChar char="•"/>
        <a:defRPr>
          <a:solidFill>
            <a:schemeClr val="tx1"/>
          </a:solidFill>
          <a:latin typeface="+mn-lt"/>
        </a:defRPr>
      </a:lvl4pPr>
      <a:lvl5pPr marL="2057400" indent="-228600" algn="l" rtl="0" eaLnBrk="0" fontAlgn="base" hangingPunct="0">
        <a:spcBef>
          <a:spcPct val="20000"/>
        </a:spcBef>
        <a:spcAft>
          <a:spcPct val="0"/>
        </a:spcAft>
        <a:buClr>
          <a:srgbClr val="840C22"/>
        </a:buClr>
        <a:buSzPct val="100000"/>
        <a:buFont typeface="Times"/>
        <a:buChar char="•"/>
        <a:defRPr sz="1600">
          <a:solidFill>
            <a:schemeClr val="tx1"/>
          </a:solidFill>
          <a:latin typeface="+mn-lt"/>
        </a:defRPr>
      </a:lvl5pPr>
      <a:lvl6pPr marL="2514600" indent="-228600" algn="l" rtl="0" eaLnBrk="0" fontAlgn="base" hangingPunct="0">
        <a:spcBef>
          <a:spcPct val="20000"/>
        </a:spcBef>
        <a:spcAft>
          <a:spcPct val="0"/>
        </a:spcAft>
        <a:buClr>
          <a:srgbClr val="840C22"/>
        </a:buClr>
        <a:buSzPct val="100000"/>
        <a:buFont typeface="Times"/>
        <a:buChar char="•"/>
        <a:defRPr sz="1600">
          <a:solidFill>
            <a:schemeClr val="tx1"/>
          </a:solidFill>
          <a:latin typeface="+mn-lt"/>
        </a:defRPr>
      </a:lvl6pPr>
      <a:lvl7pPr marL="2971800" indent="-228600" algn="l" rtl="0" eaLnBrk="0" fontAlgn="base" hangingPunct="0">
        <a:spcBef>
          <a:spcPct val="20000"/>
        </a:spcBef>
        <a:spcAft>
          <a:spcPct val="0"/>
        </a:spcAft>
        <a:buClr>
          <a:srgbClr val="840C22"/>
        </a:buClr>
        <a:buSzPct val="100000"/>
        <a:buFont typeface="Times"/>
        <a:buChar char="•"/>
        <a:defRPr sz="1600">
          <a:solidFill>
            <a:schemeClr val="tx1"/>
          </a:solidFill>
          <a:latin typeface="+mn-lt"/>
        </a:defRPr>
      </a:lvl7pPr>
      <a:lvl8pPr marL="3429000" indent="-228600" algn="l" rtl="0" eaLnBrk="0" fontAlgn="base" hangingPunct="0">
        <a:spcBef>
          <a:spcPct val="20000"/>
        </a:spcBef>
        <a:spcAft>
          <a:spcPct val="0"/>
        </a:spcAft>
        <a:buClr>
          <a:srgbClr val="840C22"/>
        </a:buClr>
        <a:buSzPct val="100000"/>
        <a:buFont typeface="Times"/>
        <a:buChar char="•"/>
        <a:defRPr sz="1600">
          <a:solidFill>
            <a:schemeClr val="tx1"/>
          </a:solidFill>
          <a:latin typeface="+mn-lt"/>
        </a:defRPr>
      </a:lvl8pPr>
      <a:lvl9pPr marL="3886200" indent="-228600" algn="l" rtl="0" eaLnBrk="0" fontAlgn="base" hangingPunct="0">
        <a:spcBef>
          <a:spcPct val="20000"/>
        </a:spcBef>
        <a:spcAft>
          <a:spcPct val="0"/>
        </a:spcAft>
        <a:buClr>
          <a:srgbClr val="840C22"/>
        </a:buClr>
        <a:buSzPct val="100000"/>
        <a:buFont typeface="Times"/>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600200" y="1524000"/>
            <a:ext cx="6858000" cy="1905000"/>
          </a:xfrm>
        </p:spPr>
        <p:txBody>
          <a:bodyPr/>
          <a:lstStyle/>
          <a:p>
            <a:r>
              <a:rPr lang="en-US" dirty="0"/>
              <a:t>The Ballad of the Textbook </a:t>
            </a:r>
            <a:r>
              <a:rPr lang="en-US" dirty="0" smtClean="0"/>
              <a:t>Annex</a:t>
            </a:r>
            <a:endParaRPr lang="en-US" sz="3600" dirty="0"/>
          </a:p>
        </p:txBody>
      </p:sp>
      <p:sp>
        <p:nvSpPr>
          <p:cNvPr id="5" name="Subtitle 4"/>
          <p:cNvSpPr>
            <a:spLocks noGrp="1"/>
          </p:cNvSpPr>
          <p:nvPr>
            <p:ph type="subTitle" idx="1"/>
          </p:nvPr>
        </p:nvSpPr>
        <p:spPr>
          <a:xfrm>
            <a:off x="2133600" y="3581400"/>
            <a:ext cx="6477000" cy="1981200"/>
          </a:xfrm>
        </p:spPr>
        <p:txBody>
          <a:bodyPr/>
          <a:lstStyle/>
          <a:p>
            <a:r>
              <a:rPr lang="en-US" dirty="0" smtClean="0"/>
              <a:t>Sharon Domier</a:t>
            </a:r>
          </a:p>
          <a:p>
            <a:r>
              <a:rPr lang="en-US" sz="2400" dirty="0" smtClean="0"/>
              <a:t>East Asian Studies Librarian </a:t>
            </a:r>
          </a:p>
          <a:p>
            <a:r>
              <a:rPr lang="en-US" sz="2400" dirty="0" smtClean="0"/>
              <a:t>&amp; member of the </a:t>
            </a:r>
          </a:p>
          <a:p>
            <a:r>
              <a:rPr lang="en-US" sz="2200" dirty="0" smtClean="0"/>
              <a:t>Information Resources Management Unit</a:t>
            </a:r>
            <a:endParaRPr lang="en-US" sz="2200" dirty="0"/>
          </a:p>
        </p:txBody>
      </p:sp>
    </p:spTree>
    <p:extLst>
      <p:ext uri="{BB962C8B-B14F-4D97-AF65-F5344CB8AC3E}">
        <p14:creationId xmlns:p14="http://schemas.microsoft.com/office/powerpoint/2010/main" val="998750552"/>
      </p:ext>
    </p:extLst>
  </p:cSld>
  <p:clrMapOvr>
    <a:masterClrMapping/>
  </p:clrMapOvr>
  <mc:AlternateContent xmlns:mc="http://schemas.openxmlformats.org/markup-compatibility/2006" xmlns:p14="http://schemas.microsoft.com/office/powerpoint/2010/main">
    <mc:Choice Requires="p14">
      <p:transition p14:dur="10" advClick="0" advTm="30000"/>
    </mc:Choice>
    <mc:Fallback xmlns="">
      <p:transition advClick="0" advTm="30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his is a photo that shows the first, second and third libraries at UMass Amherst. " title="photo of the Du Bois Librar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4000" y="1219200"/>
            <a:ext cx="6350000" cy="4762500"/>
          </a:xfrm>
          <a:prstGeom prst="rect">
            <a:avLst/>
          </a:prstGeom>
        </p:spPr>
      </p:pic>
      <p:pic>
        <p:nvPicPr>
          <p:cNvPr id="4" name="Picture 3" descr="The White Board lists upcoming projects for the unit. 274 pallets to be moved by the moving company from the Textbook Annex and another 83 pallets to be moved from the Palmer Storage facility. " title="White Board"/>
          <p:cNvPicPr>
            <a:picLocks noChangeAspect="1"/>
          </p:cNvPicPr>
          <p:nvPr/>
        </p:nvPicPr>
        <p:blipFill>
          <a:blip r:embed="rId4"/>
          <a:stretch>
            <a:fillRect/>
          </a:stretch>
        </p:blipFill>
        <p:spPr>
          <a:xfrm>
            <a:off x="38100" y="1219200"/>
            <a:ext cx="3371380" cy="4762499"/>
          </a:xfrm>
          <a:prstGeom prst="rect">
            <a:avLst/>
          </a:prstGeom>
        </p:spPr>
      </p:pic>
      <p:sp>
        <p:nvSpPr>
          <p:cNvPr id="5" name="TextBox 4"/>
          <p:cNvSpPr txBox="1"/>
          <p:nvPr/>
        </p:nvSpPr>
        <p:spPr>
          <a:xfrm>
            <a:off x="1723790" y="609600"/>
            <a:ext cx="5562600" cy="584775"/>
          </a:xfrm>
          <a:prstGeom prst="rect">
            <a:avLst/>
          </a:prstGeom>
          <a:noFill/>
        </p:spPr>
        <p:txBody>
          <a:bodyPr wrap="square" rtlCol="0">
            <a:spAutoFit/>
          </a:bodyPr>
          <a:lstStyle/>
          <a:p>
            <a:pPr algn="ctr"/>
            <a:r>
              <a:rPr lang="en-US" sz="3200" dirty="0">
                <a:solidFill>
                  <a:srgbClr val="C00000"/>
                </a:solidFill>
                <a:latin typeface="Georgia" panose="02040502050405020303" pitchFamily="18" charset="0"/>
              </a:rPr>
              <a:t>The </a:t>
            </a:r>
            <a:r>
              <a:rPr lang="en-US" sz="3200" dirty="0" smtClean="0">
                <a:solidFill>
                  <a:srgbClr val="C00000"/>
                </a:solidFill>
                <a:latin typeface="Georgia" panose="02040502050405020303" pitchFamily="18" charset="0"/>
              </a:rPr>
              <a:t>Plan</a:t>
            </a:r>
            <a:endParaRPr lang="en-US" sz="3200" dirty="0">
              <a:solidFill>
                <a:srgbClr val="C00000"/>
              </a:solidFill>
              <a:latin typeface="Georgia" panose="02040502050405020303" pitchFamily="18" charset="0"/>
            </a:endParaRPr>
          </a:p>
        </p:txBody>
      </p:sp>
    </p:spTree>
    <p:extLst>
      <p:ext uri="{BB962C8B-B14F-4D97-AF65-F5344CB8AC3E}">
        <p14:creationId xmlns:p14="http://schemas.microsoft.com/office/powerpoint/2010/main" val="1737798584"/>
      </p:ext>
    </p:extLst>
  </p:cSld>
  <p:clrMapOvr>
    <a:masterClrMapping/>
  </p:clrMapOvr>
  <mc:AlternateContent xmlns:mc="http://schemas.openxmlformats.org/markup-compatibility/2006" xmlns:p14="http://schemas.microsoft.com/office/powerpoint/2010/main">
    <mc:Choice Requires="p14">
      <p:transition p14:dur="10" advClick="0" advTm="30000"/>
    </mc:Choice>
    <mc:Fallback xmlns="">
      <p:transition advClick="0" advTm="30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his is the scene that confronted the library staff when they arrived to process unlinked books. The old Textbook Annex was full from end to end of books that needed to be processed in a month's time. " title="Boxes and Boxes"/>
          <p:cNvPicPr>
            <a:picLocks noChangeAspect="1"/>
          </p:cNvPicPr>
          <p:nvPr/>
        </p:nvPicPr>
        <p:blipFill>
          <a:blip r:embed="rId3"/>
          <a:stretch>
            <a:fillRect/>
          </a:stretch>
        </p:blipFill>
        <p:spPr>
          <a:xfrm>
            <a:off x="1447800" y="1295400"/>
            <a:ext cx="5992887" cy="4499238"/>
          </a:xfrm>
          <a:prstGeom prst="rect">
            <a:avLst/>
          </a:prstGeom>
        </p:spPr>
      </p:pic>
      <p:sp>
        <p:nvSpPr>
          <p:cNvPr id="9" name="TextBox 8"/>
          <p:cNvSpPr txBox="1"/>
          <p:nvPr/>
        </p:nvSpPr>
        <p:spPr>
          <a:xfrm>
            <a:off x="1477617" y="533400"/>
            <a:ext cx="5992887" cy="553998"/>
          </a:xfrm>
          <a:prstGeom prst="rect">
            <a:avLst/>
          </a:prstGeom>
          <a:noFill/>
        </p:spPr>
        <p:txBody>
          <a:bodyPr wrap="square" rtlCol="0">
            <a:spAutoFit/>
          </a:bodyPr>
          <a:lstStyle/>
          <a:p>
            <a:pPr algn="ctr"/>
            <a:r>
              <a:rPr lang="en-US" sz="3000" dirty="0" smtClean="0">
                <a:solidFill>
                  <a:srgbClr val="C00000"/>
                </a:solidFill>
                <a:latin typeface="Georgia" panose="02040502050405020303" pitchFamily="18" charset="0"/>
              </a:rPr>
              <a:t>The Challenge</a:t>
            </a:r>
            <a:endParaRPr lang="en-US" sz="3000" dirty="0">
              <a:solidFill>
                <a:srgbClr val="C00000"/>
              </a:solidFill>
              <a:latin typeface="Georgia" panose="02040502050405020303" pitchFamily="18" charset="0"/>
            </a:endParaRPr>
          </a:p>
        </p:txBody>
      </p:sp>
    </p:spTree>
    <p:extLst>
      <p:ext uri="{BB962C8B-B14F-4D97-AF65-F5344CB8AC3E}">
        <p14:creationId xmlns:p14="http://schemas.microsoft.com/office/powerpoint/2010/main" val="2861718181"/>
      </p:ext>
    </p:extLst>
  </p:cSld>
  <p:clrMapOvr>
    <a:masterClrMapping/>
  </p:clrMapOvr>
  <mc:AlternateContent xmlns:mc="http://schemas.openxmlformats.org/markup-compatibility/2006" xmlns:p14="http://schemas.microsoft.com/office/powerpoint/2010/main">
    <mc:Choice Requires="p14">
      <p:transition p14:dur="10" advClick="0" advTm="30000"/>
    </mc:Choice>
    <mc:Fallback xmlns="">
      <p:transition advClick="0" advTm="30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All Hands on Deck – included the retired AD</a:t>
            </a:r>
            <a:endParaRPr lang="en-US" dirty="0"/>
          </a:p>
        </p:txBody>
      </p:sp>
      <p:pic>
        <p:nvPicPr>
          <p:cNvPr id="4" name="Content Placeholder 3" descr="An all-hands on deck call went out to repack the rare books and prepare the boxes to be returned to the library. " title="Retired AD moving boxes"/>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460500" y="1371600"/>
            <a:ext cx="5994400" cy="4495800"/>
          </a:xfrm>
        </p:spPr>
      </p:pic>
    </p:spTree>
    <p:extLst>
      <p:ext uri="{BB962C8B-B14F-4D97-AF65-F5344CB8AC3E}">
        <p14:creationId xmlns:p14="http://schemas.microsoft.com/office/powerpoint/2010/main" val="2523325666"/>
      </p:ext>
    </p:extLst>
  </p:cSld>
  <p:clrMapOvr>
    <a:masterClrMapping/>
  </p:clrMapOvr>
  <mc:AlternateContent xmlns:mc="http://schemas.openxmlformats.org/markup-compatibility/2006" xmlns:p14="http://schemas.microsoft.com/office/powerpoint/2010/main">
    <mc:Choice Requires="p14">
      <p:transition p14:dur="10" advClick="0" advTm="30000"/>
    </mc:Choice>
    <mc:Fallback xmlns="">
      <p:transition advClick="0" advTm="30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We all cried when we saw the rare books </a:t>
            </a:r>
            <a:r>
              <a:rPr lang="en-US" dirty="0" smtClean="0">
                <a:sym typeface="Wingdings" panose="05000000000000000000" pitchFamily="2" charset="2"/>
              </a:rPr>
              <a:t></a:t>
            </a:r>
            <a:endParaRPr lang="en-US" dirty="0"/>
          </a:p>
        </p:txBody>
      </p:sp>
      <p:pic>
        <p:nvPicPr>
          <p:cNvPr id="4" name="Content Placeholder 3" descr="Once the books with barcodes had been removed, the fragile books were at risk of being damaged if left that way." title="Poorly packed boxes of rare books"/>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rot="5400000">
            <a:off x="-180975" y="1857375"/>
            <a:ext cx="4495800" cy="3371850"/>
          </a:xfrm>
        </p:spPr>
      </p:pic>
      <p:pic>
        <p:nvPicPr>
          <p:cNvPr id="5" name="Picture 4" descr="Because of the fragile paper, and the way call number slips were inserted in the books, and the way books were packed, a number of books were damaged in the move. " title="damage done by call number slip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4143375" y="1952625"/>
            <a:ext cx="4038600" cy="3028950"/>
          </a:xfrm>
          <a:prstGeom prst="rect">
            <a:avLst/>
          </a:prstGeom>
        </p:spPr>
      </p:pic>
    </p:spTree>
    <p:extLst>
      <p:ext uri="{BB962C8B-B14F-4D97-AF65-F5344CB8AC3E}">
        <p14:creationId xmlns:p14="http://schemas.microsoft.com/office/powerpoint/2010/main" val="570062694"/>
      </p:ext>
    </p:extLst>
  </p:cSld>
  <p:clrMapOvr>
    <a:masterClrMapping/>
  </p:clrMapOvr>
  <mc:AlternateContent xmlns:mc="http://schemas.openxmlformats.org/markup-compatibility/2006" xmlns:p14="http://schemas.microsoft.com/office/powerpoint/2010/main">
    <mc:Choice Requires="p14">
      <p:transition p14:dur="10" advClick="0" advTm="30000"/>
    </mc:Choice>
    <mc:Fallback xmlns="">
      <p:transition advClick="0" advTm="30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Rare Book Challenge  </a:t>
            </a:r>
            <a:endParaRPr lang="en-US" dirty="0"/>
          </a:p>
        </p:txBody>
      </p:sp>
      <p:pic>
        <p:nvPicPr>
          <p:cNvPr id="5" name="Picture 4" descr="These were the rare books that were sent back to the Library temporarily." title="Saran-wrapped for transpor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77160" y="1889125"/>
            <a:ext cx="4749800" cy="3562350"/>
          </a:xfrm>
          <a:prstGeom prst="rect">
            <a:avLst/>
          </a:prstGeom>
        </p:spPr>
      </p:pic>
      <p:pic>
        <p:nvPicPr>
          <p:cNvPr id="7" name="Picture 6" descr="Smiles of 3 library staff when they finished the last cart of trayed rare books. " title="The last cart of trayed rare books"/>
          <p:cNvPicPr>
            <a:picLocks noChangeAspect="1"/>
          </p:cNvPicPr>
          <p:nvPr/>
        </p:nvPicPr>
        <p:blipFill>
          <a:blip r:embed="rId4"/>
          <a:stretch>
            <a:fillRect/>
          </a:stretch>
        </p:blipFill>
        <p:spPr>
          <a:xfrm>
            <a:off x="3608616" y="1295400"/>
            <a:ext cx="5535384" cy="4154764"/>
          </a:xfrm>
          <a:prstGeom prst="rect">
            <a:avLst/>
          </a:prstGeom>
        </p:spPr>
      </p:pic>
    </p:spTree>
    <p:extLst>
      <p:ext uri="{BB962C8B-B14F-4D97-AF65-F5344CB8AC3E}">
        <p14:creationId xmlns:p14="http://schemas.microsoft.com/office/powerpoint/2010/main" val="3913338355"/>
      </p:ext>
    </p:extLst>
  </p:cSld>
  <p:clrMapOvr>
    <a:masterClrMapping/>
  </p:clrMapOvr>
  <mc:AlternateContent xmlns:mc="http://schemas.openxmlformats.org/markup-compatibility/2006" xmlns:p14="http://schemas.microsoft.com/office/powerpoint/2010/main">
    <mc:Choice Requires="p14">
      <p:transition p14:dur="10" advClick="0" advTm="30000"/>
    </mc:Choice>
    <mc:Fallback xmlns="">
      <p:transition advClick="0" advTm="30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Crunch Time, Teamwork, and Celebrations</a:t>
            </a:r>
            <a:endParaRPr lang="en-US" dirty="0"/>
          </a:p>
        </p:txBody>
      </p:sp>
      <p:pic>
        <p:nvPicPr>
          <p:cNvPr id="4" name="Content Placeholder 3" descr="Having met our deadline and finished the last cart of books needing cataloging and item records, the unit's coordinator brought pizza and champagne to celebrate.&#10;" title="Popping Champagne"/>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30717" b="-1754"/>
          <a:stretch/>
        </p:blipFill>
        <p:spPr>
          <a:xfrm>
            <a:off x="5029200" y="1295400"/>
            <a:ext cx="4010430" cy="4419600"/>
          </a:xfrm>
        </p:spPr>
      </p:pic>
      <p:pic>
        <p:nvPicPr>
          <p:cNvPr id="5" name="Picture 4" descr="Towards the end, the moving company went and did work elswhere so we could get caught up. Each day we counted carts finished and carts remaining. &#10;" title="bare floor and a few carts"/>
          <p:cNvPicPr>
            <a:picLocks noChangeAspect="1"/>
          </p:cNvPicPr>
          <p:nvPr/>
        </p:nvPicPr>
        <p:blipFill rotWithShape="1">
          <a:blip r:embed="rId4"/>
          <a:srcRect l="4091" r="10006"/>
          <a:stretch/>
        </p:blipFill>
        <p:spPr>
          <a:xfrm>
            <a:off x="76200" y="1295401"/>
            <a:ext cx="4800601" cy="4343400"/>
          </a:xfrm>
          <a:prstGeom prst="rect">
            <a:avLst/>
          </a:prstGeom>
        </p:spPr>
      </p:pic>
    </p:spTree>
    <p:extLst>
      <p:ext uri="{BB962C8B-B14F-4D97-AF65-F5344CB8AC3E}">
        <p14:creationId xmlns:p14="http://schemas.microsoft.com/office/powerpoint/2010/main" val="3758262035"/>
      </p:ext>
    </p:extLst>
  </p:cSld>
  <p:clrMapOvr>
    <a:masterClrMapping/>
  </p:clrMapOvr>
  <mc:AlternateContent xmlns:mc="http://schemas.openxmlformats.org/markup-compatibility/2006" xmlns:p14="http://schemas.microsoft.com/office/powerpoint/2010/main">
    <mc:Choice Requires="p14">
      <p:transition p14:dur="10" advClick="0" advTm="30000"/>
    </mc:Choice>
    <mc:Fallback xmlns="">
      <p:transition advClick="0" advTm="30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Ingested, </a:t>
            </a:r>
            <a:r>
              <a:rPr lang="en-US" dirty="0" err="1" smtClean="0"/>
              <a:t>Trayed</a:t>
            </a:r>
            <a:r>
              <a:rPr lang="en-US" dirty="0" smtClean="0"/>
              <a:t>, Transported, and Shelved</a:t>
            </a:r>
            <a:endParaRPr lang="en-US" dirty="0"/>
          </a:p>
        </p:txBody>
      </p:sp>
      <p:pic>
        <p:nvPicPr>
          <p:cNvPr id="3" name="Picture 2" descr="View of how tall the storage facility is with row after row of materials processed in this move. " title="Shelving in Storage Facility"/>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346575" y="1827486"/>
            <a:ext cx="4851400" cy="3638550"/>
          </a:xfrm>
          <a:prstGeom prst="rect">
            <a:avLst/>
          </a:prstGeom>
        </p:spPr>
      </p:pic>
      <p:pic>
        <p:nvPicPr>
          <p:cNvPr id="4" name="Picture 3" descr="Each tray has a label with a barcode, and each item in the tray has a barcode that is linked to that tray." title="Trayed books in storage facility"/>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75968" y="1830428"/>
            <a:ext cx="4874939" cy="3656204"/>
          </a:xfrm>
          <a:prstGeom prst="rect">
            <a:avLst/>
          </a:prstGeom>
        </p:spPr>
      </p:pic>
    </p:spTree>
    <p:extLst>
      <p:ext uri="{BB962C8B-B14F-4D97-AF65-F5344CB8AC3E}">
        <p14:creationId xmlns:p14="http://schemas.microsoft.com/office/powerpoint/2010/main" val="1628529701"/>
      </p:ext>
    </p:extLst>
  </p:cSld>
  <p:clrMapOvr>
    <a:masterClrMapping/>
  </p:clrMapOvr>
  <mc:AlternateContent xmlns:mc="http://schemas.openxmlformats.org/markup-compatibility/2006" xmlns:p14="http://schemas.microsoft.com/office/powerpoint/2010/main">
    <mc:Choice Requires="p14">
      <p:transition p14:dur="10" advClick="0" advTm="30000"/>
    </mc:Choice>
    <mc:Fallback xmlns="">
      <p:transition advClick="0" advTm="30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ist of 2018 Upcoming Projects&#10;" title="Updated White Board"/>
          <p:cNvPicPr>
            <a:picLocks noChangeAspect="1"/>
          </p:cNvPicPr>
          <p:nvPr/>
        </p:nvPicPr>
        <p:blipFill rotWithShape="1">
          <a:blip r:embed="rId3" cstate="print">
            <a:extLst>
              <a:ext uri="{28A0092B-C50C-407E-A947-70E740481C1C}">
                <a14:useLocalDpi xmlns:a14="http://schemas.microsoft.com/office/drawing/2010/main" val="0"/>
              </a:ext>
            </a:extLst>
          </a:blip>
          <a:srcRect t="2712" r="40000" b="4068"/>
          <a:stretch/>
        </p:blipFill>
        <p:spPr>
          <a:xfrm rot="5400000">
            <a:off x="2352675" y="923925"/>
            <a:ext cx="4495800" cy="5238750"/>
          </a:xfrm>
          <a:prstGeom prst="rect">
            <a:avLst/>
          </a:prstGeom>
        </p:spPr>
      </p:pic>
      <p:sp>
        <p:nvSpPr>
          <p:cNvPr id="6" name="TextBox 5"/>
          <p:cNvSpPr txBox="1"/>
          <p:nvPr/>
        </p:nvSpPr>
        <p:spPr>
          <a:xfrm>
            <a:off x="2001078" y="609600"/>
            <a:ext cx="4876800" cy="584775"/>
          </a:xfrm>
          <a:prstGeom prst="rect">
            <a:avLst/>
          </a:prstGeom>
          <a:noFill/>
        </p:spPr>
        <p:txBody>
          <a:bodyPr wrap="square" rtlCol="0">
            <a:spAutoFit/>
          </a:bodyPr>
          <a:lstStyle/>
          <a:p>
            <a:pPr algn="ctr"/>
            <a:r>
              <a:rPr lang="en-US" sz="3200" dirty="0" smtClean="0">
                <a:solidFill>
                  <a:srgbClr val="C00000"/>
                </a:solidFill>
                <a:latin typeface="Georgia" panose="02040502050405020303" pitchFamily="18" charset="0"/>
              </a:rPr>
              <a:t>Another 3 hour tour</a:t>
            </a:r>
            <a:r>
              <a:rPr lang="en-US" dirty="0" smtClean="0">
                <a:solidFill>
                  <a:srgbClr val="C00000"/>
                </a:solidFill>
                <a:latin typeface="Georgia" panose="02040502050405020303" pitchFamily="18" charset="0"/>
              </a:rPr>
              <a:t>?</a:t>
            </a:r>
            <a:endParaRPr lang="en-US" dirty="0">
              <a:solidFill>
                <a:srgbClr val="C00000"/>
              </a:solidFill>
              <a:latin typeface="Georgia" panose="02040502050405020303" pitchFamily="18" charset="0"/>
            </a:endParaRPr>
          </a:p>
        </p:txBody>
      </p:sp>
    </p:spTree>
    <p:extLst>
      <p:ext uri="{BB962C8B-B14F-4D97-AF65-F5344CB8AC3E}">
        <p14:creationId xmlns:p14="http://schemas.microsoft.com/office/powerpoint/2010/main" val="2879149065"/>
      </p:ext>
    </p:extLst>
  </p:cSld>
  <p:clrMapOvr>
    <a:masterClrMapping/>
  </p:clrMapOvr>
  <mc:AlternateContent xmlns:mc="http://schemas.openxmlformats.org/markup-compatibility/2006" xmlns:p14="http://schemas.microsoft.com/office/powerpoint/2010/main">
    <mc:Choice Requires="p14">
      <p:transition p14:dur="10" advClick="0" advTm="30000"/>
    </mc:Choice>
    <mc:Fallback xmlns="">
      <p:transition advClick="0" advTm="30000"/>
    </mc:Fallback>
  </mc:AlternateContent>
  <p:timing>
    <p:tnLst>
      <p:par>
        <p:cTn id="1" dur="indefinite" restart="never" nodeType="tmRoot"/>
      </p:par>
    </p:tnLst>
  </p:timing>
</p:sld>
</file>

<file path=ppt/theme/theme1.xml><?xml version="1.0" encoding="utf-8"?>
<a:theme xmlns:a="http://schemas.openxmlformats.org/drawingml/2006/main" name="3_Blank Presentatio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00"/>
      </a:hlink>
      <a:folHlink>
        <a:srgbClr val="B2B2B2"/>
      </a:folHlink>
    </a:clrScheme>
    <a:fontScheme name="Blank Presentation">
      <a:majorFont>
        <a:latin typeface="Georgi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Geneva"/>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Geneva"/>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TotalTime>
  <Words>1996</Words>
  <Application>Microsoft Office PowerPoint</Application>
  <PresentationFormat>On-screen Show (4:3)</PresentationFormat>
  <Paragraphs>46</Paragraphs>
  <Slides>9</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Geneva</vt:lpstr>
      <vt:lpstr>Georgia</vt:lpstr>
      <vt:lpstr>Times</vt:lpstr>
      <vt:lpstr>Times New Roman</vt:lpstr>
      <vt:lpstr>Verdana</vt:lpstr>
      <vt:lpstr>Wingdings</vt:lpstr>
      <vt:lpstr>3_Blank Presentation</vt:lpstr>
      <vt:lpstr>The Ballad of the Textbook Annex</vt:lpstr>
      <vt:lpstr>PowerPoint Presentation</vt:lpstr>
      <vt:lpstr>PowerPoint Presentation</vt:lpstr>
      <vt:lpstr>All Hands on Deck – included the retired AD</vt:lpstr>
      <vt:lpstr>We all cried when we saw the rare books </vt:lpstr>
      <vt:lpstr>The Rare Book Challenge  </vt:lpstr>
      <vt:lpstr>Crunch Time, Teamwork, and Celebrations</vt:lpstr>
      <vt:lpstr>Ingested, Trayed, Transported, and Shelved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Ballad of the Textbook Annex</dc:title>
  <dc:creator/>
  <cp:lastModifiedBy>Sharon Domier</cp:lastModifiedBy>
  <cp:revision>2</cp:revision>
  <dcterms:created xsi:type="dcterms:W3CDTF">2012-06-22T19:11:52Z</dcterms:created>
  <dcterms:modified xsi:type="dcterms:W3CDTF">2018-04-30T23:46:42Z</dcterms:modified>
</cp:coreProperties>
</file>