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32" r:id="rId1"/>
  </p:sldMasterIdLst>
  <p:notesMasterIdLst>
    <p:notesMasterId r:id="rId8"/>
  </p:notesMasterIdLst>
  <p:sldIdLst>
    <p:sldId id="262" r:id="rId2"/>
    <p:sldId id="258" r:id="rId3"/>
    <p:sldId id="259" r:id="rId4"/>
    <p:sldId id="260" r:id="rId5"/>
    <p:sldId id="263"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0697"/>
    <p:restoredTop sz="94663"/>
  </p:normalViewPr>
  <p:slideViewPr>
    <p:cSldViewPr snapToGrid="0" snapToObjects="1">
      <p:cViewPr varScale="1">
        <p:scale>
          <a:sx n="114" d="100"/>
          <a:sy n="114" d="100"/>
        </p:scale>
        <p:origin x="184" y="24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2E9D33F-C28A-154E-93AC-7F76F1730990}" type="datetimeFigureOut">
              <a:rPr lang="en-US" smtClean="0"/>
              <a:t>5/28/21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560B44A-3A07-B04A-B064-BEE964CFD211}" type="slidenum">
              <a:rPr lang="en-US" smtClean="0"/>
              <a:t>‹#›</a:t>
            </a:fld>
            <a:endParaRPr lang="en-US"/>
          </a:p>
        </p:txBody>
      </p:sp>
    </p:spTree>
    <p:extLst>
      <p:ext uri="{BB962C8B-B14F-4D97-AF65-F5344CB8AC3E}">
        <p14:creationId xmlns:p14="http://schemas.microsoft.com/office/powerpoint/2010/main" val="297260805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8102EE68-1D7A-6D43-A3CF-3CF754F9F324}" type="datetimeFigureOut">
              <a:rPr lang="en-US" smtClean="0"/>
              <a:t>5/28/21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4064097882"/>
      </p:ext>
    </p:extLst>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102EE68-1D7A-6D43-A3CF-3CF754F9F324}" type="datetimeFigureOut">
              <a:rPr lang="en-US" smtClean="0"/>
              <a:t>5/28/21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41388579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8102EE68-1D7A-6D43-A3CF-3CF754F9F324}" type="datetimeFigureOut">
              <a:rPr lang="en-US" smtClean="0"/>
              <a:t>5/28/21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165007138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8102EE68-1D7A-6D43-A3CF-3CF754F9F324}" type="datetimeFigureOut">
              <a:rPr lang="en-US" smtClean="0"/>
              <a:t>5/28/21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367399022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7" name="Date Placeholder 6"/>
          <p:cNvSpPr>
            <a:spLocks noGrp="1"/>
          </p:cNvSpPr>
          <p:nvPr>
            <p:ph type="dt" sz="half" idx="10"/>
          </p:nvPr>
        </p:nvSpPr>
        <p:spPr/>
        <p:txBody>
          <a:bodyPr/>
          <a:lstStyle/>
          <a:p>
            <a:fld id="{8102EE68-1D7A-6D43-A3CF-3CF754F9F324}" type="datetimeFigureOut">
              <a:rPr lang="en-US" smtClean="0"/>
              <a:t>5/28/21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407826624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8102EE68-1D7A-6D43-A3CF-3CF754F9F324}" type="datetimeFigureOut">
              <a:rPr lang="en-US" smtClean="0"/>
              <a:t>5/28/21</a:t>
            </a:fld>
            <a:endParaRPr lang="en-US"/>
          </a:p>
        </p:txBody>
      </p:sp>
      <p:sp>
        <p:nvSpPr>
          <p:cNvPr id="9" name="Footer Placeholder 8"/>
          <p:cNvSpPr>
            <a:spLocks noGrp="1"/>
          </p:cNvSpPr>
          <p:nvPr>
            <p:ph type="ftr" sz="quarter" idx="11"/>
          </p:nvPr>
        </p:nvSpPr>
        <p:spPr/>
        <p:txBody>
          <a:bodyPr/>
          <a:lstStyle/>
          <a:p>
            <a:endParaRPr lang="en-US"/>
          </a:p>
        </p:txBody>
      </p:sp>
      <p:sp>
        <p:nvSpPr>
          <p:cNvPr id="10" name="Slide Number Placeholder 9"/>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421855150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7" name="Date Placeholder 6"/>
          <p:cNvSpPr>
            <a:spLocks noGrp="1"/>
          </p:cNvSpPr>
          <p:nvPr>
            <p:ph type="dt" sz="half" idx="10"/>
          </p:nvPr>
        </p:nvSpPr>
        <p:spPr/>
        <p:txBody>
          <a:bodyPr/>
          <a:lstStyle/>
          <a:p>
            <a:fld id="{8102EE68-1D7A-6D43-A3CF-3CF754F9F324}" type="datetimeFigureOut">
              <a:rPr lang="en-US" smtClean="0"/>
              <a:t>5/28/21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BC41269-6C85-E348-83CC-CA09754A5CE8}" type="slidenum">
              <a:rPr lang="en-US" smtClean="0"/>
              <a:t>‹#›</a:t>
            </a:fld>
            <a:endParaRPr lang="en-US"/>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152875094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8102EE68-1D7A-6D43-A3CF-3CF754F9F324}" type="datetimeFigureOut">
              <a:rPr lang="en-US" smtClean="0"/>
              <a:t>5/28/21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143503216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102EE68-1D7A-6D43-A3CF-3CF754F9F324}" type="datetimeFigureOut">
              <a:rPr lang="en-US" smtClean="0"/>
              <a:t>5/28/21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19832193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p>
            <a:fld id="{8102EE68-1D7A-6D43-A3CF-3CF754F9F324}" type="datetimeFigureOut">
              <a:rPr lang="en-US" smtClean="0"/>
              <a:t>5/28/21</a:t>
            </a:fld>
            <a:endParaRPr lang="en-US"/>
          </a:p>
        </p:txBody>
      </p:sp>
      <p:sp>
        <p:nvSpPr>
          <p:cNvPr id="6" name="Footer Placeholder 5"/>
          <p:cNvSpPr>
            <a:spLocks noGrp="1"/>
          </p:cNvSpPr>
          <p:nvPr>
            <p:ph type="ftr" sz="quarter" idx="11"/>
          </p:nvPr>
        </p:nvSpPr>
        <p:spPr>
          <a:xfrm>
            <a:off x="804672" y="6236208"/>
            <a:ext cx="5167503" cy="320040"/>
          </a:xfrm>
        </p:spPr>
        <p:txBody>
          <a:bodyPr/>
          <a:lstStyle>
            <a:lvl1pPr>
              <a:defRPr>
                <a:solidFill>
                  <a:srgbClr val="FFFFFF">
                    <a:alpha val="69804"/>
                  </a:srgbClr>
                </a:solidFill>
              </a:defRPr>
            </a:lvl1pPr>
          </a:lstStyle>
          <a:p>
            <a:endParaRPr lang="en-US"/>
          </a:p>
        </p:txBody>
      </p:sp>
      <p:sp>
        <p:nvSpPr>
          <p:cNvPr id="7" name="Slide Number Placeholder 6"/>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32356662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tx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p:cNvSpPr>
            <a:spLocks noGrp="1"/>
          </p:cNvSpPr>
          <p:nvPr>
            <p:ph type="dt" sz="half" idx="10"/>
          </p:nvPr>
        </p:nvSpPr>
        <p:spPr/>
        <p:txBody>
          <a:bodyPr/>
          <a:lstStyle>
            <a:lvl1pPr>
              <a:defRPr>
                <a:solidFill>
                  <a:srgbClr val="FFFFFF">
                    <a:alpha val="90000"/>
                  </a:srgbClr>
                </a:solidFill>
                <a:effectLst>
                  <a:outerShdw blurRad="50800" dist="38100" dir="2700000" algn="tl" rotWithShape="0">
                    <a:prstClr val="black">
                      <a:alpha val="43000"/>
                    </a:prstClr>
                  </a:outerShdw>
                </a:effectLst>
              </a:defRPr>
            </a:lvl1pPr>
          </a:lstStyle>
          <a:p>
            <a:fld id="{8102EE68-1D7A-6D43-A3CF-3CF754F9F324}" type="datetimeFigureOut">
              <a:rPr lang="en-US" smtClean="0"/>
              <a:t>5/28/21</a:t>
            </a:fld>
            <a:endParaRPr lang="en-US"/>
          </a:p>
        </p:txBody>
      </p:sp>
      <p:sp>
        <p:nvSpPr>
          <p:cNvPr id="6" name="Footer Placeholder 5"/>
          <p:cNvSpPr>
            <a:spLocks noGrp="1"/>
          </p:cNvSpPr>
          <p:nvPr>
            <p:ph type="ftr" sz="quarter" idx="11"/>
          </p:nvPr>
        </p:nvSpPr>
        <p:spPr>
          <a:xfrm>
            <a:off x="808523" y="6236208"/>
            <a:ext cx="5103729" cy="320040"/>
          </a:xfrm>
        </p:spPr>
        <p:txBody>
          <a:bodyPr/>
          <a:lstStyle>
            <a:lvl1pPr>
              <a:defRPr>
                <a:solidFill>
                  <a:srgbClr val="FFFFFF">
                    <a:alpha val="70000"/>
                  </a:srgbClr>
                </a:solidFill>
              </a:defRPr>
            </a:lvl1pPr>
          </a:lstStyle>
          <a:p>
            <a:endParaRPr lang="en-US"/>
          </a:p>
        </p:txBody>
      </p:sp>
      <p:sp>
        <p:nvSpPr>
          <p:cNvPr id="7" name="Slide Number Placeholder 6"/>
          <p:cNvSpPr>
            <a:spLocks noGrp="1"/>
          </p:cNvSpPr>
          <p:nvPr>
            <p:ph type="sldNum" sz="quarter" idx="12"/>
          </p:nvPr>
        </p:nvSpPr>
        <p:spPr/>
        <p:txBody>
          <a:bodyPr/>
          <a:lstStyle/>
          <a:p>
            <a:fld id="{BBC41269-6C85-E348-83CC-CA09754A5CE8}" type="slidenum">
              <a:rPr lang="en-US" smtClean="0"/>
              <a:t>‹#›</a:t>
            </a:fld>
            <a:endParaRPr lang="en-US"/>
          </a:p>
        </p:txBody>
      </p:sp>
    </p:spTree>
    <p:extLst>
      <p:ext uri="{BB962C8B-B14F-4D97-AF65-F5344CB8AC3E}">
        <p14:creationId xmlns:p14="http://schemas.microsoft.com/office/powerpoint/2010/main" val="84764238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231136" y="964692"/>
            <a:ext cx="7729728" cy="1188720"/>
          </a:xfrm>
          <a:prstGeom prst="rect">
            <a:avLst/>
          </a:prstGeom>
          <a:solidFill>
            <a:schemeClr val="bg1"/>
          </a:solidFill>
          <a:ln w="31750" cap="sq">
            <a:solidFill>
              <a:schemeClr val="tx1">
                <a:lumMod val="75000"/>
                <a:lumOff val="25000"/>
              </a:schemeClr>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8102EE68-1D7A-6D43-A3CF-3CF754F9F324}" type="datetimeFigureOut">
              <a:rPr lang="en-US" smtClean="0"/>
              <a:t>5/28/21</a:t>
            </a:fld>
            <a:endParaRPr lang="en-US"/>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BBC41269-6C85-E348-83CC-CA09754A5CE8}" type="slidenum">
              <a:rPr lang="en-US" smtClean="0"/>
              <a:t>‹#›</a:t>
            </a:fld>
            <a:endParaRPr lang="en-US"/>
          </a:p>
        </p:txBody>
      </p:sp>
    </p:spTree>
    <p:extLst>
      <p:ext uri="{BB962C8B-B14F-4D97-AF65-F5344CB8AC3E}">
        <p14:creationId xmlns:p14="http://schemas.microsoft.com/office/powerpoint/2010/main" val="1496716775"/>
      </p:ext>
    </p:extLst>
  </p:cSld>
  <p:clrMap bg1="lt1" tx1="dk1" bg2="lt2" tx2="dk2" accent1="accent1" accent2="accent2" accent3="accent3" accent4="accent4" accent5="accent5" accent6="accent6" hlink="hlink" folHlink="folHlink"/>
  <p:sldLayoutIdLst>
    <p:sldLayoutId id="2147483733" r:id="rId1"/>
    <p:sldLayoutId id="2147483734" r:id="rId2"/>
    <p:sldLayoutId id="2147483735" r:id="rId3"/>
    <p:sldLayoutId id="2147483736" r:id="rId4"/>
    <p:sldLayoutId id="2147483737" r:id="rId5"/>
    <p:sldLayoutId id="2147483738" r:id="rId6"/>
    <p:sldLayoutId id="2147483739" r:id="rId7"/>
    <p:sldLayoutId id="2147483740" r:id="rId8"/>
    <p:sldLayoutId id="2147483741" r:id="rId9"/>
    <p:sldLayoutId id="2147483742" r:id="rId10"/>
    <p:sldLayoutId id="2147483743" r:id="rId11"/>
  </p:sldLayoutIdLst>
  <p:txStyles>
    <p:titleStyle>
      <a:lvl1pPr algn="ctr" defTabSz="914400" rtl="0" eaLnBrk="1" latinLnBrk="0" hangingPunct="1">
        <a:lnSpc>
          <a:spcPct val="90000"/>
        </a:lnSpc>
        <a:spcBef>
          <a:spcPct val="0"/>
        </a:spcBef>
        <a:buNone/>
        <a:defRPr sz="2800" kern="1200" cap="all" spc="200" baseline="0">
          <a:solidFill>
            <a:schemeClr val="tx1">
              <a:lumMod val="85000"/>
              <a:lumOff val="15000"/>
            </a:schemeClr>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CEFAE6-9B41-2A4E-8614-1A1C8E8E8EF9}"/>
              </a:ext>
            </a:extLst>
          </p:cNvPr>
          <p:cNvSpPr>
            <a:spLocks noGrp="1"/>
          </p:cNvSpPr>
          <p:nvPr>
            <p:ph type="title"/>
          </p:nvPr>
        </p:nvSpPr>
        <p:spPr/>
        <p:txBody>
          <a:bodyPr/>
          <a:lstStyle/>
          <a:p>
            <a:r>
              <a:rPr lang="en-US" dirty="0"/>
              <a:t>Begin at the beginning</a:t>
            </a:r>
          </a:p>
        </p:txBody>
      </p:sp>
      <p:sp>
        <p:nvSpPr>
          <p:cNvPr id="3" name="Content Placeholder 2">
            <a:extLst>
              <a:ext uri="{FF2B5EF4-FFF2-40B4-BE49-F238E27FC236}">
                <a16:creationId xmlns:a16="http://schemas.microsoft.com/office/drawing/2014/main" id="{10878510-5797-6843-BA88-9A9EC6A12D28}"/>
              </a:ext>
            </a:extLst>
          </p:cNvPr>
          <p:cNvSpPr>
            <a:spLocks noGrp="1"/>
          </p:cNvSpPr>
          <p:nvPr>
            <p:ph idx="1"/>
          </p:nvPr>
        </p:nvSpPr>
        <p:spPr/>
        <p:txBody>
          <a:bodyPr>
            <a:normAutofit/>
          </a:bodyPr>
          <a:lstStyle/>
          <a:p>
            <a:pPr marL="0" indent="0">
              <a:buNone/>
            </a:pPr>
            <a:r>
              <a:rPr lang="en-US" sz="3200" dirty="0"/>
              <a:t>A philosophy is a great way to begin any new project.</a:t>
            </a:r>
          </a:p>
          <a:p>
            <a:pPr marL="0" indent="0">
              <a:buNone/>
            </a:pPr>
            <a:r>
              <a:rPr lang="en-US" sz="3200" dirty="0"/>
              <a:t>The example here is assessment but the approach is applicable to almost any aspect of library work</a:t>
            </a:r>
          </a:p>
        </p:txBody>
      </p:sp>
    </p:spTree>
    <p:extLst>
      <p:ext uri="{BB962C8B-B14F-4D97-AF65-F5344CB8AC3E}">
        <p14:creationId xmlns:p14="http://schemas.microsoft.com/office/powerpoint/2010/main" val="49936469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D171662-F558-4E48-9B58-C1C920012DE6}"/>
              </a:ext>
            </a:extLst>
          </p:cNvPr>
          <p:cNvSpPr>
            <a:spLocks noGrp="1"/>
          </p:cNvSpPr>
          <p:nvPr>
            <p:ph type="title"/>
          </p:nvPr>
        </p:nvSpPr>
        <p:spPr/>
        <p:txBody>
          <a:bodyPr/>
          <a:lstStyle/>
          <a:p>
            <a:r>
              <a:rPr lang="en-US" dirty="0"/>
              <a:t>Examples</a:t>
            </a:r>
          </a:p>
        </p:txBody>
      </p:sp>
      <p:sp>
        <p:nvSpPr>
          <p:cNvPr id="3" name="Content Placeholder 2">
            <a:extLst>
              <a:ext uri="{FF2B5EF4-FFF2-40B4-BE49-F238E27FC236}">
                <a16:creationId xmlns:a16="http://schemas.microsoft.com/office/drawing/2014/main" id="{0F4C21D3-AB1E-E04B-AEFC-F23ABCEC7CD6}"/>
              </a:ext>
            </a:extLst>
          </p:cNvPr>
          <p:cNvSpPr>
            <a:spLocks noGrp="1"/>
          </p:cNvSpPr>
          <p:nvPr>
            <p:ph idx="1"/>
          </p:nvPr>
        </p:nvSpPr>
        <p:spPr>
          <a:xfrm>
            <a:off x="2231136" y="2545053"/>
            <a:ext cx="3709881" cy="4312947"/>
          </a:xfrm>
        </p:spPr>
        <p:txBody>
          <a:bodyPr>
            <a:normAutofit fontScale="92500"/>
          </a:bodyPr>
          <a:lstStyle/>
          <a:p>
            <a:pPr marL="0" indent="0">
              <a:buNone/>
            </a:pPr>
            <a:r>
              <a:rPr lang="en-US" sz="2400" b="1" dirty="0"/>
              <a:t>Example Assessment Philosophies</a:t>
            </a:r>
            <a:r>
              <a:rPr lang="en-US" sz="2400" dirty="0"/>
              <a:t>:   </a:t>
            </a:r>
          </a:p>
          <a:p>
            <a:r>
              <a:rPr lang="en-US" sz="2400" dirty="0" err="1"/>
              <a:t>Waidner</a:t>
            </a:r>
            <a:r>
              <a:rPr lang="en-US" sz="2400" dirty="0"/>
              <a:t>-Spahr Library (Dickinson College) Assessment Strategic Plan</a:t>
            </a:r>
          </a:p>
          <a:p>
            <a:r>
              <a:rPr lang="en-US" sz="2400" dirty="0"/>
              <a:t>Rutgers University Libraries’ Assessment Strategic Plan</a:t>
            </a:r>
          </a:p>
          <a:p>
            <a:r>
              <a:rPr lang="en-US" sz="2400" dirty="0"/>
              <a:t>Cornell University Library’s Assessment and Communication Department</a:t>
            </a:r>
          </a:p>
          <a:p>
            <a:endParaRPr lang="en-US" sz="2400" dirty="0"/>
          </a:p>
        </p:txBody>
      </p:sp>
      <p:sp>
        <p:nvSpPr>
          <p:cNvPr id="4" name="Content Placeholder 2">
            <a:extLst>
              <a:ext uri="{FF2B5EF4-FFF2-40B4-BE49-F238E27FC236}">
                <a16:creationId xmlns:a16="http://schemas.microsoft.com/office/drawing/2014/main" id="{F49244B0-572C-4A4F-A54A-75320D1BFD0A}"/>
              </a:ext>
            </a:extLst>
          </p:cNvPr>
          <p:cNvSpPr txBox="1">
            <a:spLocks/>
          </p:cNvSpPr>
          <p:nvPr/>
        </p:nvSpPr>
        <p:spPr>
          <a:xfrm>
            <a:off x="6250983" y="2545052"/>
            <a:ext cx="3709881" cy="4041725"/>
          </a:xfrm>
          <a:prstGeom prst="rect">
            <a:avLst/>
          </a:prstGeom>
        </p:spPr>
        <p:txBody>
          <a:bodyPr vert="horz" lIns="91440" tIns="45720" rIns="91440" bIns="45720" rtlCol="0">
            <a:normAutofit/>
          </a:bodyPr>
          <a:lst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a:lstStyle>
          <a:p>
            <a:pPr marL="0" indent="0">
              <a:buFont typeface="Arial" panose="020B0604020202020204" pitchFamily="34" charset="0"/>
              <a:buNone/>
            </a:pPr>
            <a:r>
              <a:rPr lang="en-US" sz="2200" b="1" dirty="0"/>
              <a:t>Example Assessment Plans</a:t>
            </a:r>
          </a:p>
          <a:p>
            <a:r>
              <a:rPr lang="en-US" sz="2200" dirty="0"/>
              <a:t>Henry Buhl Library (Grove City College)  </a:t>
            </a:r>
          </a:p>
          <a:p>
            <a:r>
              <a:rPr lang="en-US" sz="2200" dirty="0"/>
              <a:t>Ryerson University Library</a:t>
            </a:r>
          </a:p>
          <a:p>
            <a:r>
              <a:rPr lang="en-US" sz="2200" dirty="0"/>
              <a:t>UNLV Library</a:t>
            </a:r>
          </a:p>
        </p:txBody>
      </p:sp>
    </p:spTree>
    <p:extLst>
      <p:ext uri="{BB962C8B-B14F-4D97-AF65-F5344CB8AC3E}">
        <p14:creationId xmlns:p14="http://schemas.microsoft.com/office/powerpoint/2010/main" val="108370615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974537B-97E2-BB43-9260-C0468AC140A0}"/>
              </a:ext>
            </a:extLst>
          </p:cNvPr>
          <p:cNvSpPr>
            <a:spLocks noGrp="1"/>
          </p:cNvSpPr>
          <p:nvPr>
            <p:ph type="title"/>
          </p:nvPr>
        </p:nvSpPr>
        <p:spPr/>
        <p:txBody>
          <a:bodyPr/>
          <a:lstStyle/>
          <a:p>
            <a:r>
              <a:rPr lang="en-US" dirty="0"/>
              <a:t>Resources</a:t>
            </a:r>
          </a:p>
        </p:txBody>
      </p:sp>
      <p:sp>
        <p:nvSpPr>
          <p:cNvPr id="3" name="Content Placeholder 2">
            <a:extLst>
              <a:ext uri="{FF2B5EF4-FFF2-40B4-BE49-F238E27FC236}">
                <a16:creationId xmlns:a16="http://schemas.microsoft.com/office/drawing/2014/main" id="{4F59699A-4586-D346-9E8C-B05147A70D82}"/>
              </a:ext>
            </a:extLst>
          </p:cNvPr>
          <p:cNvSpPr>
            <a:spLocks noGrp="1"/>
          </p:cNvSpPr>
          <p:nvPr>
            <p:ph idx="1"/>
          </p:nvPr>
        </p:nvSpPr>
        <p:spPr>
          <a:xfrm>
            <a:off x="2231136" y="2266085"/>
            <a:ext cx="7729728" cy="4591915"/>
          </a:xfrm>
        </p:spPr>
        <p:txBody>
          <a:bodyPr>
            <a:normAutofit/>
          </a:bodyPr>
          <a:lstStyle/>
          <a:p>
            <a:pPr marL="0" indent="0">
              <a:buNone/>
            </a:pPr>
            <a:r>
              <a:rPr lang="en-US" sz="4000" dirty="0"/>
              <a:t>Align with library’s</a:t>
            </a:r>
          </a:p>
          <a:p>
            <a:r>
              <a:rPr lang="en-US" sz="4000" dirty="0"/>
              <a:t>Mission</a:t>
            </a:r>
          </a:p>
          <a:p>
            <a:r>
              <a:rPr lang="en-US" sz="4000" dirty="0"/>
              <a:t>Vision</a:t>
            </a:r>
          </a:p>
          <a:p>
            <a:r>
              <a:rPr lang="en-US" sz="4000" dirty="0"/>
              <a:t>strategic plan.</a:t>
            </a:r>
          </a:p>
        </p:txBody>
      </p:sp>
    </p:spTree>
    <p:extLst>
      <p:ext uri="{BB962C8B-B14F-4D97-AF65-F5344CB8AC3E}">
        <p14:creationId xmlns:p14="http://schemas.microsoft.com/office/powerpoint/2010/main" val="276480146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46CFC8D-95C0-9841-BCE2-90C45025E374}"/>
              </a:ext>
            </a:extLst>
          </p:cNvPr>
          <p:cNvSpPr>
            <a:spLocks noGrp="1"/>
          </p:cNvSpPr>
          <p:nvPr>
            <p:ph type="title"/>
          </p:nvPr>
        </p:nvSpPr>
        <p:spPr/>
        <p:txBody>
          <a:bodyPr/>
          <a:lstStyle/>
          <a:p>
            <a:r>
              <a:rPr lang="en-US" dirty="0"/>
              <a:t>Elements</a:t>
            </a:r>
          </a:p>
        </p:txBody>
      </p:sp>
      <p:sp>
        <p:nvSpPr>
          <p:cNvPr id="3" name="Content Placeholder 2">
            <a:extLst>
              <a:ext uri="{FF2B5EF4-FFF2-40B4-BE49-F238E27FC236}">
                <a16:creationId xmlns:a16="http://schemas.microsoft.com/office/drawing/2014/main" id="{D16459AA-4DC3-E24A-8E5F-8700E8B4C4D7}"/>
              </a:ext>
            </a:extLst>
          </p:cNvPr>
          <p:cNvSpPr>
            <a:spLocks noGrp="1"/>
          </p:cNvSpPr>
          <p:nvPr>
            <p:ph idx="1"/>
          </p:nvPr>
        </p:nvSpPr>
        <p:spPr>
          <a:xfrm>
            <a:off x="681925" y="2638044"/>
            <a:ext cx="10507851" cy="4219956"/>
          </a:xfrm>
        </p:spPr>
        <p:txBody>
          <a:bodyPr>
            <a:noAutofit/>
          </a:bodyPr>
          <a:lstStyle/>
          <a:p>
            <a:r>
              <a:rPr lang="en-US" sz="2400" dirty="0"/>
              <a:t>State our goals around assessment</a:t>
            </a:r>
          </a:p>
          <a:p>
            <a:pPr lvl="1"/>
            <a:r>
              <a:rPr lang="en-US" sz="2200" dirty="0"/>
              <a:t>Explain why we keep the stats we keep </a:t>
            </a:r>
          </a:p>
          <a:p>
            <a:pPr lvl="1"/>
            <a:r>
              <a:rPr lang="en-US" sz="2200" dirty="0"/>
              <a:t>Explain that assessment should focus on what we want to improve  </a:t>
            </a:r>
          </a:p>
          <a:p>
            <a:pPr lvl="1"/>
            <a:r>
              <a:rPr lang="en-US" sz="2200" dirty="0"/>
              <a:t>Explanation of counting/data gathering is not assessment   </a:t>
            </a:r>
          </a:p>
          <a:p>
            <a:pPr lvl="1"/>
            <a:r>
              <a:rPr lang="en-US" sz="2200" dirty="0"/>
              <a:t>Talk about assessing services, spaces and collections </a:t>
            </a:r>
          </a:p>
          <a:p>
            <a:pPr lvl="1"/>
            <a:r>
              <a:rPr lang="en-US" sz="2200" dirty="0"/>
              <a:t>Explain that our approach is pragmatic  </a:t>
            </a:r>
          </a:p>
          <a:p>
            <a:pPr lvl="1"/>
            <a:r>
              <a:rPr lang="en-US" sz="2200" dirty="0"/>
              <a:t>State that assessment is distributed (everyone’s responsibility) but needs to be coordinated and supported. </a:t>
            </a:r>
          </a:p>
          <a:p>
            <a:pPr lvl="1"/>
            <a:r>
              <a:rPr lang="en-US" sz="2200" dirty="0"/>
              <a:t>Include “start small but start”  </a:t>
            </a:r>
          </a:p>
          <a:p>
            <a:pPr marL="0" indent="0">
              <a:buNone/>
            </a:pPr>
            <a:br>
              <a:rPr lang="en-US" sz="2400" dirty="0"/>
            </a:br>
            <a:endParaRPr lang="en-US" sz="2400" dirty="0"/>
          </a:p>
        </p:txBody>
      </p:sp>
    </p:spTree>
    <p:extLst>
      <p:ext uri="{BB962C8B-B14F-4D97-AF65-F5344CB8AC3E}">
        <p14:creationId xmlns:p14="http://schemas.microsoft.com/office/powerpoint/2010/main" val="133669773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3D37A88-3301-DB4A-B189-911778C3530E}"/>
              </a:ext>
            </a:extLst>
          </p:cNvPr>
          <p:cNvSpPr>
            <a:spLocks noGrp="1"/>
          </p:cNvSpPr>
          <p:nvPr>
            <p:ph type="title"/>
          </p:nvPr>
        </p:nvSpPr>
        <p:spPr/>
        <p:txBody>
          <a:bodyPr/>
          <a:lstStyle/>
          <a:p>
            <a:r>
              <a:rPr lang="en-US" dirty="0"/>
              <a:t>Our Assessment Philosophy</a:t>
            </a:r>
          </a:p>
        </p:txBody>
      </p:sp>
      <p:sp>
        <p:nvSpPr>
          <p:cNvPr id="3" name="Content Placeholder 2">
            <a:extLst>
              <a:ext uri="{FF2B5EF4-FFF2-40B4-BE49-F238E27FC236}">
                <a16:creationId xmlns:a16="http://schemas.microsoft.com/office/drawing/2014/main" id="{02B2A0A6-6866-FA4F-B092-53C4334AAE1D}"/>
              </a:ext>
            </a:extLst>
          </p:cNvPr>
          <p:cNvSpPr>
            <a:spLocks noGrp="1"/>
          </p:cNvSpPr>
          <p:nvPr>
            <p:ph idx="1"/>
          </p:nvPr>
        </p:nvSpPr>
        <p:spPr>
          <a:xfrm>
            <a:off x="1131375" y="2638044"/>
            <a:ext cx="9794929" cy="3101983"/>
          </a:xfrm>
        </p:spPr>
        <p:txBody>
          <a:bodyPr>
            <a:normAutofit fontScale="92500" lnSpcReduction="20000"/>
          </a:bodyPr>
          <a:lstStyle/>
          <a:p>
            <a:pPr marL="0" indent="0">
              <a:buNone/>
            </a:pPr>
            <a:r>
              <a:rPr lang="en-US" sz="2400" dirty="0"/>
              <a:t>We strive to build a practice of documenting, assessing and communicating the library’s value.</a:t>
            </a:r>
          </a:p>
          <a:p>
            <a:pPr marL="0" indent="0">
              <a:buNone/>
            </a:pPr>
            <a:r>
              <a:rPr lang="en-US" sz="2400" dirty="0"/>
              <a:t>We seek to build a culture of assessment that takes a sustainable, pragmatic approach.</a:t>
            </a:r>
          </a:p>
          <a:p>
            <a:pPr marL="0" indent="0">
              <a:buNone/>
            </a:pPr>
            <a:r>
              <a:rPr lang="en-US" sz="2400" dirty="0"/>
              <a:t>Responsibility for assessment is distributed among all library colleagues and centrally coordinated and supported. All library employees are encouraged to consider how they could use assessment practices starting small and building, to improve the library. We retain some statistics to create an historical record, but in general use a “just in time” model for studying areas </a:t>
            </a:r>
            <a:r>
              <a:rPr lang="en-US" sz="2400"/>
              <a:t>where we could </a:t>
            </a:r>
            <a:r>
              <a:rPr lang="en-US" sz="2400" dirty="0"/>
              <a:t>improve services, resources and spaces.</a:t>
            </a:r>
          </a:p>
          <a:p>
            <a:pPr marL="0" indent="0">
              <a:buNone/>
            </a:pPr>
            <a:endParaRPr lang="en-US" dirty="0"/>
          </a:p>
        </p:txBody>
      </p:sp>
    </p:spTree>
    <p:extLst>
      <p:ext uri="{BB962C8B-B14F-4D97-AF65-F5344CB8AC3E}">
        <p14:creationId xmlns:p14="http://schemas.microsoft.com/office/powerpoint/2010/main" val="13734078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228AC0C-7D07-3844-A401-FB81A1E256B7}"/>
              </a:ext>
            </a:extLst>
          </p:cNvPr>
          <p:cNvSpPr>
            <a:spLocks noGrp="1"/>
          </p:cNvSpPr>
          <p:nvPr>
            <p:ph type="title"/>
          </p:nvPr>
        </p:nvSpPr>
        <p:spPr/>
        <p:txBody>
          <a:bodyPr/>
          <a:lstStyle/>
          <a:p>
            <a:r>
              <a:rPr lang="en-US" dirty="0"/>
              <a:t>Benefits</a:t>
            </a:r>
          </a:p>
        </p:txBody>
      </p:sp>
      <p:sp>
        <p:nvSpPr>
          <p:cNvPr id="3" name="Content Placeholder 2">
            <a:extLst>
              <a:ext uri="{FF2B5EF4-FFF2-40B4-BE49-F238E27FC236}">
                <a16:creationId xmlns:a16="http://schemas.microsoft.com/office/drawing/2014/main" id="{EF06FBA0-BB24-4F4A-BABC-FB4ECE3AE640}"/>
              </a:ext>
            </a:extLst>
          </p:cNvPr>
          <p:cNvSpPr>
            <a:spLocks noGrp="1"/>
          </p:cNvSpPr>
          <p:nvPr>
            <p:ph idx="1"/>
          </p:nvPr>
        </p:nvSpPr>
        <p:spPr>
          <a:xfrm>
            <a:off x="1208869" y="2638044"/>
            <a:ext cx="9825924" cy="3809251"/>
          </a:xfrm>
        </p:spPr>
        <p:txBody>
          <a:bodyPr/>
          <a:lstStyle/>
          <a:p>
            <a:pPr lvl="0"/>
            <a:r>
              <a:rPr lang="en-US" sz="2400" dirty="0"/>
              <a:t>Like a vision statement, our assessment philosophy servers to undergird all our assessment efforts.</a:t>
            </a:r>
          </a:p>
          <a:p>
            <a:pPr lvl="0"/>
            <a:r>
              <a:rPr lang="en-US" sz="2400" dirty="0"/>
              <a:t>The process helped us to clarify who we are as an organization, which is valuable as we navigate times of rapid transition.</a:t>
            </a:r>
          </a:p>
          <a:p>
            <a:pPr lvl="0"/>
            <a:r>
              <a:rPr lang="en-US" sz="2400" dirty="0"/>
              <a:t>The process forced us to define assessment for our organization.</a:t>
            </a:r>
          </a:p>
          <a:p>
            <a:pPr lvl="0"/>
            <a:r>
              <a:rPr lang="en-US" sz="2400" dirty="0"/>
              <a:t>The process recommended future work around assessment.</a:t>
            </a:r>
          </a:p>
          <a:p>
            <a:pPr lvl="0"/>
            <a:r>
              <a:rPr lang="en-US" sz="2400" dirty="0"/>
              <a:t>Perhaps most importantly we learned that supporting a new initiative with a clear philosophy is applicable to any aspect of library work.</a:t>
            </a:r>
          </a:p>
          <a:p>
            <a:endParaRPr lang="en-US" dirty="0"/>
          </a:p>
        </p:txBody>
      </p:sp>
    </p:spTree>
    <p:extLst>
      <p:ext uri="{BB962C8B-B14F-4D97-AF65-F5344CB8AC3E}">
        <p14:creationId xmlns:p14="http://schemas.microsoft.com/office/powerpoint/2010/main" val="2244500195"/>
      </p:ext>
    </p:extLst>
  </p:cSld>
  <p:clrMapOvr>
    <a:masterClrMapping/>
  </p:clrMapOvr>
</p:sld>
</file>

<file path=ppt/theme/theme1.xml><?xml version="1.0" encoding="utf-8"?>
<a:theme xmlns:a="http://schemas.openxmlformats.org/drawingml/2006/main" name="Parcel">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A425FB89-E954-4A2A-81DC-D90804A94DB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{A57D5FC7-1324-E648-BB38-FFDAB31B4572}tf10001120</Template>
  <TotalTime>11147</TotalTime>
  <Words>347</Words>
  <Application>Microsoft Macintosh PowerPoint</Application>
  <PresentationFormat>Widescreen</PresentationFormat>
  <Paragraphs>37</Paragraphs>
  <Slides>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6</vt:i4>
      </vt:variant>
    </vt:vector>
  </HeadingPairs>
  <TitlesOfParts>
    <vt:vector size="10" baseType="lpstr">
      <vt:lpstr>Arial</vt:lpstr>
      <vt:lpstr>Calibri</vt:lpstr>
      <vt:lpstr>Gill Sans MT</vt:lpstr>
      <vt:lpstr>Parcel</vt:lpstr>
      <vt:lpstr>Begin at the beginning</vt:lpstr>
      <vt:lpstr>Examples</vt:lpstr>
      <vt:lpstr>Resources</vt:lpstr>
      <vt:lpstr>Elements</vt:lpstr>
      <vt:lpstr>Our Assessment Philosophy</vt:lpstr>
      <vt:lpstr>Benefits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Begin at the beginning:  The importance of a written assessment philosophy in shaping an assessment program  Kimberly Burke Sweetman </dc:title>
  <dc:creator>Sweetman, Kimberly</dc:creator>
  <cp:lastModifiedBy>Sweetman, Kimberly</cp:lastModifiedBy>
  <cp:revision>22</cp:revision>
  <cp:lastPrinted>2020-10-12T19:27:19Z</cp:lastPrinted>
  <dcterms:created xsi:type="dcterms:W3CDTF">2020-09-22T13:40:10Z</dcterms:created>
  <dcterms:modified xsi:type="dcterms:W3CDTF">2021-05-28T15:29:43Z</dcterms:modified>
</cp:coreProperties>
</file>

<file path=docProps/thumbnail.jpeg>
</file>