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6" r:id="rId2"/>
    <p:sldId id="257" r:id="rId3"/>
    <p:sldId id="258" r:id="rId4"/>
    <p:sldId id="259" r:id="rId5"/>
    <p:sldId id="303" r:id="rId6"/>
    <p:sldId id="293" r:id="rId7"/>
    <p:sldId id="294" r:id="rId8"/>
    <p:sldId id="304" r:id="rId9"/>
    <p:sldId id="262" r:id="rId10"/>
    <p:sldId id="298" r:id="rId11"/>
    <p:sldId id="299" r:id="rId12"/>
    <p:sldId id="300" r:id="rId13"/>
    <p:sldId id="301" r:id="rId14"/>
    <p:sldId id="302" r:id="rId15"/>
    <p:sldId id="268" r:id="rId16"/>
    <p:sldId id="279" r:id="rId17"/>
    <p:sldId id="270" r:id="rId18"/>
    <p:sldId id="261" r:id="rId19"/>
    <p:sldId id="264" r:id="rId20"/>
    <p:sldId id="265" r:id="rId21"/>
    <p:sldId id="266" r:id="rId22"/>
    <p:sldId id="267" r:id="rId23"/>
    <p:sldId id="310" r:id="rId24"/>
    <p:sldId id="260" r:id="rId25"/>
    <p:sldId id="307" r:id="rId26"/>
    <p:sldId id="309" r:id="rId27"/>
    <p:sldId id="305" r:id="rId28"/>
    <p:sldId id="274" r:id="rId29"/>
    <p:sldId id="271" r:id="rId30"/>
    <p:sldId id="272" r:id="rId31"/>
    <p:sldId id="273" r:id="rId32"/>
    <p:sldId id="275" r:id="rId33"/>
    <p:sldId id="276" r:id="rId34"/>
    <p:sldId id="278" r:id="rId35"/>
    <p:sldId id="292" r:id="rId36"/>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855" autoAdjust="0"/>
  </p:normalViewPr>
  <p:slideViewPr>
    <p:cSldViewPr>
      <p:cViewPr>
        <p:scale>
          <a:sx n="83" d="100"/>
          <a:sy n="83" d="100"/>
        </p:scale>
        <p:origin x="-178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E45DBB68-32F6-4D2B-AD2A-67F354ED5E38}" type="datetimeFigureOut">
              <a:rPr lang="en-US" smtClean="0"/>
              <a:t>10/1/2013</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FC7D2E93-22B4-48E3-9D48-8E294B8FD66B}" type="slidenum">
              <a:rPr lang="en-US" smtClean="0"/>
              <a:t>‹#›</a:t>
            </a:fld>
            <a:endParaRPr lang="en-US"/>
          </a:p>
        </p:txBody>
      </p:sp>
    </p:spTree>
    <p:extLst>
      <p:ext uri="{BB962C8B-B14F-4D97-AF65-F5344CB8AC3E}">
        <p14:creationId xmlns:p14="http://schemas.microsoft.com/office/powerpoint/2010/main" val="42919079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83F686B-C52F-406F-A979-C62331363FC1}" type="datetimeFigureOut">
              <a:rPr lang="en-US" smtClean="0"/>
              <a:pPr/>
              <a:t>10/1/2013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BE0B6546-086F-47DA-BC98-12B0F82C1DDE}" type="slidenum">
              <a:rPr lang="en-US" smtClean="0"/>
              <a:pPr/>
              <a:t>‹#›</a:t>
            </a:fld>
            <a:endParaRPr lang="en-US"/>
          </a:p>
        </p:txBody>
      </p:sp>
    </p:spTree>
    <p:extLst>
      <p:ext uri="{BB962C8B-B14F-4D97-AF65-F5344CB8AC3E}">
        <p14:creationId xmlns:p14="http://schemas.microsoft.com/office/powerpoint/2010/main" val="2205790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en.wikipedia.org/wiki/Creative_Commons_licenses" TargetMode="External"/><Relationship Id="rId3" Type="http://schemas.openxmlformats.org/officeDocument/2006/relationships/hyperlink" Target="http://en.wikipedia.org/wiki/Non-profit_organization" TargetMode="External"/><Relationship Id="rId7" Type="http://schemas.openxmlformats.org/officeDocument/2006/relationships/hyperlink" Target="http://en.wikipedia.org/wiki/License"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en.wikipedia.org/wiki/Copyright" TargetMode="External"/><Relationship Id="rId5" Type="http://schemas.openxmlformats.org/officeDocument/2006/relationships/hyperlink" Target="http://en.wikipedia.org/wiki/Creative_Commons" TargetMode="External"/><Relationship Id="rId4" Type="http://schemas.openxmlformats.org/officeDocument/2006/relationships/hyperlink" Target="http://en.wikipedia.org/wiki/Creativity"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flickr.com/search/advanced"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blip.tv/" TargetMode="External"/><Relationship Id="rId5" Type="http://schemas.openxmlformats.org/officeDocument/2006/relationships/hyperlink" Target="http://www.vimeo.com/" TargetMode="External"/><Relationship Id="rId4" Type="http://schemas.openxmlformats.org/officeDocument/2006/relationships/hyperlink" Target="http://www.youtube.com/"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cholarworks.umass.edu/theses/3/"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copyright.gov/records/"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www.copyright.com/"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arl.org/sparc/bm~doc/Access-Reuse_Addendum.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Introductions</a:t>
            </a:r>
          </a:p>
          <a:p>
            <a:endParaRPr lang="en-US" dirty="0" smtClean="0"/>
          </a:p>
          <a:p>
            <a:r>
              <a:rPr lang="en-US" dirty="0" smtClean="0"/>
              <a:t>Meghan </a:t>
            </a:r>
            <a:r>
              <a:rPr lang="en-US" dirty="0" err="1" smtClean="0"/>
              <a:t>Banach</a:t>
            </a:r>
            <a:r>
              <a:rPr lang="en-US" dirty="0" smtClean="0"/>
              <a:t> Bergin, coordinate</a:t>
            </a:r>
            <a:r>
              <a:rPr lang="en-US" baseline="0" dirty="0" smtClean="0"/>
              <a:t> the library side of the process of managing theses and dissertations which involves cataloging the theses and dissertations and making them available to interested researchers</a:t>
            </a:r>
          </a:p>
          <a:p>
            <a:endParaRPr lang="en-US" baseline="0" dirty="0" smtClean="0"/>
          </a:p>
          <a:p>
            <a:r>
              <a:rPr lang="en-US" baseline="0" dirty="0" smtClean="0"/>
              <a:t>Laura Quilter, Copyright and Information Policy Librarian.  Laura will be a very helpful resource for questions and advice about copyright and fair use.</a:t>
            </a:r>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a:t>
            </a:fld>
            <a:endParaRPr lang="en-US"/>
          </a:p>
        </p:txBody>
      </p:sp>
    </p:spTree>
    <p:extLst>
      <p:ext uri="{BB962C8B-B14F-4D97-AF65-F5344CB8AC3E}">
        <p14:creationId xmlns:p14="http://schemas.microsoft.com/office/powerpoint/2010/main" val="18973376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Creative Commons is an example of an open licensing system. Creative Commons was invented to create a more flexible copyright model, replacing "all rights reserved" with "some rights reserved".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Creative Commons (CC) is a </a:t>
            </a:r>
            <a:r>
              <a:rPr lang="en-US" sz="1200" u="sng" kern="1200" dirty="0" smtClean="0">
                <a:solidFill>
                  <a:schemeClr val="tx1"/>
                </a:solidFill>
                <a:effectLst/>
                <a:latin typeface="+mn-lt"/>
                <a:ea typeface="+mn-ea"/>
                <a:cs typeface="+mn-cs"/>
                <a:hlinkClick r:id="rId3" tooltip="Non-profit organization"/>
              </a:rPr>
              <a:t>non-profit organization</a:t>
            </a:r>
            <a:r>
              <a:rPr lang="en-US" sz="1200" kern="1200" dirty="0" smtClean="0">
                <a:solidFill>
                  <a:schemeClr val="tx1"/>
                </a:solidFill>
                <a:effectLst/>
                <a:latin typeface="+mn-lt"/>
                <a:ea typeface="+mn-ea"/>
                <a:cs typeface="+mn-cs"/>
              </a:rPr>
              <a:t> devoted to expanding the range of </a:t>
            </a:r>
            <a:r>
              <a:rPr lang="en-US" sz="1200" u="sng" kern="1200" dirty="0" smtClean="0">
                <a:solidFill>
                  <a:schemeClr val="tx1"/>
                </a:solidFill>
                <a:effectLst/>
                <a:latin typeface="+mn-lt"/>
                <a:ea typeface="+mn-ea"/>
                <a:cs typeface="+mn-cs"/>
                <a:hlinkClick r:id="rId4" tooltip="Creativity"/>
              </a:rPr>
              <a:t>creative</a:t>
            </a:r>
            <a:r>
              <a:rPr lang="en-US" sz="1200" kern="1200" dirty="0" smtClean="0">
                <a:solidFill>
                  <a:schemeClr val="tx1"/>
                </a:solidFill>
                <a:effectLst/>
                <a:latin typeface="+mn-lt"/>
                <a:ea typeface="+mn-ea"/>
                <a:cs typeface="+mn-cs"/>
              </a:rPr>
              <a:t> works available for others to build upon legally and to share.</a:t>
            </a:r>
            <a:r>
              <a:rPr lang="en-US" sz="1200" u="sng" kern="1200" baseline="30000" dirty="0" smtClean="0">
                <a:solidFill>
                  <a:schemeClr val="tx1"/>
                </a:solidFill>
                <a:effectLst/>
                <a:latin typeface="+mn-lt"/>
                <a:ea typeface="+mn-ea"/>
                <a:cs typeface="+mn-cs"/>
                <a:hlinkClick r:id="rId5"/>
              </a:rPr>
              <a:t>[1]</a:t>
            </a:r>
            <a:r>
              <a:rPr lang="en-US" sz="1200" kern="1200" dirty="0" smtClean="0">
                <a:solidFill>
                  <a:schemeClr val="tx1"/>
                </a:solidFill>
                <a:effectLst/>
                <a:latin typeface="+mn-lt"/>
                <a:ea typeface="+mn-ea"/>
                <a:cs typeface="+mn-cs"/>
              </a:rPr>
              <a:t> The organization has released several </a:t>
            </a:r>
            <a:r>
              <a:rPr lang="en-US" sz="1200" u="sng" kern="1200" dirty="0" smtClean="0">
                <a:solidFill>
                  <a:schemeClr val="tx1"/>
                </a:solidFill>
                <a:effectLst/>
                <a:latin typeface="+mn-lt"/>
                <a:ea typeface="+mn-ea"/>
                <a:cs typeface="+mn-cs"/>
                <a:hlinkClick r:id="rId6"/>
              </a:rPr>
              <a:t>copyright</a:t>
            </a:r>
            <a:r>
              <a:rPr lang="en-US" sz="1200" kern="1200" dirty="0" smtClean="0">
                <a:solidFill>
                  <a:schemeClr val="tx1"/>
                </a:solidFill>
                <a:effectLst/>
                <a:latin typeface="+mn-lt"/>
                <a:ea typeface="+mn-ea"/>
                <a:cs typeface="+mn-cs"/>
              </a:rPr>
              <a:t>-</a:t>
            </a:r>
            <a:r>
              <a:rPr lang="en-US" sz="1200" u="sng" kern="1200" dirty="0" smtClean="0">
                <a:solidFill>
                  <a:schemeClr val="tx1"/>
                </a:solidFill>
                <a:effectLst/>
                <a:latin typeface="+mn-lt"/>
                <a:ea typeface="+mn-ea"/>
                <a:cs typeface="+mn-cs"/>
                <a:hlinkClick r:id="rId7" tooltip="License"/>
              </a:rPr>
              <a:t>licenses</a:t>
            </a:r>
            <a:r>
              <a:rPr lang="en-US" sz="1200" kern="1200" dirty="0" smtClean="0">
                <a:solidFill>
                  <a:schemeClr val="tx1"/>
                </a:solidFill>
                <a:effectLst/>
                <a:latin typeface="+mn-lt"/>
                <a:ea typeface="+mn-ea"/>
                <a:cs typeface="+mn-cs"/>
              </a:rPr>
              <a:t> known as </a:t>
            </a:r>
            <a:r>
              <a:rPr lang="en-US" sz="1200" u="sng" kern="1200" dirty="0" smtClean="0">
                <a:solidFill>
                  <a:schemeClr val="tx1"/>
                </a:solidFill>
                <a:effectLst/>
                <a:latin typeface="+mn-lt"/>
                <a:ea typeface="+mn-ea"/>
                <a:cs typeface="+mn-cs"/>
                <a:hlinkClick r:id="rId8"/>
              </a:rPr>
              <a:t>Creative Commons licenses</a:t>
            </a:r>
            <a:r>
              <a:rPr lang="en-US" sz="1200" kern="1200" dirty="0" smtClean="0">
                <a:solidFill>
                  <a:schemeClr val="tx1"/>
                </a:solidFill>
                <a:effectLst/>
                <a:latin typeface="+mn-lt"/>
                <a:ea typeface="+mn-ea"/>
                <a:cs typeface="+mn-cs"/>
              </a:rPr>
              <a:t> free of charge to the public. Using Creative Commons Licenses, artists and creators can make their work available for public use, under specific conditions.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Creative Commons licenses give </a:t>
            </a:r>
            <a:r>
              <a:rPr lang="en-US" sz="1200" b="1" kern="1200" dirty="0" smtClean="0">
                <a:solidFill>
                  <a:schemeClr val="tx1"/>
                </a:solidFill>
                <a:effectLst/>
                <a:latin typeface="+mn-lt"/>
                <a:ea typeface="+mn-ea"/>
                <a:cs typeface="+mn-cs"/>
              </a:rPr>
              <a:t>much more certainty</a:t>
            </a:r>
            <a:r>
              <a:rPr lang="en-US" sz="1200" kern="1200" dirty="0" smtClean="0">
                <a:solidFill>
                  <a:schemeClr val="tx1"/>
                </a:solidFill>
                <a:effectLst/>
                <a:latin typeface="+mn-lt"/>
                <a:ea typeface="+mn-ea"/>
                <a:cs typeface="+mn-cs"/>
              </a:rPr>
              <a:t> to your uses of creative works - if you meet the conditions of the license, your use is pre-approved!  You don't even have to consider copyright or fair use or worry about contacting the creator for permission to use their work.</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 these are the different conditions Creative Commons offers.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11</a:t>
            </a:fld>
            <a:endParaRPr lang="en-US"/>
          </a:p>
        </p:txBody>
      </p:sp>
    </p:spTree>
    <p:extLst>
      <p:ext uri="{BB962C8B-B14F-4D97-AF65-F5344CB8AC3E}">
        <p14:creationId xmlns:p14="http://schemas.microsoft.com/office/powerpoint/2010/main" val="3328747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And they can be combined in the following ways to make different licenses.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12</a:t>
            </a:fld>
            <a:endParaRPr lang="en-US"/>
          </a:p>
        </p:txBody>
      </p:sp>
    </p:spTree>
    <p:extLst>
      <p:ext uri="{BB962C8B-B14F-4D97-AF65-F5344CB8AC3E}">
        <p14:creationId xmlns:p14="http://schemas.microsoft.com/office/powerpoint/2010/main" val="1669470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These are some sources where you can find materials with Creative Commons licenses.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music you can try </a:t>
            </a:r>
            <a:r>
              <a:rPr lang="en-US" sz="1200" kern="1200" dirty="0" err="1" smtClean="0">
                <a:solidFill>
                  <a:schemeClr val="tx1"/>
                </a:solidFill>
                <a:effectLst/>
                <a:latin typeface="+mn-lt"/>
                <a:ea typeface="+mn-ea"/>
                <a:cs typeface="+mn-cs"/>
              </a:rPr>
              <a:t>CCmixter</a:t>
            </a:r>
            <a:r>
              <a:rPr lang="en-US" sz="1200" kern="1200" dirty="0" smtClean="0">
                <a:solidFill>
                  <a:schemeClr val="tx1"/>
                </a:solidFill>
                <a:effectLst/>
                <a:latin typeface="+mn-lt"/>
                <a:ea typeface="+mn-ea"/>
                <a:cs typeface="+mn-cs"/>
              </a:rPr>
              <a:t> or </a:t>
            </a:r>
            <a:r>
              <a:rPr lang="en-US" sz="1200" kern="1200" dirty="0" err="1" smtClean="0">
                <a:solidFill>
                  <a:schemeClr val="tx1"/>
                </a:solidFill>
                <a:effectLst/>
                <a:latin typeface="+mn-lt"/>
                <a:ea typeface="+mn-ea"/>
                <a:cs typeface="+mn-cs"/>
              </a:rPr>
              <a:t>Jamendo</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images you can do an </a:t>
            </a:r>
            <a:r>
              <a:rPr lang="en-US" sz="1200" u="sng" kern="1200" dirty="0" smtClean="0">
                <a:solidFill>
                  <a:schemeClr val="tx1"/>
                </a:solidFill>
                <a:effectLst/>
                <a:latin typeface="+mn-lt"/>
                <a:ea typeface="+mn-ea"/>
                <a:cs typeface="+mn-cs"/>
                <a:hlinkClick r:id="rId3"/>
              </a:rPr>
              <a:t>Advanced Search on Flickr</a:t>
            </a:r>
            <a:r>
              <a:rPr lang="en-US" sz="1200" kern="1200" dirty="0" smtClean="0">
                <a:solidFill>
                  <a:schemeClr val="tx1"/>
                </a:solidFill>
                <a:effectLst/>
                <a:latin typeface="+mn-lt"/>
                <a:ea typeface="+mn-ea"/>
                <a:cs typeface="+mn-cs"/>
              </a:rPr>
              <a:t> - scroll down for Creative Commons options! There are over 100 million Creative-Commons-licensed photos on Flickr.</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aren’t too many big collections of Creative Commons licensed videos yet, but you can find some on </a:t>
            </a:r>
            <a:r>
              <a:rPr lang="en-US" sz="1200" u="sng" kern="1200" dirty="0" smtClean="0">
                <a:solidFill>
                  <a:schemeClr val="tx1"/>
                </a:solidFill>
                <a:effectLst/>
                <a:latin typeface="+mn-lt"/>
                <a:ea typeface="+mn-ea"/>
                <a:cs typeface="+mn-cs"/>
                <a:hlinkClick r:id="rId4"/>
              </a:rPr>
              <a:t>YouTube</a:t>
            </a:r>
            <a:r>
              <a:rPr lang="en-US" sz="1200" kern="1200" dirty="0" smtClean="0">
                <a:solidFill>
                  <a:schemeClr val="tx1"/>
                </a:solidFill>
                <a:effectLst/>
                <a:latin typeface="+mn-lt"/>
                <a:ea typeface="+mn-ea"/>
                <a:cs typeface="+mn-cs"/>
              </a:rPr>
              <a:t>, </a:t>
            </a:r>
            <a:r>
              <a:rPr lang="en-US" sz="1200" u="sng" kern="1200" dirty="0" err="1" smtClean="0">
                <a:solidFill>
                  <a:schemeClr val="tx1"/>
                </a:solidFill>
                <a:effectLst/>
                <a:latin typeface="+mn-lt"/>
                <a:ea typeface="+mn-ea"/>
                <a:cs typeface="+mn-cs"/>
                <a:hlinkClick r:id="rId5"/>
              </a:rPr>
              <a:t>Vimeo</a:t>
            </a:r>
            <a:r>
              <a:rPr lang="en-US" sz="1200" kern="1200" dirty="0" smtClean="0">
                <a:solidFill>
                  <a:schemeClr val="tx1"/>
                </a:solidFill>
                <a:effectLst/>
                <a:latin typeface="+mn-lt"/>
                <a:ea typeface="+mn-ea"/>
                <a:cs typeface="+mn-cs"/>
              </a:rPr>
              <a:t>, and </a:t>
            </a:r>
            <a:r>
              <a:rPr lang="en-US" sz="1200" u="sng" kern="1200" dirty="0" err="1" smtClean="0">
                <a:solidFill>
                  <a:schemeClr val="tx1"/>
                </a:solidFill>
                <a:effectLst/>
                <a:latin typeface="+mn-lt"/>
                <a:ea typeface="+mn-ea"/>
                <a:cs typeface="+mn-cs"/>
                <a:hlinkClick r:id="rId6"/>
              </a:rPr>
              <a:t>BlipTV</a:t>
            </a:r>
            <a:r>
              <a:rPr lang="en-US" sz="1200" kern="1200" dirty="0" smtClean="0">
                <a:solidFill>
                  <a:schemeClr val="tx1"/>
                </a:solidFill>
                <a:effectLst/>
                <a:latin typeface="+mn-lt"/>
                <a:ea typeface="+mn-ea"/>
                <a:cs typeface="+mn-cs"/>
              </a:rPr>
              <a:t> with some smart searching (hint: try putting the words "creative commons", in quotes, with your search terms). </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You can also try using the Creative Commons search engine to find Creative Commons licensed materials.  Also, take a look at the Creative Commons content curators page for a very long list of websites that provide creative commons licensed audio, video, images, and text.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next way you can use someone else’s work in your thesis or dissertation is to use works in the public domain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and I will turn it over to Laura to talk about this.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14</a:t>
            </a:fld>
            <a:endParaRPr lang="en-US"/>
          </a:p>
        </p:txBody>
      </p:sp>
    </p:spTree>
    <p:extLst>
      <p:ext uri="{BB962C8B-B14F-4D97-AF65-F5344CB8AC3E}">
        <p14:creationId xmlns:p14="http://schemas.microsoft.com/office/powerpoint/2010/main" val="3475081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A public domain work is a creative work that is not protected by copyright.  If a work is in the public domain, you are free to use that work in any way that you choose.</a:t>
            </a:r>
          </a:p>
          <a:p>
            <a:pPr lvl="0"/>
            <a:endParaRPr lang="en-US" sz="1200" kern="1200" dirty="0" smtClean="0">
              <a:solidFill>
                <a:schemeClr val="tx1"/>
              </a:solidFill>
              <a:effectLst/>
              <a:latin typeface="+mn-lt"/>
              <a:ea typeface="+mn-ea"/>
              <a:cs typeface="+mn-cs"/>
            </a:endParaRPr>
          </a:p>
          <a:p>
            <a:r>
              <a:rPr lang="en-US" sz="1200" dirty="0" smtClean="0"/>
              <a:t>The reasons that the work is not protected include: </a:t>
            </a:r>
          </a:p>
          <a:p>
            <a:pPr>
              <a:buNone/>
            </a:pPr>
            <a:r>
              <a:rPr lang="en-US" sz="1200" dirty="0" smtClean="0"/>
              <a:t/>
            </a:r>
            <a:br>
              <a:rPr lang="en-US" sz="1200" dirty="0" smtClean="0"/>
            </a:br>
            <a:r>
              <a:rPr lang="en-US" sz="1200" dirty="0" smtClean="0"/>
              <a:t>(1) the term of copyright for the work has expired</a:t>
            </a:r>
          </a:p>
          <a:p>
            <a:endParaRPr lang="en-US" sz="1200" dirty="0" smtClean="0"/>
          </a:p>
          <a:p>
            <a:pPr>
              <a:buNone/>
            </a:pPr>
            <a:r>
              <a:rPr lang="en-US" sz="1200" dirty="0" smtClean="0"/>
              <a:t>    (2) the creator failed to comply with required formalities to protect the copyright </a:t>
            </a:r>
          </a:p>
          <a:p>
            <a:pPr>
              <a:buNone/>
            </a:pPr>
            <a:endParaRPr lang="en-US" sz="1200" dirty="0" smtClean="0"/>
          </a:p>
          <a:p>
            <a:pPr>
              <a:buNone/>
            </a:pPr>
            <a:r>
              <a:rPr lang="en-US" sz="1200" dirty="0" smtClean="0"/>
              <a:t>    (3) the work is a work of the U.S. Government. </a:t>
            </a:r>
          </a:p>
          <a:p>
            <a:pPr lvl="0"/>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15</a:t>
            </a:fld>
            <a:endParaRPr lang="en-US"/>
          </a:p>
        </p:txBody>
      </p:sp>
    </p:spTree>
    <p:extLst>
      <p:ext uri="{BB962C8B-B14F-4D97-AF65-F5344CB8AC3E}">
        <p14:creationId xmlns:p14="http://schemas.microsoft.com/office/powerpoint/2010/main" val="17794751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All works published before 1923 are in the public domain due to copyright expiration</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For materials published after 1923 it’s a bit more complicated</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16</a:t>
            </a:fld>
            <a:endParaRPr lang="en-US"/>
          </a:p>
        </p:txBody>
      </p:sp>
    </p:spTree>
    <p:extLst>
      <p:ext uri="{BB962C8B-B14F-4D97-AF65-F5344CB8AC3E}">
        <p14:creationId xmlns:p14="http://schemas.microsoft.com/office/powerpoint/2010/main" val="3530665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copyright status for works created after 1923 can be difficult to determine because of varying copyright registration requirements over the years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are actually many works in the public domain that have been published after 1923 because registration was not renewed and/or the copyright symbol – © – does not appear on the work.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Digital copyright slider can help you determine whether a post-1923 work is in the public domain or not.</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"Fair use is a doctrine in U. S. copyright law that allows a limited use of copyrighted material without getting permission from the rights holder. </a:t>
            </a:r>
          </a:p>
          <a:p>
            <a:r>
              <a:rPr lang="en-US" sz="1200" kern="1200" dirty="0" smtClean="0">
                <a:solidFill>
                  <a:schemeClr val="tx1"/>
                </a:solidFill>
                <a:effectLst/>
                <a:latin typeface="+mn-lt"/>
                <a:ea typeface="+mn-ea"/>
                <a:cs typeface="+mn-cs"/>
              </a:rPr>
              <a:t>It is based on a balance of four factors.</a:t>
            </a:r>
          </a:p>
          <a:p>
            <a:r>
              <a:rPr lang="en-US" sz="1200" kern="1200" dirty="0" smtClean="0">
                <a:solidFill>
                  <a:schemeClr val="tx1"/>
                </a:solidFill>
                <a:effectLst/>
                <a:latin typeface="+mn-lt"/>
                <a:ea typeface="+mn-ea"/>
                <a:cs typeface="+mn-cs"/>
              </a:rPr>
              <a:t>The four factors you need to balance are </a:t>
            </a:r>
            <a:r>
              <a:rPr lang="en-US" sz="1200" kern="1200" dirty="0" err="1" smtClean="0">
                <a:solidFill>
                  <a:schemeClr val="tx1"/>
                </a:solidFill>
                <a:effectLst/>
                <a:latin typeface="+mn-lt"/>
                <a:ea typeface="+mn-ea"/>
                <a:cs typeface="+mn-cs"/>
              </a:rPr>
              <a:t>are</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The purpose and character of your use</a:t>
            </a:r>
          </a:p>
          <a:p>
            <a:pPr lvl="0"/>
            <a:r>
              <a:rPr lang="en-US" sz="1200" kern="1200" dirty="0" smtClean="0">
                <a:solidFill>
                  <a:schemeClr val="tx1"/>
                </a:solidFill>
                <a:effectLst/>
                <a:latin typeface="+mn-lt"/>
                <a:ea typeface="+mn-ea"/>
                <a:cs typeface="+mn-cs"/>
              </a:rPr>
              <a:t>The nature of the copyrighted work </a:t>
            </a:r>
          </a:p>
          <a:p>
            <a:pPr lvl="0"/>
            <a:r>
              <a:rPr lang="en-US" sz="1200" kern="1200" dirty="0" smtClean="0">
                <a:solidFill>
                  <a:schemeClr val="tx1"/>
                </a:solidFill>
                <a:effectLst/>
                <a:latin typeface="+mn-lt"/>
                <a:ea typeface="+mn-ea"/>
                <a:cs typeface="+mn-cs"/>
              </a:rPr>
              <a:t>The amount of the work used</a:t>
            </a:r>
          </a:p>
          <a:p>
            <a:pPr lvl="0"/>
            <a:r>
              <a:rPr lang="en-US" sz="1200" kern="1200" dirty="0" smtClean="0">
                <a:solidFill>
                  <a:schemeClr val="tx1"/>
                </a:solidFill>
                <a:effectLst/>
                <a:latin typeface="+mn-lt"/>
                <a:ea typeface="+mn-ea"/>
                <a:cs typeface="+mn-cs"/>
              </a:rPr>
              <a:t>The effect on the market for the work</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So for the first : Purpose &amp; Character of Use, you will always have the balance of fair use on your side</a:t>
            </a:r>
            <a:r>
              <a:rPr lang="en-US" sz="1200" b="0" kern="1200" baseline="0" dirty="0" smtClean="0">
                <a:solidFill>
                  <a:schemeClr val="tx1"/>
                </a:solidFill>
                <a:effectLst/>
                <a:latin typeface="+mn-lt"/>
                <a:ea typeface="+mn-ea"/>
                <a:cs typeface="+mn-cs"/>
              </a:rPr>
              <a:t> </a:t>
            </a:r>
            <a:r>
              <a:rPr lang="en-US" sz="1200" b="0" kern="1200" baseline="0" dirty="0" err="1" smtClean="0">
                <a:solidFill>
                  <a:schemeClr val="tx1"/>
                </a:solidFill>
                <a:effectLst/>
                <a:latin typeface="+mn-lt"/>
                <a:ea typeface="+mn-ea"/>
                <a:cs typeface="+mn-cs"/>
              </a:rPr>
              <a:t>bc</a:t>
            </a:r>
            <a:r>
              <a:rPr lang="en-US" sz="1200" b="0" kern="1200" baseline="0" dirty="0" smtClean="0">
                <a:solidFill>
                  <a:schemeClr val="tx1"/>
                </a:solidFill>
                <a:effectLst/>
                <a:latin typeface="+mn-lt"/>
                <a:ea typeface="+mn-ea"/>
                <a:cs typeface="+mn-cs"/>
              </a:rPr>
              <a:t> you are using the work for research or scholarship in a nonprofit education institution</a:t>
            </a:r>
            <a:endParaRPr lang="en-US" sz="1200" b="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19</a:t>
            </a:fld>
            <a:endParaRPr lang="en-US"/>
          </a:p>
        </p:txBody>
      </p:sp>
    </p:spTree>
    <p:extLst>
      <p:ext uri="{BB962C8B-B14F-4D97-AF65-F5344CB8AC3E}">
        <p14:creationId xmlns:p14="http://schemas.microsoft.com/office/powerpoint/2010/main" val="922084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 to begin with I just wanted to go over some of the different options you have when deciding what type of access you would like to provide for your dissertation or thesis.  You will have the option to choose open access or campus access and to place an embargo on your work.</a:t>
            </a:r>
          </a:p>
          <a:p>
            <a:r>
              <a:rPr lang="en-US" sz="1200" kern="1200" dirty="0" smtClean="0">
                <a:solidFill>
                  <a:schemeClr val="tx1"/>
                </a:solidFill>
                <a:effectLst/>
                <a:latin typeface="+mn-lt"/>
                <a:ea typeface="+mn-ea"/>
                <a:cs typeface="+mn-cs"/>
              </a:rPr>
              <a:t>Open access means:</a:t>
            </a:r>
          </a:p>
          <a:p>
            <a:pPr lvl="0"/>
            <a:r>
              <a:rPr lang="en-US" sz="1200" kern="1200" dirty="0" smtClean="0">
                <a:solidFill>
                  <a:schemeClr val="tx1"/>
                </a:solidFill>
                <a:effectLst/>
                <a:latin typeface="+mn-lt"/>
                <a:ea typeface="+mn-ea"/>
                <a:cs typeface="+mn-cs"/>
              </a:rPr>
              <a:t>the full content of your dissertation or thesis is freely available online to researchers and the general public,</a:t>
            </a:r>
          </a:p>
          <a:p>
            <a:pPr lvl="0"/>
            <a:r>
              <a:rPr lang="en-US" sz="1200" kern="1200" dirty="0" smtClean="0">
                <a:solidFill>
                  <a:schemeClr val="tx1"/>
                </a:solidFill>
                <a:effectLst/>
                <a:latin typeface="+mn-lt"/>
                <a:ea typeface="+mn-ea"/>
                <a:cs typeface="+mn-cs"/>
              </a:rPr>
              <a:t>Anyone is permitted to read, download, print, search, or link to the full text of your dissertation or thesis.  </a:t>
            </a:r>
          </a:p>
          <a:p>
            <a:pPr lvl="0"/>
            <a:r>
              <a:rPr lang="en-US" sz="1200" kern="1200" dirty="0" smtClean="0">
                <a:solidFill>
                  <a:schemeClr val="tx1"/>
                </a:solidFill>
                <a:effectLst/>
                <a:latin typeface="+mn-lt"/>
                <a:ea typeface="+mn-ea"/>
                <a:cs typeface="+mn-cs"/>
              </a:rPr>
              <a:t>You, as the author, retain copyright over your dissertation or thesis and the right to be properly acknowledged and cited. </a:t>
            </a:r>
          </a:p>
          <a:p>
            <a:r>
              <a:rPr lang="en-US" sz="1200" kern="1200" dirty="0" smtClean="0">
                <a:solidFill>
                  <a:schemeClr val="tx1"/>
                </a:solidFill>
                <a:effectLst/>
                <a:latin typeface="+mn-lt"/>
                <a:ea typeface="+mn-ea"/>
                <a:cs typeface="+mn-cs"/>
              </a:rPr>
              <a:t>Campus access means:</a:t>
            </a:r>
          </a:p>
          <a:p>
            <a:pPr lvl="0"/>
            <a:r>
              <a:rPr lang="en-US" sz="1200" kern="1200" dirty="0" smtClean="0">
                <a:solidFill>
                  <a:schemeClr val="tx1"/>
                </a:solidFill>
                <a:effectLst/>
                <a:latin typeface="+mn-lt"/>
                <a:ea typeface="+mn-ea"/>
                <a:cs typeface="+mn-cs"/>
              </a:rPr>
              <a:t>the full content of your dissertation or thesis is restricted to on campus UMass users </a:t>
            </a:r>
          </a:p>
          <a:p>
            <a:pPr lvl="0"/>
            <a:r>
              <a:rPr lang="en-US" sz="1200" kern="1200" dirty="0" smtClean="0">
                <a:solidFill>
                  <a:schemeClr val="tx1"/>
                </a:solidFill>
                <a:effectLst/>
                <a:latin typeface="+mn-lt"/>
                <a:ea typeface="+mn-ea"/>
                <a:cs typeface="+mn-cs"/>
              </a:rPr>
              <a:t>those with a valid UMass Amherst user name and password, </a:t>
            </a:r>
          </a:p>
          <a:p>
            <a:pPr lvl="0"/>
            <a:r>
              <a:rPr lang="en-US" sz="1200" kern="1200" dirty="0" smtClean="0">
                <a:solidFill>
                  <a:schemeClr val="tx1"/>
                </a:solidFill>
                <a:effectLst/>
                <a:latin typeface="+mn-lt"/>
                <a:ea typeface="+mn-ea"/>
                <a:cs typeface="+mn-cs"/>
              </a:rPr>
              <a:t>or through interlibrary loan.</a:t>
            </a:r>
          </a:p>
          <a:p>
            <a:r>
              <a:rPr lang="en-US" sz="1200" kern="1200" dirty="0" smtClean="0">
                <a:solidFill>
                  <a:schemeClr val="tx1"/>
                </a:solidFill>
                <a:effectLst/>
                <a:latin typeface="+mn-lt"/>
                <a:ea typeface="+mn-ea"/>
                <a:cs typeface="+mn-cs"/>
              </a:rPr>
              <a:t>An embargo is:</a:t>
            </a:r>
          </a:p>
          <a:p>
            <a:pPr lvl="0"/>
            <a:r>
              <a:rPr lang="en-US" sz="1200" kern="1200" dirty="0" smtClean="0">
                <a:solidFill>
                  <a:schemeClr val="tx1"/>
                </a:solidFill>
                <a:effectLst/>
                <a:latin typeface="+mn-lt"/>
                <a:ea typeface="+mn-ea"/>
                <a:cs typeface="+mn-cs"/>
              </a:rPr>
              <a:t>A restriction placed on your dissertation or thesis for a certain length of time after submission.  </a:t>
            </a:r>
          </a:p>
          <a:p>
            <a:pPr lvl="0"/>
            <a:r>
              <a:rPr lang="en-US" sz="1200" kern="1200" dirty="0" smtClean="0">
                <a:solidFill>
                  <a:schemeClr val="tx1"/>
                </a:solidFill>
                <a:effectLst/>
                <a:latin typeface="+mn-lt"/>
                <a:ea typeface="+mn-ea"/>
                <a:cs typeface="+mn-cs"/>
              </a:rPr>
              <a:t>No one will be able to access your dissertation or thesis during the embargo period.  </a:t>
            </a:r>
          </a:p>
          <a:p>
            <a:pPr lvl="0"/>
            <a:r>
              <a:rPr lang="en-US" sz="1200" kern="1200" dirty="0" smtClean="0">
                <a:solidFill>
                  <a:schemeClr val="tx1"/>
                </a:solidFill>
                <a:effectLst/>
                <a:latin typeface="+mn-lt"/>
                <a:ea typeface="+mn-ea"/>
                <a:cs typeface="+mn-cs"/>
              </a:rPr>
              <a:t>Embargo periods are usually for 6 months.  </a:t>
            </a:r>
          </a:p>
          <a:p>
            <a:pPr lvl="0"/>
            <a:r>
              <a:rPr lang="en-US" sz="1200" kern="1200" dirty="0" smtClean="0">
                <a:solidFill>
                  <a:schemeClr val="tx1"/>
                </a:solidFill>
                <a:effectLst/>
                <a:latin typeface="+mn-lt"/>
                <a:ea typeface="+mn-ea"/>
                <a:cs typeface="+mn-cs"/>
              </a:rPr>
              <a:t>If necessary, longer embargo periods may also be requested </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a:t>
            </a:fld>
            <a:endParaRPr lang="en-US"/>
          </a:p>
        </p:txBody>
      </p:sp>
    </p:spTree>
    <p:extLst>
      <p:ext uri="{BB962C8B-B14F-4D97-AF65-F5344CB8AC3E}">
        <p14:creationId xmlns:p14="http://schemas.microsoft.com/office/powerpoint/2010/main" val="2841268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the second factor, the Nature of the Copyrighted Work, it will depend on what type of work it is. </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third factor is the Amount of the Work.  This will depend on much of the work you want to use? </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last factor is the Effect on the Market and whether your use of the material could hurt the sale of the copyrighted work.</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a:t>
            </a:r>
            <a:r>
              <a:rPr lang="en-US" baseline="0" dirty="0" smtClean="0"/>
              <a:t> are some established best practices for fair use for certain disciplines that help guide you in your decision making.</a:t>
            </a:r>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decision chart can also help you think through whether you can use a copyrighted work in your dissertation or thesis.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will basically tell you:</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Public domain = yes you can go ahead and use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Is the balance of fair use in your favor = yes you can go ahead and use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If the material you want to use is not in the public domain or the balance of fair use is not in your favor = your last option is to try to seek permission from the copyright holder to use the material.</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BE0B6546-086F-47DA-BC98-12B0F82C1DDE}"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example we had of a Masters</a:t>
            </a:r>
            <a:r>
              <a:rPr lang="en-US" baseline="0" dirty="0" smtClean="0"/>
              <a:t> thesis that used copyrighted material was </a:t>
            </a:r>
          </a:p>
          <a:p>
            <a:endParaRPr lang="en-US" baseline="0" dirty="0" smtClean="0"/>
          </a:p>
          <a:p>
            <a:r>
              <a:rPr lang="en-US" dirty="0" smtClean="0"/>
              <a:t>Masters Thesis: Trophy Children Don’t Smile by Chris </a:t>
            </a:r>
            <a:r>
              <a:rPr lang="en-US" dirty="0" err="1" smtClean="0"/>
              <a:t>Boulton</a:t>
            </a:r>
            <a:endParaRPr lang="en-US" dirty="0" smtClean="0"/>
          </a:p>
          <a:p>
            <a:r>
              <a:rPr lang="en-US" dirty="0" smtClean="0">
                <a:hlinkClick r:id="rId3"/>
              </a:rPr>
              <a:t>http://scholarworks.umass.edu/theses/3/</a:t>
            </a:r>
            <a:r>
              <a:rPr lang="en-US" dirty="0" smtClean="0"/>
              <a:t> </a:t>
            </a:r>
          </a:p>
          <a:p>
            <a:endParaRPr lang="en-US" dirty="0" smtClean="0"/>
          </a:p>
          <a:p>
            <a:r>
              <a:rPr lang="en-US" dirty="0" smtClean="0"/>
              <a:t>Chris discussed the depiction of children in magazine advertisements for children’s designer clothing brands</a:t>
            </a:r>
            <a:r>
              <a:rPr lang="en-US" baseline="0" dirty="0" smtClean="0"/>
              <a:t> and he used </a:t>
            </a:r>
            <a:r>
              <a:rPr lang="en-US" dirty="0" smtClean="0"/>
              <a:t>copyrighted advertisements to illustrate his arguments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25</a:t>
            </a:fld>
            <a:endParaRPr lang="en-US"/>
          </a:p>
        </p:txBody>
      </p:sp>
    </p:spTree>
    <p:extLst>
      <p:ext uri="{BB962C8B-B14F-4D97-AF65-F5344CB8AC3E}">
        <p14:creationId xmlns:p14="http://schemas.microsoft.com/office/powerpoint/2010/main" val="25612295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example could</a:t>
            </a:r>
            <a:r>
              <a:rPr lang="en-US" baseline="0" dirty="0" smtClean="0"/>
              <a:t> be a </a:t>
            </a:r>
            <a:r>
              <a:rPr lang="en-US" dirty="0" smtClean="0"/>
              <a:t>History of Science Thesis where the author wants</a:t>
            </a:r>
            <a:r>
              <a:rPr lang="en-US" baseline="0" dirty="0" smtClean="0"/>
              <a:t> to </a:t>
            </a:r>
            <a:r>
              <a:rPr lang="en-US" dirty="0" smtClean="0"/>
              <a:t>include figures from papers published in scientific</a:t>
            </a:r>
            <a:r>
              <a:rPr lang="en-US" baseline="0" dirty="0" smtClean="0"/>
              <a:t> journals from </a:t>
            </a:r>
            <a:r>
              <a:rPr lang="en-US" dirty="0" smtClean="0"/>
              <a:t>the 1970s</a:t>
            </a:r>
            <a:r>
              <a:rPr lang="en-US" baseline="0" dirty="0" smtClean="0"/>
              <a:t> and also wants to </a:t>
            </a:r>
            <a:r>
              <a:rPr lang="en-US" dirty="0" smtClean="0"/>
              <a:t>include screenshots from popular culture films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26</a:t>
            </a:fld>
            <a:endParaRPr lang="en-US"/>
          </a:p>
        </p:txBody>
      </p:sp>
    </p:spTree>
    <p:extLst>
      <p:ext uri="{BB962C8B-B14F-4D97-AF65-F5344CB8AC3E}">
        <p14:creationId xmlns:p14="http://schemas.microsoft.com/office/powerpoint/2010/main" val="6749899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going to have you</a:t>
            </a:r>
            <a:r>
              <a:rPr lang="en-US" baseline="0" dirty="0" smtClean="0"/>
              <a:t> </a:t>
            </a:r>
            <a:r>
              <a:rPr lang="en-US" dirty="0" smtClean="0"/>
              <a:t>Break into groups of 4-5</a:t>
            </a:r>
          </a:p>
          <a:p>
            <a:r>
              <a:rPr lang="en-US" dirty="0" smtClean="0"/>
              <a:t>And Discuss your own examples of using copyrighted works in your dissertations and theses</a:t>
            </a:r>
          </a:p>
          <a:p>
            <a:r>
              <a:rPr lang="en-US" dirty="0" smtClean="0"/>
              <a:t>You</a:t>
            </a:r>
            <a:r>
              <a:rPr lang="en-US" baseline="0" dirty="0" smtClean="0"/>
              <a:t> should </a:t>
            </a:r>
            <a:r>
              <a:rPr lang="en-US" dirty="0" smtClean="0"/>
              <a:t>Weigh out the 4 factors of fair use for your specific</a:t>
            </a:r>
            <a:r>
              <a:rPr lang="en-US" baseline="0" dirty="0" smtClean="0"/>
              <a:t> examples</a:t>
            </a:r>
            <a:endParaRPr lang="en-US" dirty="0" smtClean="0"/>
          </a:p>
          <a:p>
            <a:r>
              <a:rPr lang="en-US" dirty="0" smtClean="0"/>
              <a:t>And Come up with a decision about fair use</a:t>
            </a:r>
          </a:p>
          <a:p>
            <a:r>
              <a:rPr lang="en-US" dirty="0" smtClean="0"/>
              <a:t>Then we’ll get back together and have time</a:t>
            </a:r>
            <a:r>
              <a:rPr lang="en-US" baseline="0" dirty="0" smtClean="0"/>
              <a:t> to discuss a few of your examples and how you </a:t>
            </a:r>
            <a:endParaRPr lang="en-US" dirty="0" smtClean="0"/>
          </a:p>
          <a:p>
            <a:r>
              <a:rPr lang="en-US" dirty="0" smtClean="0"/>
              <a:t>justified your decisions about fair use</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27</a:t>
            </a:fld>
            <a:endParaRPr lang="en-US"/>
          </a:p>
        </p:txBody>
      </p:sp>
    </p:spTree>
    <p:extLst>
      <p:ext uri="{BB962C8B-B14F-4D97-AF65-F5344CB8AC3E}">
        <p14:creationId xmlns:p14="http://schemas.microsoft.com/office/powerpoint/2010/main" val="4250913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If you decide that fair use is</a:t>
            </a:r>
            <a:r>
              <a:rPr lang="en-US" b="0" baseline="0" dirty="0" smtClean="0"/>
              <a:t> not in your favor for some reason and you need to seek permission from the copyright owner these are the steps you would follow:</a:t>
            </a:r>
          </a:p>
          <a:p>
            <a:endParaRPr lang="en-US" b="0" baseline="0" dirty="0" smtClean="0"/>
          </a:p>
          <a:p>
            <a:pPr>
              <a:buNone/>
            </a:pPr>
            <a:r>
              <a:rPr lang="en-US" b="0" dirty="0" smtClean="0"/>
              <a:t>First: Find the Copyright Owner</a:t>
            </a:r>
          </a:p>
          <a:p>
            <a:endParaRPr lang="en-US" b="1" dirty="0" smtClean="0"/>
          </a:p>
          <a:p>
            <a:r>
              <a:rPr lang="en-US" sz="1200" dirty="0" smtClean="0"/>
              <a:t>Look for a copyright notice on the work (ex. Copyright © 2010, XYZ Corporation)</a:t>
            </a:r>
          </a:p>
          <a:p>
            <a:endParaRPr lang="en-US" sz="1200" dirty="0" smtClean="0"/>
          </a:p>
          <a:p>
            <a:r>
              <a:rPr lang="en-US" sz="1200" dirty="0" smtClean="0"/>
              <a:t>Check for copyright registration or renewal with the United States Copyright Office </a:t>
            </a:r>
          </a:p>
          <a:p>
            <a:pPr>
              <a:buNone/>
            </a:pPr>
            <a:r>
              <a:rPr lang="en-US" sz="1200" dirty="0" smtClean="0"/>
              <a:t>      (For more information see: </a:t>
            </a:r>
            <a:r>
              <a:rPr lang="en-US" sz="1200" dirty="0" smtClean="0">
                <a:hlinkClick r:id="rId3"/>
              </a:rPr>
              <a:t>http://www.copyright.gov/records/</a:t>
            </a:r>
            <a:r>
              <a:rPr lang="en-US" sz="1200" dirty="0" smtClean="0"/>
              <a:t>)</a:t>
            </a:r>
          </a:p>
          <a:p>
            <a:endParaRPr lang="en-US" sz="1200" dirty="0" smtClean="0"/>
          </a:p>
          <a:p>
            <a:r>
              <a:rPr lang="en-US" sz="1200" dirty="0" smtClean="0"/>
              <a:t>Search the Internet</a:t>
            </a:r>
          </a:p>
          <a:p>
            <a:endParaRPr lang="en-US" sz="1200" dirty="0" smtClean="0"/>
          </a:p>
          <a:p>
            <a:r>
              <a:rPr lang="en-US" sz="1200" dirty="0" smtClean="0"/>
              <a:t>Check with the Copyright Clearance Center</a:t>
            </a:r>
          </a:p>
          <a:p>
            <a:pPr>
              <a:buNone/>
            </a:pPr>
            <a:r>
              <a:rPr lang="en-US" sz="1200" dirty="0" smtClean="0"/>
              <a:t>     (For more information see: </a:t>
            </a:r>
            <a:r>
              <a:rPr lang="en-US" sz="1200" dirty="0" smtClean="0">
                <a:hlinkClick r:id="rId4"/>
              </a:rPr>
              <a:t>http://www.copyright.com/</a:t>
            </a:r>
            <a:r>
              <a:rPr lang="en-US" sz="1200" dirty="0" smtClean="0"/>
              <a:t>)</a:t>
            </a:r>
          </a:p>
          <a:p>
            <a:endParaRPr lang="en-US" sz="1200" dirty="0" smtClean="0"/>
          </a:p>
          <a:p>
            <a:r>
              <a:rPr lang="en-US" sz="1200" dirty="0" smtClean="0"/>
              <a:t>Contact any person associated with the work and ask about the copyright status and ownership of the work</a:t>
            </a:r>
          </a:p>
          <a:p>
            <a:endParaRPr lang="en-US" b="1" baseline="0" dirty="0" smtClean="0"/>
          </a:p>
        </p:txBody>
      </p:sp>
      <p:sp>
        <p:nvSpPr>
          <p:cNvPr id="4" name="Slide Number Placeholder 3"/>
          <p:cNvSpPr>
            <a:spLocks noGrp="1"/>
          </p:cNvSpPr>
          <p:nvPr>
            <p:ph type="sldNum" sz="quarter" idx="10"/>
          </p:nvPr>
        </p:nvSpPr>
        <p:spPr/>
        <p:txBody>
          <a:bodyPr/>
          <a:lstStyle/>
          <a:p>
            <a:fld id="{BE0B6546-086F-47DA-BC98-12B0F82C1DDE}"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Once you have identified and located the copyright </a:t>
            </a:r>
            <a:r>
              <a:rPr lang="en-US" sz="1200" kern="1200" dirty="0" err="1" smtClean="0">
                <a:solidFill>
                  <a:schemeClr val="tx1"/>
                </a:solidFill>
                <a:effectLst/>
                <a:latin typeface="+mn-lt"/>
                <a:ea typeface="+mn-ea"/>
                <a:cs typeface="+mn-cs"/>
              </a:rPr>
              <a:t>holderYou</a:t>
            </a:r>
            <a:r>
              <a:rPr lang="en-US" sz="1200" kern="1200" dirty="0" smtClean="0">
                <a:solidFill>
                  <a:schemeClr val="tx1"/>
                </a:solidFill>
                <a:effectLst/>
                <a:latin typeface="+mn-lt"/>
                <a:ea typeface="+mn-ea"/>
                <a:cs typeface="+mn-cs"/>
              </a:rPr>
              <a:t> can use this sample letter to write or email the copyright holder to ask for permission to use the material in your thesis or dissertation. </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Any of these 3 options can be combined, so you basically have 4 options:</a:t>
            </a:r>
          </a:p>
          <a:p>
            <a:pPr lvl="0"/>
            <a:r>
              <a:rPr lang="en-US" sz="1200" kern="1200" dirty="0" smtClean="0">
                <a:solidFill>
                  <a:schemeClr val="tx1"/>
                </a:solidFill>
                <a:effectLst/>
                <a:latin typeface="+mn-lt"/>
                <a:ea typeface="+mn-ea"/>
                <a:cs typeface="+mn-cs"/>
              </a:rPr>
              <a:t>Open access</a:t>
            </a:r>
          </a:p>
          <a:p>
            <a:pPr lvl="0"/>
            <a:r>
              <a:rPr lang="en-US" sz="1200" kern="1200" dirty="0" smtClean="0">
                <a:solidFill>
                  <a:schemeClr val="tx1"/>
                </a:solidFill>
                <a:effectLst/>
                <a:latin typeface="+mn-lt"/>
                <a:ea typeface="+mn-ea"/>
                <a:cs typeface="+mn-cs"/>
              </a:rPr>
              <a:t>Open access with an embargo</a:t>
            </a:r>
          </a:p>
          <a:p>
            <a:pPr lvl="0"/>
            <a:r>
              <a:rPr lang="en-US" sz="1200" kern="1200" dirty="0" smtClean="0">
                <a:solidFill>
                  <a:schemeClr val="tx1"/>
                </a:solidFill>
                <a:effectLst/>
                <a:latin typeface="+mn-lt"/>
                <a:ea typeface="+mn-ea"/>
                <a:cs typeface="+mn-cs"/>
              </a:rPr>
              <a:t>Campus Access</a:t>
            </a:r>
          </a:p>
          <a:p>
            <a:pPr lvl="0"/>
            <a:r>
              <a:rPr lang="en-US" sz="1200" kern="1200" dirty="0" smtClean="0">
                <a:solidFill>
                  <a:schemeClr val="tx1"/>
                </a:solidFill>
                <a:effectLst/>
                <a:latin typeface="+mn-lt"/>
                <a:ea typeface="+mn-ea"/>
                <a:cs typeface="+mn-cs"/>
              </a:rPr>
              <a:t>Campus Access with an embargo</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3</a:t>
            </a:fld>
            <a:endParaRPr lang="en-US"/>
          </a:p>
        </p:txBody>
      </p:sp>
    </p:spTree>
    <p:extLst>
      <p:ext uri="{BB962C8B-B14F-4D97-AF65-F5344CB8AC3E}">
        <p14:creationId xmlns:p14="http://schemas.microsoft.com/office/powerpoint/2010/main" val="37683599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effectLst/>
                <a:latin typeface="+mn-lt"/>
                <a:ea typeface="+mn-ea"/>
                <a:cs typeface="+mn-cs"/>
              </a:rPr>
              <a:t>If permission is granted</a:t>
            </a:r>
            <a:r>
              <a:rPr lang="en-US" sz="1200" kern="1200" dirty="0" smtClean="0">
                <a:solidFill>
                  <a:schemeClr val="tx1"/>
                </a:solidFill>
                <a:effectLst/>
                <a:latin typeface="+mn-lt"/>
                <a:ea typeface="+mn-ea"/>
                <a:cs typeface="+mn-cs"/>
              </a:rPr>
              <a:t>.  Great!  Just make sure you keep a record.</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Is Permission is Denied</a:t>
            </a:r>
            <a:r>
              <a:rPr lang="en-US" sz="1200" kern="1200" dirty="0" smtClean="0">
                <a:solidFill>
                  <a:schemeClr val="tx1"/>
                </a:solidFill>
                <a:effectLst/>
                <a:latin typeface="+mn-lt"/>
                <a:ea typeface="+mn-ea"/>
                <a:cs typeface="+mn-cs"/>
              </a:rPr>
              <a:t>. Find out why. Maybe you can negotiate a better result.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Sometimes permission is Granted, but </a:t>
            </a:r>
            <a:r>
              <a:rPr lang="en-US" sz="1200" kern="1200" dirty="0" smtClean="0">
                <a:solidFill>
                  <a:schemeClr val="tx1"/>
                </a:solidFill>
                <a:effectLst/>
                <a:latin typeface="+mn-lt"/>
                <a:ea typeface="+mn-ea"/>
                <a:cs typeface="+mn-cs"/>
              </a:rPr>
              <a:t>the copyright owner may charge a fee for the permission. </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You can try to obtain a lower fee by using a smaller portion of the work</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Or Look for alternative materials</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Ultimately, the decision will be up to you and your budget.</a:t>
            </a:r>
            <a:endParaRPr lang="en-US" sz="11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If you are seeking permission, keep a copy of all correspondence.  Also, keep a detailed record of your attempts to identify and locate the copyright owner. In the unlikely event that your use of the work is ever challenged, you may need to prove that you obtained permission or that you made a good faith effort to contact the copyright owner.</a:t>
            </a:r>
          </a:p>
          <a:p>
            <a:r>
              <a:rPr lang="en-US" sz="1200" kern="1200" dirty="0" smtClean="0">
                <a:solidFill>
                  <a:schemeClr val="tx1"/>
                </a:solidFill>
                <a:effectLst/>
                <a:latin typeface="+mn-lt"/>
                <a:ea typeface="+mn-ea"/>
                <a:cs typeface="+mn-cs"/>
              </a:rPr>
              <a:t>It might also come in handy if you ever want to contact the copyright owner to use the same material again in the future.</a:t>
            </a:r>
          </a:p>
          <a:p>
            <a:endParaRPr lang="en-US" dirty="0" smtClean="0"/>
          </a:p>
        </p:txBody>
      </p:sp>
      <p:sp>
        <p:nvSpPr>
          <p:cNvPr id="4" name="Slide Number Placeholder 3"/>
          <p:cNvSpPr>
            <a:spLocks noGrp="1"/>
          </p:cNvSpPr>
          <p:nvPr>
            <p:ph type="sldNum" sz="quarter" idx="10"/>
          </p:nvPr>
        </p:nvSpPr>
        <p:spPr/>
        <p:txBody>
          <a:bodyPr/>
          <a:lstStyle/>
          <a:p>
            <a:fld id="{BE0B6546-086F-47DA-BC98-12B0F82C1DDE}"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effectLst/>
                <a:latin typeface="+mn-lt"/>
                <a:ea typeface="+mn-ea"/>
                <a:cs typeface="+mn-cs"/>
              </a:rPr>
              <a:t>These are some potential problems you may run into with trying to seek permissions:</a:t>
            </a:r>
          </a:p>
          <a:p>
            <a:endParaRPr lang="en-US" sz="1200" b="1" kern="1200" dirty="0" smtClean="0">
              <a:solidFill>
                <a:schemeClr val="tx1"/>
              </a:solidFill>
              <a:effectLst/>
              <a:latin typeface="+mn-lt"/>
              <a:ea typeface="+mn-ea"/>
              <a:cs typeface="+mn-cs"/>
            </a:endParaRPr>
          </a:p>
          <a:p>
            <a:pPr marL="514350" indent="-514350">
              <a:buFont typeface="+mj-lt"/>
              <a:buAutoNum type="arabicPeriod"/>
            </a:pPr>
            <a:r>
              <a:rPr lang="en-US" dirty="0" smtClean="0"/>
              <a:t>You cannot identify a copyright owner</a:t>
            </a:r>
          </a:p>
          <a:p>
            <a:pPr marL="514350" indent="-514350">
              <a:buFont typeface="+mj-lt"/>
              <a:buAutoNum type="arabicPeriod"/>
            </a:pPr>
            <a:endParaRPr lang="en-US" dirty="0" smtClean="0"/>
          </a:p>
          <a:p>
            <a:pPr marL="514350" indent="-514350">
              <a:buFont typeface="+mj-lt"/>
              <a:buAutoNum type="arabicPeriod"/>
            </a:pPr>
            <a:r>
              <a:rPr lang="en-US" dirty="0" smtClean="0"/>
              <a:t>You cannot locate the copyright owner</a:t>
            </a:r>
          </a:p>
          <a:p>
            <a:pPr marL="514350" indent="-514350">
              <a:buFont typeface="+mj-lt"/>
              <a:buAutoNum type="arabicPeriod"/>
            </a:pPr>
            <a:endParaRPr lang="en-US" dirty="0" smtClean="0"/>
          </a:p>
          <a:p>
            <a:pPr marL="514350" indent="-514350">
              <a:buFont typeface="+mj-lt"/>
              <a:buAutoNum type="arabicPeriod"/>
            </a:pPr>
            <a:r>
              <a:rPr lang="en-US" dirty="0" smtClean="0"/>
              <a:t>You have contacted the copyright owner, but received no response</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These works are called orphan works: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orphan works problem is “the situation where the owner of a copyrighted work,” even after a “reasonably diligent effort,” “cannot be identified and located by someone who wishes to make use of the work in a manner that requires permission of the copyright owner”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a few years now, there's been an effort underway to pass "orphan works" legislation that would protect a user of a copyrighted work who, after a reasonably diligent search, is unable to locate the owner. The legislation is controversial though and so far nothing has passed.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You have contacted the copyright owner, but received no response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Unfortunately, this does happen sometimes, and it is very frustrating.</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0B6546-086F-47DA-BC98-12B0F82C1DDE}"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400" b="1" kern="1200" dirty="0" smtClean="0">
                <a:solidFill>
                  <a:schemeClr val="tx1"/>
                </a:solidFill>
                <a:effectLst/>
                <a:latin typeface="+mn-lt"/>
                <a:ea typeface="+mn-ea"/>
                <a:cs typeface="+mn-cs"/>
              </a:rPr>
              <a:t>So if you have reached a dead end in your quest to obtain permission you use a copyrighted work, you still have a few options left.</a:t>
            </a:r>
            <a:endParaRPr lang="en-US" sz="1400" kern="1200" dirty="0" smtClean="0">
              <a:solidFill>
                <a:schemeClr val="tx1"/>
              </a:solidFill>
              <a:effectLst/>
              <a:latin typeface="+mn-lt"/>
              <a:ea typeface="+mn-ea"/>
              <a:cs typeface="+mn-cs"/>
            </a:endParaRPr>
          </a:p>
          <a:p>
            <a:r>
              <a:rPr lang="en-US" sz="1400" b="1" kern="1200" dirty="0" smtClean="0">
                <a:solidFill>
                  <a:schemeClr val="tx1"/>
                </a:solidFill>
                <a:effectLst/>
                <a:latin typeface="+mn-lt"/>
                <a:ea typeface="+mn-ea"/>
                <a:cs typeface="+mn-cs"/>
              </a:rPr>
              <a:t> </a:t>
            </a:r>
            <a:endParaRPr lang="en-US" sz="1400" kern="1200" dirty="0" smtClean="0">
              <a:solidFill>
                <a:schemeClr val="tx1"/>
              </a:solidFill>
              <a:effectLst/>
              <a:latin typeface="+mn-lt"/>
              <a:ea typeface="+mn-ea"/>
              <a:cs typeface="+mn-cs"/>
            </a:endParaRPr>
          </a:p>
          <a:p>
            <a:r>
              <a:rPr lang="en-US" sz="1400" b="1" kern="1200" dirty="0" smtClean="0">
                <a:solidFill>
                  <a:schemeClr val="tx1"/>
                </a:solidFill>
                <a:effectLst/>
                <a:latin typeface="+mn-lt"/>
                <a:ea typeface="+mn-ea"/>
                <a:cs typeface="+mn-cs"/>
              </a:rPr>
              <a:t>One thing you can do is return to fair use</a:t>
            </a:r>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may have found that there really isn’t a market for the work any longer.  If you think this is the case you may be able to reevaluate fair use a bit more generously than you did originally. </a:t>
            </a:r>
          </a:p>
          <a:p>
            <a:r>
              <a:rPr lang="en-US" sz="1400" kern="1200" dirty="0" smtClean="0">
                <a:solidFill>
                  <a:schemeClr val="tx1"/>
                </a:solidFill>
                <a:effectLst/>
                <a:latin typeface="+mn-lt"/>
                <a:ea typeface="+mn-ea"/>
                <a:cs typeface="+mn-cs"/>
              </a:rPr>
              <a:t> </a:t>
            </a:r>
          </a:p>
          <a:p>
            <a:r>
              <a:rPr lang="en-US" sz="1400" b="1" kern="1200" dirty="0" smtClean="0">
                <a:solidFill>
                  <a:schemeClr val="tx1"/>
                </a:solidFill>
                <a:effectLst/>
                <a:latin typeface="+mn-lt"/>
                <a:ea typeface="+mn-ea"/>
                <a:cs typeface="+mn-cs"/>
              </a:rPr>
              <a:t>You need to ask yourself whether those specific copyrighted works are the only materials that will satisfy your goals.</a:t>
            </a:r>
            <a:r>
              <a:rPr lang="en-US" sz="1400" kern="1200" dirty="0" smtClean="0">
                <a:solidFill>
                  <a:schemeClr val="tx1"/>
                </a:solidFill>
                <a:effectLst/>
                <a:latin typeface="+mn-lt"/>
                <a:ea typeface="+mn-ea"/>
                <a:cs typeface="+mn-cs"/>
              </a:rPr>
              <a:t> In many cases, you can achieve your desired end results with a selection of copyrighted works that come from more cooperative copyright owners or that may be in the public domain and available for use without copyright restriction.</a:t>
            </a:r>
          </a:p>
          <a:p>
            <a:r>
              <a:rPr lang="en-US" sz="1400" kern="1200" dirty="0" smtClean="0">
                <a:solidFill>
                  <a:schemeClr val="tx1"/>
                </a:solidFill>
                <a:effectLst/>
                <a:latin typeface="+mn-lt"/>
                <a:ea typeface="+mn-ea"/>
                <a:cs typeface="+mn-cs"/>
              </a:rPr>
              <a:t> </a:t>
            </a:r>
          </a:p>
          <a:p>
            <a:r>
              <a:rPr lang="en-US" sz="1400" b="1" kern="1200" dirty="0" smtClean="0">
                <a:solidFill>
                  <a:schemeClr val="tx1"/>
                </a:solidFill>
                <a:effectLst/>
                <a:latin typeface="+mn-lt"/>
                <a:ea typeface="+mn-ea"/>
                <a:cs typeface="+mn-cs"/>
              </a:rPr>
              <a:t>3. Alter your planned use of the copyrighted works</a:t>
            </a:r>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If you simply cannot get permission, you might revise your plans perhaps by scaling back on how much of the work you will use.  This may allow you to consider the balance of fair use in your favor.</a:t>
            </a:r>
          </a:p>
          <a:p>
            <a:r>
              <a:rPr lang="en-US" sz="1400" kern="1200" dirty="0" smtClean="0">
                <a:solidFill>
                  <a:schemeClr val="tx1"/>
                </a:solidFill>
                <a:effectLst/>
                <a:latin typeface="+mn-lt"/>
                <a:ea typeface="+mn-ea"/>
                <a:cs typeface="+mn-cs"/>
              </a:rPr>
              <a:t> </a:t>
            </a:r>
          </a:p>
          <a:p>
            <a:r>
              <a:rPr lang="en-US" sz="1400" b="1" kern="1200" dirty="0" smtClean="0">
                <a:solidFill>
                  <a:schemeClr val="tx1"/>
                </a:solidFill>
                <a:effectLst/>
                <a:latin typeface="+mn-lt"/>
                <a:ea typeface="+mn-ea"/>
                <a:cs typeface="+mn-cs"/>
              </a:rPr>
              <a:t>4. Conduct a risk-benefit analysis</a:t>
            </a:r>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You need to balance the benefits of using that particular material in your given project against the risks that a copyright owner may see your project, identify the materials, and make a claim that you have violated their copyright. </a:t>
            </a:r>
          </a:p>
          <a:p>
            <a:r>
              <a:rPr lang="en-US" sz="1400" kern="1200" dirty="0" smtClean="0">
                <a:solidFill>
                  <a:schemeClr val="tx1"/>
                </a:solidFill>
                <a:effectLst/>
                <a:latin typeface="+mn-lt"/>
                <a:ea typeface="+mn-ea"/>
                <a:cs typeface="+mn-cs"/>
              </a:rPr>
              <a:t> </a:t>
            </a:r>
          </a:p>
          <a:p>
            <a:r>
              <a:rPr lang="en-US" sz="1400" kern="1200" dirty="0" smtClean="0">
                <a:solidFill>
                  <a:schemeClr val="tx1"/>
                </a:solidFill>
                <a:effectLst/>
                <a:latin typeface="+mn-lt"/>
                <a:ea typeface="+mn-ea"/>
                <a:cs typeface="+mn-cs"/>
              </a:rPr>
              <a:t>You should make sure you investigate whether the work is registered with the U.S. Copyright Office.  </a:t>
            </a:r>
          </a:p>
          <a:p>
            <a:r>
              <a:rPr lang="en-US" sz="1400" kern="1200" dirty="0" smtClean="0">
                <a:solidFill>
                  <a:schemeClr val="tx1"/>
                </a:solidFill>
                <a:effectLst/>
                <a:latin typeface="+mn-lt"/>
                <a:ea typeface="+mn-ea"/>
                <a:cs typeface="+mn-cs"/>
              </a:rPr>
              <a:t> </a:t>
            </a:r>
          </a:p>
          <a:p>
            <a:r>
              <a:rPr lang="en-US" sz="1400" kern="1200" dirty="0" smtClean="0">
                <a:solidFill>
                  <a:schemeClr val="tx1"/>
                </a:solidFill>
                <a:effectLst/>
                <a:latin typeface="+mn-lt"/>
                <a:ea typeface="+mn-ea"/>
                <a:cs typeface="+mn-cs"/>
              </a:rPr>
              <a:t>You should also make sure that you have been  thorough in your search for the copyright owner and document your requests for permission.</a:t>
            </a:r>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0B6546-086F-47DA-BC98-12B0F82C1DDE}"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some references and places for additional</a:t>
            </a:r>
            <a:r>
              <a:rPr lang="en-US" baseline="0" dirty="0" smtClean="0"/>
              <a:t> information.</a:t>
            </a:r>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34</a:t>
            </a:fld>
            <a:endParaRPr lang="en-US"/>
          </a:p>
        </p:txBody>
      </p:sp>
    </p:spTree>
    <p:extLst>
      <p:ext uri="{BB962C8B-B14F-4D97-AF65-F5344CB8AC3E}">
        <p14:creationId xmlns:p14="http://schemas.microsoft.com/office/powerpoint/2010/main" val="39637979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Questions?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35</a:t>
            </a:fld>
            <a:endParaRPr lang="en-US"/>
          </a:p>
        </p:txBody>
      </p:sp>
    </p:spTree>
    <p:extLst>
      <p:ext uri="{BB962C8B-B14F-4D97-AF65-F5344CB8AC3E}">
        <p14:creationId xmlns:p14="http://schemas.microsoft.com/office/powerpoint/2010/main" val="1022131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Discuss myths:</a:t>
            </a:r>
          </a:p>
          <a:p>
            <a:pPr lvl="0"/>
            <a:r>
              <a:rPr lang="en-US" sz="1200" kern="1200" dirty="0" smtClean="0">
                <a:solidFill>
                  <a:schemeClr val="tx1"/>
                </a:solidFill>
                <a:effectLst/>
                <a:latin typeface="+mn-lt"/>
                <a:ea typeface="+mn-ea"/>
                <a:cs typeface="+mn-cs"/>
              </a:rPr>
              <a:t>Fear that providing Open Access for your dissertation or thesis will disqualify it for future publication</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article or book based on your dissertation will be significantly different after editing and peer-review than its original form.  </a:t>
            </a:r>
          </a:p>
          <a:p>
            <a:pPr lvl="0"/>
            <a:r>
              <a:rPr lang="en-US" sz="1200" kern="1200" dirty="0" smtClean="0">
                <a:solidFill>
                  <a:schemeClr val="tx1"/>
                </a:solidFill>
                <a:effectLst/>
                <a:latin typeface="+mn-lt"/>
                <a:ea typeface="+mn-ea"/>
                <a:cs typeface="+mn-cs"/>
              </a:rPr>
              <a:t>If you are still worried you can always choose open access with an embargo, so you have some time to get it published first.</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You made a patentable discovery during your graduate research and want time to apply for a patent</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We don't want students to disclose their research before they've had a chance to patent it.  </a:t>
            </a:r>
          </a:p>
          <a:p>
            <a:pPr lvl="0"/>
            <a:r>
              <a:rPr lang="en-US" sz="1200" kern="1200" dirty="0" smtClean="0">
                <a:solidFill>
                  <a:schemeClr val="tx1"/>
                </a:solidFill>
                <a:effectLst/>
                <a:latin typeface="+mn-lt"/>
                <a:ea typeface="+mn-ea"/>
                <a:cs typeface="+mn-cs"/>
              </a:rPr>
              <a:t>You can request an embargo for any length of time you need, but you can still choose open access after the embargo expires.</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Some sections of your dissertation or thesis may be under copyright by others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 long as your use was fair or you obtained permission to use the materials it should be okay to make your dissertation or thesis openly available. We’re going to talk about this some more in a few minutes.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4</a:t>
            </a:fld>
            <a:endParaRPr lang="en-US"/>
          </a:p>
        </p:txBody>
      </p:sp>
    </p:spTree>
    <p:extLst>
      <p:ext uri="{BB962C8B-B14F-4D97-AF65-F5344CB8AC3E}">
        <p14:creationId xmlns:p14="http://schemas.microsoft.com/office/powerpoint/2010/main" val="6998643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But first I have a couple of short videos to show you.</a:t>
            </a:r>
          </a:p>
          <a:p>
            <a:pPr lvl="0"/>
            <a:r>
              <a:rPr lang="en-US" sz="1200" kern="1200" dirty="0" smtClean="0">
                <a:solidFill>
                  <a:schemeClr val="tx1"/>
                </a:solidFill>
                <a:effectLst/>
                <a:latin typeface="+mn-lt"/>
                <a:ea typeface="+mn-ea"/>
                <a:cs typeface="+mn-cs"/>
              </a:rPr>
              <a:t> The first one is called open Access 101.  It describes the current model of scholarly publishing and talks about why open access to research is important.</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The second is a short video about the benefits of open access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So, I think these videos do a pretty good job or summing up the advantages of open access.  </a:t>
            </a:r>
          </a:p>
          <a:p>
            <a:pPr lvl="0"/>
            <a:r>
              <a:rPr lang="en-US" sz="1200" kern="1200" dirty="0" smtClean="0">
                <a:solidFill>
                  <a:schemeClr val="tx1"/>
                </a:solidFill>
                <a:effectLst/>
                <a:latin typeface="+mn-lt"/>
                <a:ea typeface="+mn-ea"/>
                <a:cs typeface="+mn-cs"/>
              </a:rPr>
              <a:t>The biggest advantage of open access is that other people will be more likely to read your work if it’s openly available online </a:t>
            </a:r>
          </a:p>
          <a:p>
            <a:pPr lvl="0"/>
            <a:r>
              <a:rPr lang="en-US" sz="1200" kern="1200" dirty="0" smtClean="0">
                <a:solidFill>
                  <a:schemeClr val="tx1"/>
                </a:solidFill>
                <a:effectLst/>
                <a:latin typeface="+mn-lt"/>
                <a:ea typeface="+mn-ea"/>
                <a:cs typeface="+mn-cs"/>
              </a:rPr>
              <a:t>This can lead to more recognition, more invitations to speak at conferences and more citations to your work.  </a:t>
            </a:r>
          </a:p>
          <a:p>
            <a:pPr lvl="0"/>
            <a:r>
              <a:rPr lang="en-US" sz="1200" kern="1200" dirty="0" smtClean="0">
                <a:solidFill>
                  <a:schemeClr val="tx1"/>
                </a:solidFill>
                <a:effectLst/>
                <a:latin typeface="+mn-lt"/>
                <a:ea typeface="+mn-ea"/>
                <a:cs typeface="+mn-cs"/>
              </a:rPr>
              <a:t>Also, I just wanted to remind you of one other major advantage. </a:t>
            </a:r>
          </a:p>
          <a:p>
            <a:pPr lvl="0"/>
            <a:r>
              <a:rPr lang="en-US" sz="1200" kern="1200" dirty="0" smtClean="0">
                <a:solidFill>
                  <a:schemeClr val="tx1"/>
                </a:solidFill>
                <a:effectLst/>
                <a:latin typeface="+mn-lt"/>
                <a:ea typeface="+mn-ea"/>
                <a:cs typeface="+mn-cs"/>
              </a:rPr>
              <a:t>And that is by choosing open access, you will be able to share a download link with potential employers and colleagues when you are looking for a job after you graduate. </a:t>
            </a:r>
          </a:p>
          <a:p>
            <a:pPr lvl="0"/>
            <a:r>
              <a:rPr lang="en-US" sz="1200" kern="1200" dirty="0" smtClean="0">
                <a:solidFill>
                  <a:schemeClr val="tx1"/>
                </a:solidFill>
                <a:effectLst/>
                <a:latin typeface="+mn-lt"/>
                <a:ea typeface="+mn-ea"/>
                <a:cs typeface="+mn-cs"/>
              </a:rPr>
              <a:t>Campus access theses and dissertations can only be downloaded by UMass Amherst faculty, staff and students.  </a:t>
            </a:r>
          </a:p>
          <a:p>
            <a:pPr lvl="0"/>
            <a:r>
              <a:rPr lang="en-US" sz="1200" kern="1200" dirty="0" smtClean="0">
                <a:solidFill>
                  <a:schemeClr val="tx1"/>
                </a:solidFill>
                <a:effectLst/>
                <a:latin typeface="+mn-lt"/>
                <a:ea typeface="+mn-ea"/>
                <a:cs typeface="+mn-cs"/>
              </a:rPr>
              <a:t>This means potential employers, colleagues, friends, family, and even you yourself will not be able to freely access your dissertation or thesis online after you graduate.</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5</a:t>
            </a:fld>
            <a:endParaRPr lang="en-US"/>
          </a:p>
        </p:txBody>
      </p:sp>
    </p:spTree>
    <p:extLst>
      <p:ext uri="{BB962C8B-B14F-4D97-AF65-F5344CB8AC3E}">
        <p14:creationId xmlns:p14="http://schemas.microsoft.com/office/powerpoint/2010/main" val="2053998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 if you want to, you have several opportunities to support open access: </a:t>
            </a:r>
          </a:p>
          <a:p>
            <a:pPr lvl="0"/>
            <a:r>
              <a:rPr lang="en-US" sz="1200" kern="1200" dirty="0" smtClean="0">
                <a:solidFill>
                  <a:schemeClr val="tx1"/>
                </a:solidFill>
                <a:effectLst/>
                <a:latin typeface="+mn-lt"/>
                <a:ea typeface="+mn-ea"/>
                <a:cs typeface="+mn-cs"/>
              </a:rPr>
              <a:t>first you can choose open access for your dissertation or thesis, </a:t>
            </a:r>
          </a:p>
          <a:p>
            <a:pPr lvl="0"/>
            <a:r>
              <a:rPr lang="en-US" sz="1200" kern="1200" dirty="0" smtClean="0">
                <a:solidFill>
                  <a:schemeClr val="tx1"/>
                </a:solidFill>
                <a:effectLst/>
                <a:latin typeface="+mn-lt"/>
                <a:ea typeface="+mn-ea"/>
                <a:cs typeface="+mn-cs"/>
              </a:rPr>
              <a:t>Also when you are publishing articles in journals you can choose to publish in open access journals</a:t>
            </a:r>
          </a:p>
          <a:p>
            <a:pPr lvl="0"/>
            <a:r>
              <a:rPr lang="en-US" sz="1200" kern="1200" dirty="0" smtClean="0">
                <a:solidFill>
                  <a:schemeClr val="tx1"/>
                </a:solidFill>
                <a:effectLst/>
                <a:latin typeface="+mn-lt"/>
                <a:ea typeface="+mn-ea"/>
                <a:cs typeface="+mn-cs"/>
              </a:rPr>
              <a:t>and lastly even if you don’t want to publish in an open access journal can retain your right to upload an open access copy of your article to a digital repository, such as </a:t>
            </a:r>
            <a:r>
              <a:rPr lang="en-US" sz="1200" kern="1200" dirty="0" err="1" smtClean="0">
                <a:solidFill>
                  <a:schemeClr val="tx1"/>
                </a:solidFill>
                <a:effectLst/>
                <a:latin typeface="+mn-lt"/>
                <a:ea typeface="+mn-ea"/>
                <a:cs typeface="+mn-cs"/>
              </a:rPr>
              <a:t>ScholarWorks</a:t>
            </a:r>
            <a:r>
              <a:rPr lang="en-US" sz="1200" kern="1200" dirty="0" smtClean="0">
                <a:solidFill>
                  <a:schemeClr val="tx1"/>
                </a:solidFill>
                <a:effectLst/>
                <a:latin typeface="+mn-lt"/>
                <a:ea typeface="+mn-ea"/>
                <a:cs typeface="+mn-cs"/>
              </a:rPr>
              <a:t>, by attaching an author addendum to you publisher agreement.</a:t>
            </a:r>
          </a:p>
          <a:p>
            <a:pPr lvl="0"/>
            <a:r>
              <a:rPr lang="en-US" sz="1200" kern="1200" dirty="0" smtClean="0">
                <a:solidFill>
                  <a:schemeClr val="tx1"/>
                </a:solidFill>
                <a:effectLst/>
                <a:latin typeface="+mn-lt"/>
                <a:ea typeface="+mn-ea"/>
                <a:cs typeface="+mn-cs"/>
              </a:rPr>
              <a:t>also I’d encourage you all to learn more about your rights as an author by going to the SPARC website and reading the information about author rights</a:t>
            </a:r>
          </a:p>
          <a:p>
            <a:pPr lvl="0"/>
            <a:r>
              <a:rPr lang="en-US" sz="1200" b="1" kern="1200" dirty="0" err="1" smtClean="0">
                <a:solidFill>
                  <a:schemeClr val="tx1"/>
                </a:solidFill>
                <a:effectLst/>
                <a:latin typeface="+mn-lt"/>
                <a:ea typeface="+mn-ea"/>
                <a:cs typeface="+mn-cs"/>
              </a:rPr>
              <a:t>Sparc</a:t>
            </a:r>
            <a:r>
              <a:rPr lang="en-US" sz="1200" b="1" kern="1200" dirty="0" smtClean="0">
                <a:solidFill>
                  <a:schemeClr val="tx1"/>
                </a:solidFill>
                <a:effectLst/>
                <a:latin typeface="+mn-lt"/>
                <a:ea typeface="+mn-ea"/>
                <a:cs typeface="+mn-cs"/>
              </a:rPr>
              <a:t> stands for the </a:t>
            </a:r>
            <a:r>
              <a:rPr lang="en-US" sz="1200" kern="1200" dirty="0" smtClean="0">
                <a:solidFill>
                  <a:schemeClr val="tx1"/>
                </a:solidFill>
                <a:effectLst/>
                <a:latin typeface="+mn-lt"/>
                <a:ea typeface="+mn-ea"/>
                <a:cs typeface="+mn-cs"/>
              </a:rPr>
              <a:t>Scholarly Publishing and Academic Resources Coalition.  It’s an international alliance of academic and research libraries that works with stakeholders – including authors and publishers– to build on opportunities created by the advent of the Internet to advance the conduct and dissemination of scholarship.</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6</a:t>
            </a:fld>
            <a:endParaRPr lang="en-US"/>
          </a:p>
        </p:txBody>
      </p:sp>
    </p:spTree>
    <p:extLst>
      <p:ext uri="{BB962C8B-B14F-4D97-AF65-F5344CB8AC3E}">
        <p14:creationId xmlns:p14="http://schemas.microsoft.com/office/powerpoint/2010/main" val="1386256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Link to SPARC author addendum The </a:t>
            </a:r>
            <a:r>
              <a:rPr lang="en-US" sz="1200" u="sng" kern="1200" dirty="0" smtClean="0">
                <a:solidFill>
                  <a:schemeClr val="tx1"/>
                </a:solidFill>
                <a:effectLst/>
                <a:latin typeface="+mn-lt"/>
                <a:ea typeface="+mn-ea"/>
                <a:cs typeface="+mn-cs"/>
                <a:hlinkClick r:id="rId3"/>
              </a:rPr>
              <a:t>SPARC Author Addendum</a:t>
            </a:r>
            <a:r>
              <a:rPr lang="en-US" sz="1200" kern="1200" dirty="0" smtClean="0">
                <a:solidFill>
                  <a:schemeClr val="tx1"/>
                </a:solidFill>
                <a:effectLst/>
                <a:latin typeface="+mn-lt"/>
                <a:ea typeface="+mn-ea"/>
                <a:cs typeface="+mn-cs"/>
              </a:rPr>
              <a:t> is a legal instrument that modifies the publisher’s agreement and allows you to keep these key rights to your articles.  </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7</a:t>
            </a:fld>
            <a:endParaRPr lang="en-US"/>
          </a:p>
        </p:txBody>
      </p:sp>
    </p:spTree>
    <p:extLst>
      <p:ext uri="{BB962C8B-B14F-4D97-AF65-F5344CB8AC3E}">
        <p14:creationId xmlns:p14="http://schemas.microsoft.com/office/powerpoint/2010/main" val="24120125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is a short funny video about author rights</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8</a:t>
            </a:fld>
            <a:endParaRPr lang="en-US"/>
          </a:p>
        </p:txBody>
      </p:sp>
    </p:spTree>
    <p:extLst>
      <p:ext uri="{BB962C8B-B14F-4D97-AF65-F5344CB8AC3E}">
        <p14:creationId xmlns:p14="http://schemas.microsoft.com/office/powerpoint/2010/main" val="3157398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So, how do you legally use somebody else’s work in your ETD?</a:t>
            </a:r>
          </a:p>
          <a:p>
            <a:r>
              <a:rPr lang="en-US" sz="1200" kern="1200" dirty="0" smtClean="0">
                <a:solidFill>
                  <a:schemeClr val="tx1"/>
                </a:solidFill>
                <a:effectLst/>
                <a:latin typeface="+mn-lt"/>
                <a:ea typeface="+mn-ea"/>
                <a:cs typeface="+mn-cs"/>
              </a:rPr>
              <a:t>There are four ways to do this: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You can use works with open licenses, use works that are in the public domain, apply the fair use doctrine, or get the creator or copyright holder’s permission. </a:t>
            </a:r>
          </a:p>
          <a:p>
            <a:endParaRPr lang="en-US" dirty="0"/>
          </a:p>
        </p:txBody>
      </p:sp>
      <p:sp>
        <p:nvSpPr>
          <p:cNvPr id="4" name="Slide Number Placeholder 3"/>
          <p:cNvSpPr>
            <a:spLocks noGrp="1"/>
          </p:cNvSpPr>
          <p:nvPr>
            <p:ph type="sldNum" sz="quarter" idx="10"/>
          </p:nvPr>
        </p:nvSpPr>
        <p:spPr/>
        <p:txBody>
          <a:bodyPr/>
          <a:lstStyle/>
          <a:p>
            <a:fld id="{BE0B6546-086F-47DA-BC98-12B0F82C1DD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E81CE21-9526-4A9F-A701-588ACA872118}" type="datetimeFigureOut">
              <a:rPr lang="en-US" smtClean="0"/>
              <a:pPr/>
              <a:t>10/1/2013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544FF32-5598-4094-A854-36448BD32DF3}"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81CE21-9526-4A9F-A701-588ACA872118}" type="datetimeFigureOut">
              <a:rPr lang="en-US" smtClean="0"/>
              <a:pPr/>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44FF32-5598-4094-A854-36448BD32DF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544FF32-5598-4094-A854-36448BD32DF3}"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81CE21-9526-4A9F-A701-588ACA872118}" type="datetimeFigureOut">
              <a:rPr lang="en-US" smtClean="0"/>
              <a:pPr/>
              <a:t>10/1/2013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E81CE21-9526-4A9F-A701-588ACA872118}" type="datetimeFigureOut">
              <a:rPr lang="en-US" smtClean="0"/>
              <a:pPr/>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4544FF32-5598-4094-A854-36448BD32DF3}"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DE81CE21-9526-4A9F-A701-588ACA872118}" type="datetimeFigureOut">
              <a:rPr lang="en-US" smtClean="0"/>
              <a:pPr/>
              <a:t>10/1/2013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544FF32-5598-4094-A854-36448BD32DF3}"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E81CE21-9526-4A9F-A701-588ACA872118}" type="datetimeFigureOut">
              <a:rPr lang="en-US" smtClean="0"/>
              <a:pPr/>
              <a:t>10/1/2013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44FF32-5598-4094-A854-36448BD32DF3}"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E81CE21-9526-4A9F-A701-588ACA872118}" type="datetimeFigureOut">
              <a:rPr lang="en-US" smtClean="0"/>
              <a:pPr/>
              <a:t>10/1/2013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544FF32-5598-4094-A854-36448BD32DF3}"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E81CE21-9526-4A9F-A701-588ACA872118}" type="datetimeFigureOut">
              <a:rPr lang="en-US" smtClean="0"/>
              <a:pPr/>
              <a:t>10/1/2013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4544FF32-5598-4094-A854-36448BD32D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E81CE21-9526-4A9F-A701-588ACA872118}" type="datetimeFigureOut">
              <a:rPr lang="en-US" smtClean="0"/>
              <a:pPr/>
              <a:t>10/1/2013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544FF32-5598-4094-A854-36448BD32D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544FF32-5598-4094-A854-36448BD32DF3}"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DE81CE21-9526-4A9F-A701-588ACA872118}" type="datetimeFigureOut">
              <a:rPr lang="en-US" smtClean="0"/>
              <a:pPr/>
              <a:t>10/1/2013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544FF32-5598-4094-A854-36448BD32DF3}"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DE81CE21-9526-4A9F-A701-588ACA872118}" type="datetimeFigureOut">
              <a:rPr lang="en-US" smtClean="0"/>
              <a:pPr/>
              <a:t>10/1/2013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E81CE21-9526-4A9F-A701-588ACA872118}" type="datetimeFigureOut">
              <a:rPr lang="en-US" smtClean="0"/>
              <a:pPr/>
              <a:t>10/1/2013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544FF32-5598-4094-A854-36448BD32DF3}"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hyperlink" Target="http://search.creativecommons.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wiki.creativecommons.org/Content_Curators"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librarycopyright.net/digitalslider/"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cholarworks.umass.edu/theses/3/"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copyright.gov/records/"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www.copyright.com/"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www.unc.edu/~unclng/public-d.htm" TargetMode="External"/><Relationship Id="rId3" Type="http://schemas.openxmlformats.org/officeDocument/2006/relationships/hyperlink" Target="http://copyright.columbia.edu/copyright/permissions/requesting-permission/" TargetMode="External"/><Relationship Id="rId7" Type="http://schemas.openxmlformats.org/officeDocument/2006/relationships/hyperlink" Target="http://creativecommons.org/"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http://www.copyright.iupui.edu/" TargetMode="External"/><Relationship Id="rId5" Type="http://schemas.openxmlformats.org/officeDocument/2006/relationships/hyperlink" Target="http://www.csulb.edu/library/guide/serv/permis.html" TargetMode="External"/><Relationship Id="rId4" Type="http://schemas.openxmlformats.org/officeDocument/2006/relationships/hyperlink" Target="http://www.librarycopyright.net/digitalslider/" TargetMode="External"/><Relationship Id="rId9" Type="http://schemas.openxmlformats.org/officeDocument/2006/relationships/hyperlink" Target="http://www.lib.umn.edu/copyright/usemap"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mailto:mbanach@library.umass.edu"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mailto:lquilter@library.umass.edu"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vimeo.com/697316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youtube.com/watch?v=y9Jh_GffRPU"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arl.org/sparc/author/addendum.s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arl.org/sparc/bm~doc/Access-Reuse_Addendum.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NR=1&amp;feature=endscreen&amp;v=GMIY_4t-DR0"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lnSpcReduction="10000"/>
          </a:bodyPr>
          <a:lstStyle/>
          <a:p>
            <a:endParaRPr lang="en-US" dirty="0" smtClean="0"/>
          </a:p>
          <a:p>
            <a:r>
              <a:rPr lang="en-US" dirty="0" smtClean="0"/>
              <a:t>Meghan </a:t>
            </a:r>
            <a:r>
              <a:rPr lang="en-US" dirty="0" err="1" smtClean="0"/>
              <a:t>Banach</a:t>
            </a:r>
            <a:r>
              <a:rPr lang="en-US" dirty="0" smtClean="0"/>
              <a:t> Bergin</a:t>
            </a:r>
          </a:p>
          <a:p>
            <a:r>
              <a:rPr lang="en-US" dirty="0" smtClean="0"/>
              <a:t>&amp;</a:t>
            </a:r>
          </a:p>
          <a:p>
            <a:r>
              <a:rPr lang="en-US" dirty="0" err="1" smtClean="0"/>
              <a:t>LaurA</a:t>
            </a:r>
            <a:r>
              <a:rPr lang="en-US" dirty="0" smtClean="0"/>
              <a:t> Quilter</a:t>
            </a:r>
          </a:p>
          <a:p>
            <a:endParaRPr lang="en-US" dirty="0" smtClean="0"/>
          </a:p>
          <a:p>
            <a:r>
              <a:rPr lang="en-US" dirty="0" smtClean="0"/>
              <a:t>October 23, 2013</a:t>
            </a:r>
            <a:endParaRPr lang="en-US" dirty="0"/>
          </a:p>
        </p:txBody>
      </p:sp>
      <p:sp>
        <p:nvSpPr>
          <p:cNvPr id="2" name="Title 1"/>
          <p:cNvSpPr>
            <a:spLocks noGrp="1"/>
          </p:cNvSpPr>
          <p:nvPr>
            <p:ph type="ctrTitle"/>
          </p:nvPr>
        </p:nvSpPr>
        <p:spPr/>
        <p:txBody>
          <a:bodyPr>
            <a:normAutofit fontScale="90000"/>
          </a:bodyPr>
          <a:lstStyle/>
          <a:p>
            <a:r>
              <a:rPr lang="en-US" sz="4000" b="1" dirty="0" smtClean="0"/>
              <a:t/>
            </a:r>
            <a:br>
              <a:rPr lang="en-US" sz="4000" b="1" dirty="0" smtClean="0"/>
            </a:br>
            <a:r>
              <a:rPr lang="en-US" sz="4000" b="1" dirty="0" smtClean="0"/>
              <a:t>Open Access and Copyright for Theses and Dissertations</a:t>
            </a:r>
            <a:r>
              <a:rPr lang="en-US" sz="4400" dirty="0" smtClean="0"/>
              <a:t/>
            </a:r>
            <a:br>
              <a:rPr lang="en-US" sz="4400"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Creative Commons</a:t>
            </a:r>
            <a:endParaRPr lang="en-US" dirty="0"/>
          </a:p>
        </p:txBody>
      </p:sp>
      <p:pic>
        <p:nvPicPr>
          <p:cNvPr id="8194" name="Picture 2"/>
          <p:cNvPicPr>
            <a:picLocks noGrp="1" noChangeAspect="1" noChangeArrowheads="1"/>
          </p:cNvPicPr>
          <p:nvPr>
            <p:ph sz="quarter" idx="1"/>
          </p:nvPr>
        </p:nvPicPr>
        <p:blipFill>
          <a:blip r:embed="rId3" cstate="print"/>
          <a:srcRect/>
          <a:stretch>
            <a:fillRect/>
          </a:stretch>
        </p:blipFill>
        <p:spPr bwMode="auto">
          <a:xfrm>
            <a:off x="838200" y="2514600"/>
            <a:ext cx="7500213" cy="2834640"/>
          </a:xfrm>
          <a:prstGeom prst="rect">
            <a:avLst/>
          </a:prstGeom>
          <a:noFill/>
          <a:ln w="9525">
            <a:noFill/>
            <a:miter lim="800000"/>
            <a:headEnd/>
            <a:tailEnd/>
          </a:ln>
        </p:spPr>
      </p:pic>
    </p:spTree>
    <p:extLst>
      <p:ext uri="{BB962C8B-B14F-4D97-AF65-F5344CB8AC3E}">
        <p14:creationId xmlns:p14="http://schemas.microsoft.com/office/powerpoint/2010/main" val="3779956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Creative Commons</a:t>
            </a:r>
            <a:endParaRPr lang="en-US" dirty="0"/>
          </a:p>
        </p:txBody>
      </p:sp>
      <p:pic>
        <p:nvPicPr>
          <p:cNvPr id="4" name="Content Placeholder 3"/>
          <p:cNvPicPr>
            <a:picLocks noGrp="1"/>
          </p:cNvPicPr>
          <p:nvPr>
            <p:ph sz="quarter" idx="1"/>
          </p:nvPr>
        </p:nvPicPr>
        <p:blipFill>
          <a:blip r:embed="rId3" cstate="print"/>
          <a:srcRect l="4006" t="12346" r="2244" b="5556"/>
          <a:stretch>
            <a:fillRect/>
          </a:stretch>
        </p:blipFill>
        <p:spPr bwMode="auto">
          <a:xfrm>
            <a:off x="1201930" y="1527175"/>
            <a:ext cx="6703628" cy="4572000"/>
          </a:xfrm>
          <a:prstGeom prst="rect">
            <a:avLst/>
          </a:prstGeom>
          <a:noFill/>
          <a:ln w="9525">
            <a:noFill/>
            <a:miter lim="800000"/>
            <a:headEnd/>
            <a:tailEnd/>
          </a:ln>
        </p:spPr>
      </p:pic>
    </p:spTree>
    <p:extLst>
      <p:ext uri="{BB962C8B-B14F-4D97-AF65-F5344CB8AC3E}">
        <p14:creationId xmlns:p14="http://schemas.microsoft.com/office/powerpoint/2010/main" val="2756767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Creative Commons</a:t>
            </a:r>
            <a:endParaRPr lang="en-US" dirty="0"/>
          </a:p>
        </p:txBody>
      </p:sp>
      <p:pic>
        <p:nvPicPr>
          <p:cNvPr id="4" name="Content Placeholder 3"/>
          <p:cNvPicPr>
            <a:picLocks noGrp="1"/>
          </p:cNvPicPr>
          <p:nvPr>
            <p:ph sz="quarter" idx="1"/>
          </p:nvPr>
        </p:nvPicPr>
        <p:blipFill>
          <a:blip r:embed="rId3" cstate="print"/>
          <a:srcRect l="4487" t="22016" r="2885"/>
          <a:stretch>
            <a:fillRect/>
          </a:stretch>
        </p:blipFill>
        <p:spPr bwMode="auto">
          <a:xfrm>
            <a:off x="1067337" y="1527175"/>
            <a:ext cx="6972813" cy="4572000"/>
          </a:xfrm>
          <a:prstGeom prst="rect">
            <a:avLst/>
          </a:prstGeom>
          <a:noFill/>
          <a:ln w="9525">
            <a:noFill/>
            <a:miter lim="800000"/>
            <a:headEnd/>
            <a:tailEnd/>
          </a:ln>
        </p:spPr>
      </p:pic>
    </p:spTree>
    <p:extLst>
      <p:ext uri="{BB962C8B-B14F-4D97-AF65-F5344CB8AC3E}">
        <p14:creationId xmlns:p14="http://schemas.microsoft.com/office/powerpoint/2010/main" val="26762751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normAutofit/>
          </a:bodyPr>
          <a:lstStyle/>
          <a:p>
            <a:r>
              <a:rPr lang="en-US" sz="2800" dirty="0" smtClean="0"/>
              <a:t>Sources for Creative Commons Licensed Materials</a:t>
            </a:r>
            <a:endParaRPr lang="en-US" sz="2800" dirty="0"/>
          </a:p>
        </p:txBody>
      </p:sp>
      <p:sp>
        <p:nvSpPr>
          <p:cNvPr id="5" name="Content Placeholder 4"/>
          <p:cNvSpPr>
            <a:spLocks noGrp="1"/>
          </p:cNvSpPr>
          <p:nvPr>
            <p:ph sz="quarter" idx="1"/>
          </p:nvPr>
        </p:nvSpPr>
        <p:spPr/>
        <p:txBody>
          <a:bodyPr/>
          <a:lstStyle/>
          <a:p>
            <a:endParaRPr lang="en-US" dirty="0" smtClean="0"/>
          </a:p>
          <a:p>
            <a:pPr>
              <a:buNone/>
            </a:pPr>
            <a:r>
              <a:rPr lang="en-US" dirty="0" smtClean="0"/>
              <a:t>                         Music:</a:t>
            </a:r>
          </a:p>
          <a:p>
            <a:pPr>
              <a:buNone/>
            </a:pPr>
            <a:endParaRPr lang="en-US" dirty="0" smtClean="0"/>
          </a:p>
          <a:p>
            <a:endParaRPr lang="en-US" dirty="0" smtClean="0"/>
          </a:p>
          <a:p>
            <a:pPr>
              <a:buNone/>
            </a:pPr>
            <a:r>
              <a:rPr lang="en-US" dirty="0" smtClean="0"/>
              <a:t>                        Images:</a:t>
            </a:r>
          </a:p>
          <a:p>
            <a:endParaRPr lang="en-US" dirty="0" smtClean="0"/>
          </a:p>
          <a:p>
            <a:endParaRPr lang="en-US" dirty="0" smtClean="0"/>
          </a:p>
          <a:p>
            <a:pPr>
              <a:buNone/>
            </a:pPr>
            <a:r>
              <a:rPr lang="en-US" dirty="0" smtClean="0"/>
              <a:t>                        Video:</a:t>
            </a:r>
          </a:p>
          <a:p>
            <a:endParaRPr lang="en-US" dirty="0" smtClean="0"/>
          </a:p>
          <a:p>
            <a:endParaRPr lang="en-US" dirty="0" smtClean="0"/>
          </a:p>
        </p:txBody>
      </p:sp>
      <p:pic>
        <p:nvPicPr>
          <p:cNvPr id="2050" name="Picture 2"/>
          <p:cNvPicPr>
            <a:picLocks noGrp="1" noChangeAspect="1" noChangeArrowheads="1"/>
          </p:cNvPicPr>
          <p:nvPr>
            <p:ph sz="half" idx="4294967295"/>
          </p:nvPr>
        </p:nvPicPr>
        <p:blipFill>
          <a:blip r:embed="rId3" cstate="print"/>
          <a:stretch>
            <a:fillRect/>
          </a:stretch>
        </p:blipFill>
        <p:spPr bwMode="auto">
          <a:xfrm>
            <a:off x="4800600" y="1828800"/>
            <a:ext cx="1576551" cy="45720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4953000" y="2438400"/>
            <a:ext cx="1297858" cy="457200"/>
          </a:xfrm>
          <a:prstGeom prst="rect">
            <a:avLst/>
          </a:prstGeom>
          <a:noFill/>
          <a:ln w="9525">
            <a:noFill/>
            <a:miter lim="800000"/>
            <a:headEnd/>
            <a:tailEnd/>
          </a:ln>
        </p:spPr>
      </p:pic>
      <p:pic>
        <p:nvPicPr>
          <p:cNvPr id="2054" name="Picture 6"/>
          <p:cNvPicPr>
            <a:picLocks noChangeAspect="1" noChangeArrowheads="1"/>
          </p:cNvPicPr>
          <p:nvPr/>
        </p:nvPicPr>
        <p:blipFill>
          <a:blip r:embed="rId5"/>
          <a:srcRect/>
          <a:stretch>
            <a:fillRect/>
          </a:stretch>
        </p:blipFill>
        <p:spPr bwMode="auto">
          <a:xfrm>
            <a:off x="4567238" y="3424238"/>
            <a:ext cx="9525" cy="9525"/>
          </a:xfrm>
          <a:prstGeom prst="rect">
            <a:avLst/>
          </a:prstGeom>
          <a:noFill/>
          <a:ln w="9525">
            <a:noFill/>
            <a:miter lim="800000"/>
            <a:headEnd/>
            <a:tailEnd/>
          </a:ln>
        </p:spPr>
      </p:pic>
      <p:pic>
        <p:nvPicPr>
          <p:cNvPr id="2055" name="Picture 7"/>
          <p:cNvPicPr>
            <a:picLocks noChangeAspect="1" noChangeArrowheads="1"/>
          </p:cNvPicPr>
          <p:nvPr/>
        </p:nvPicPr>
        <p:blipFill>
          <a:blip r:embed="rId5"/>
          <a:srcRect/>
          <a:stretch>
            <a:fillRect/>
          </a:stretch>
        </p:blipFill>
        <p:spPr bwMode="auto">
          <a:xfrm>
            <a:off x="4567238" y="3424238"/>
            <a:ext cx="9525" cy="9525"/>
          </a:xfrm>
          <a:prstGeom prst="rect">
            <a:avLst/>
          </a:prstGeom>
          <a:noFill/>
          <a:ln w="9525">
            <a:noFill/>
            <a:miter lim="800000"/>
            <a:headEnd/>
            <a:tailEnd/>
          </a:ln>
        </p:spPr>
      </p:pic>
      <p:pic>
        <p:nvPicPr>
          <p:cNvPr id="2057" name="Picture 9"/>
          <p:cNvPicPr>
            <a:picLocks noChangeAspect="1" noChangeArrowheads="1"/>
          </p:cNvPicPr>
          <p:nvPr/>
        </p:nvPicPr>
        <p:blipFill>
          <a:blip r:embed="rId6" cstate="print"/>
          <a:srcRect/>
          <a:stretch>
            <a:fillRect/>
          </a:stretch>
        </p:blipFill>
        <p:spPr bwMode="auto">
          <a:xfrm>
            <a:off x="5029200" y="5410200"/>
            <a:ext cx="1076706" cy="548640"/>
          </a:xfrm>
          <a:prstGeom prst="rect">
            <a:avLst/>
          </a:prstGeom>
          <a:noFill/>
          <a:ln w="9525">
            <a:noFill/>
            <a:miter lim="800000"/>
            <a:headEnd/>
            <a:tailEnd/>
          </a:ln>
        </p:spPr>
      </p:pic>
      <p:pic>
        <p:nvPicPr>
          <p:cNvPr id="2058" name="Picture 10"/>
          <p:cNvPicPr>
            <a:picLocks noChangeAspect="1" noChangeArrowheads="1"/>
          </p:cNvPicPr>
          <p:nvPr/>
        </p:nvPicPr>
        <p:blipFill>
          <a:blip r:embed="rId7" cstate="print"/>
          <a:srcRect t="25000" b="25000"/>
          <a:stretch>
            <a:fillRect/>
          </a:stretch>
        </p:blipFill>
        <p:spPr bwMode="auto">
          <a:xfrm>
            <a:off x="5029200" y="3505200"/>
            <a:ext cx="1097280" cy="548640"/>
          </a:xfrm>
          <a:prstGeom prst="rect">
            <a:avLst/>
          </a:prstGeom>
          <a:noFill/>
          <a:ln w="9525">
            <a:noFill/>
            <a:miter lim="800000"/>
            <a:headEnd/>
            <a:tailEnd/>
          </a:ln>
        </p:spPr>
      </p:pic>
      <p:pic>
        <p:nvPicPr>
          <p:cNvPr id="2059" name="Picture 11"/>
          <p:cNvPicPr>
            <a:picLocks noChangeAspect="1" noChangeArrowheads="1"/>
          </p:cNvPicPr>
          <p:nvPr/>
        </p:nvPicPr>
        <p:blipFill>
          <a:blip r:embed="rId8" cstate="print"/>
          <a:srcRect/>
          <a:stretch>
            <a:fillRect/>
          </a:stretch>
        </p:blipFill>
        <p:spPr bwMode="auto">
          <a:xfrm>
            <a:off x="5105400" y="4648200"/>
            <a:ext cx="914400" cy="548640"/>
          </a:xfrm>
          <a:prstGeom prst="rect">
            <a:avLst/>
          </a:prstGeom>
          <a:noFill/>
          <a:ln w="9525">
            <a:noFill/>
            <a:miter lim="800000"/>
            <a:headEnd/>
            <a:tailEnd/>
          </a:ln>
        </p:spPr>
      </p:pic>
    </p:spTree>
    <p:extLst>
      <p:ext uri="{BB962C8B-B14F-4D97-AF65-F5344CB8AC3E}">
        <p14:creationId xmlns:p14="http://schemas.microsoft.com/office/powerpoint/2010/main" val="33660998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Sources for Creative Commons Licensed Materials</a:t>
            </a:r>
            <a:endParaRPr lang="en-US" sz="2800" dirty="0"/>
          </a:p>
        </p:txBody>
      </p:sp>
      <p:sp>
        <p:nvSpPr>
          <p:cNvPr id="3" name="Content Placeholder 2"/>
          <p:cNvSpPr>
            <a:spLocks noGrp="1"/>
          </p:cNvSpPr>
          <p:nvPr>
            <p:ph sz="quarter" idx="1"/>
          </p:nvPr>
        </p:nvSpPr>
        <p:spPr/>
        <p:txBody>
          <a:bodyPr>
            <a:normAutofit lnSpcReduction="10000"/>
          </a:bodyPr>
          <a:lstStyle/>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pPr algn="ctr">
              <a:buNone/>
            </a:pPr>
            <a:r>
              <a:rPr lang="en-US" dirty="0" smtClean="0">
                <a:hlinkClick r:id="rId3"/>
              </a:rPr>
              <a:t> http://search.creativecommons.org/</a:t>
            </a:r>
            <a:r>
              <a:rPr lang="en-US" dirty="0" smtClean="0"/>
              <a:t> </a:t>
            </a:r>
          </a:p>
          <a:p>
            <a:pPr algn="ctr">
              <a:buNone/>
            </a:pPr>
            <a:r>
              <a:rPr lang="en-US" dirty="0" smtClean="0">
                <a:hlinkClick r:id="rId4"/>
              </a:rPr>
              <a:t>http://wiki.creativecommons.org/Content_Curators</a:t>
            </a:r>
            <a:r>
              <a:rPr lang="en-US" dirty="0" smtClean="0"/>
              <a:t> </a:t>
            </a:r>
            <a:endParaRPr lang="en-US" dirty="0"/>
          </a:p>
        </p:txBody>
      </p:sp>
      <p:pic>
        <p:nvPicPr>
          <p:cNvPr id="4" name="Picture 3"/>
          <p:cNvPicPr/>
          <p:nvPr/>
        </p:nvPicPr>
        <p:blipFill>
          <a:blip r:embed="rId5" cstate="print"/>
          <a:srcRect t="15022" r="26434" b="55346"/>
          <a:stretch>
            <a:fillRect/>
          </a:stretch>
        </p:blipFill>
        <p:spPr bwMode="auto">
          <a:xfrm>
            <a:off x="2286000" y="1981200"/>
            <a:ext cx="4372610" cy="3200400"/>
          </a:xfrm>
          <a:prstGeom prst="rect">
            <a:avLst/>
          </a:prstGeom>
          <a:noFill/>
          <a:ln w="9525">
            <a:noFill/>
            <a:miter lim="800000"/>
            <a:headEnd/>
            <a:tailEnd/>
          </a:ln>
        </p:spPr>
      </p:pic>
    </p:spTree>
    <p:extLst>
      <p:ext uri="{BB962C8B-B14F-4D97-AF65-F5344CB8AC3E}">
        <p14:creationId xmlns:p14="http://schemas.microsoft.com/office/powerpoint/2010/main" val="2190932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Domain</a:t>
            </a:r>
            <a:endParaRPr lang="en-US" dirty="0"/>
          </a:p>
        </p:txBody>
      </p:sp>
      <p:sp>
        <p:nvSpPr>
          <p:cNvPr id="3" name="Content Placeholder 2"/>
          <p:cNvSpPr>
            <a:spLocks noGrp="1"/>
          </p:cNvSpPr>
          <p:nvPr>
            <p:ph sz="quarter" idx="1"/>
          </p:nvPr>
        </p:nvSpPr>
        <p:spPr/>
        <p:txBody>
          <a:bodyPr>
            <a:normAutofit lnSpcReduction="10000"/>
          </a:bodyPr>
          <a:lstStyle/>
          <a:p>
            <a:endParaRPr lang="en-US" dirty="0" smtClean="0"/>
          </a:p>
          <a:p>
            <a:r>
              <a:rPr lang="en-US" sz="2000" dirty="0" smtClean="0"/>
              <a:t>Definition of Public Domain: a public domain work is a creative work that is not protected by copyright and which may be freely used by everyone.  </a:t>
            </a:r>
          </a:p>
          <a:p>
            <a:pPr>
              <a:buNone/>
            </a:pPr>
            <a:r>
              <a:rPr lang="en-US" sz="2000" dirty="0" smtClean="0"/>
              <a:t>    </a:t>
            </a:r>
          </a:p>
          <a:p>
            <a:r>
              <a:rPr lang="en-US" sz="2000" dirty="0" smtClean="0"/>
              <a:t>The reasons that the work is not protected include: </a:t>
            </a:r>
          </a:p>
          <a:p>
            <a:pPr>
              <a:buNone/>
            </a:pPr>
            <a:r>
              <a:rPr lang="en-US" sz="2000" dirty="0" smtClean="0"/>
              <a:t/>
            </a:r>
            <a:br>
              <a:rPr lang="en-US" sz="2000" dirty="0" smtClean="0"/>
            </a:br>
            <a:r>
              <a:rPr lang="en-US" sz="2000" dirty="0" smtClean="0"/>
              <a:t>(1) the term of copyright for the work has expired</a:t>
            </a:r>
          </a:p>
          <a:p>
            <a:endParaRPr lang="en-US" sz="2000" dirty="0" smtClean="0"/>
          </a:p>
          <a:p>
            <a:pPr>
              <a:buNone/>
            </a:pPr>
            <a:r>
              <a:rPr lang="en-US" sz="2000" dirty="0" smtClean="0"/>
              <a:t>    (2) the creator failed to comply with required formalities to protect the copyright </a:t>
            </a:r>
          </a:p>
          <a:p>
            <a:pPr>
              <a:buNone/>
            </a:pPr>
            <a:endParaRPr lang="en-US" sz="2000" dirty="0" smtClean="0"/>
          </a:p>
          <a:p>
            <a:pPr>
              <a:buNone/>
            </a:pPr>
            <a:r>
              <a:rPr lang="en-US" sz="2000" dirty="0" smtClean="0"/>
              <a:t>    (3) the work is a work of the U.S. Government. </a:t>
            </a:r>
          </a:p>
          <a:p>
            <a:pPr>
              <a:buNone/>
            </a:pPr>
            <a:endParaRPr lang="en-US" sz="2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Domain</a:t>
            </a:r>
            <a:endParaRPr lang="en-US" dirty="0"/>
          </a:p>
        </p:txBody>
      </p:sp>
      <p:sp>
        <p:nvSpPr>
          <p:cNvPr id="3" name="Content Placeholder 2"/>
          <p:cNvSpPr>
            <a:spLocks noGrp="1"/>
          </p:cNvSpPr>
          <p:nvPr>
            <p:ph sz="quarter" idx="1"/>
          </p:nvPr>
        </p:nvSpPr>
        <p:spPr/>
        <p:txBody>
          <a:bodyPr/>
          <a:lstStyle/>
          <a:p>
            <a:endParaRPr lang="en-US" sz="2800" dirty="0" smtClean="0"/>
          </a:p>
          <a:p>
            <a:endParaRPr lang="en-US" sz="2800" dirty="0" smtClean="0"/>
          </a:p>
          <a:p>
            <a:r>
              <a:rPr lang="en-US" sz="2800" dirty="0" smtClean="0"/>
              <a:t>All works published before 1923 are in the public domain due to copyright expiration</a:t>
            </a:r>
          </a:p>
          <a:p>
            <a:endParaRPr lang="en-US" sz="2800" dirty="0" smtClean="0"/>
          </a:p>
          <a:p>
            <a:r>
              <a:rPr lang="en-US" sz="2800" dirty="0" smtClean="0"/>
              <a:t>For materials published after 1923 it’s more complicated</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Slider</a:t>
            </a:r>
            <a:endParaRPr lang="en-US" dirty="0"/>
          </a:p>
        </p:txBody>
      </p:sp>
      <p:sp>
        <p:nvSpPr>
          <p:cNvPr id="3" name="Content Placeholder 2"/>
          <p:cNvSpPr>
            <a:spLocks noGrp="1"/>
          </p:cNvSpPr>
          <p:nvPr>
            <p:ph sz="quarter" idx="1"/>
          </p:nvPr>
        </p:nvSpPr>
        <p:spPr/>
        <p:txBody>
          <a:bodyPr/>
          <a:lstStyle/>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endParaRPr lang="en-US" dirty="0" smtClean="0">
              <a:hlinkClick r:id="rId3"/>
            </a:endParaRPr>
          </a:p>
          <a:p>
            <a:pPr algn="ctr">
              <a:buNone/>
            </a:pPr>
            <a:r>
              <a:rPr lang="en-US" dirty="0" smtClean="0">
                <a:hlinkClick r:id="rId3"/>
              </a:rPr>
              <a:t>http://www.librarycopyright.net/digitalslider/</a:t>
            </a:r>
            <a:r>
              <a:rPr lang="en-US" dirty="0" smtClean="0"/>
              <a:t> </a:t>
            </a:r>
            <a:endParaRPr lang="en-US" dirty="0"/>
          </a:p>
        </p:txBody>
      </p:sp>
      <p:pic>
        <p:nvPicPr>
          <p:cNvPr id="4" name="Picture 3"/>
          <p:cNvPicPr/>
          <p:nvPr/>
        </p:nvPicPr>
        <p:blipFill>
          <a:blip r:embed="rId4" cstate="print"/>
          <a:srcRect t="15844" r="3045" b="4321"/>
          <a:stretch>
            <a:fillRect/>
          </a:stretch>
        </p:blipFill>
        <p:spPr bwMode="auto">
          <a:xfrm>
            <a:off x="1676400" y="1676400"/>
            <a:ext cx="5762625" cy="3695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Four Factors of Fair Use</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endParaRPr lang="en-US" dirty="0" smtClean="0"/>
          </a:p>
          <a:p>
            <a:pPr marL="514350" indent="-514350">
              <a:buFont typeface="+mj-lt"/>
              <a:buAutoNum type="arabicPeriod"/>
            </a:pPr>
            <a:r>
              <a:rPr lang="en-US" dirty="0" smtClean="0"/>
              <a:t>The purpose and character of your use</a:t>
            </a:r>
          </a:p>
          <a:p>
            <a:pPr marL="514350" indent="-514350">
              <a:buFont typeface="+mj-lt"/>
              <a:buAutoNum type="arabicPeriod"/>
            </a:pPr>
            <a:endParaRPr lang="en-US" dirty="0" smtClean="0"/>
          </a:p>
          <a:p>
            <a:pPr marL="514350" indent="-514350">
              <a:buFont typeface="+mj-lt"/>
              <a:buAutoNum type="arabicPeriod"/>
            </a:pPr>
            <a:r>
              <a:rPr lang="en-US" dirty="0" smtClean="0"/>
              <a:t>The nature of the copyrighted work </a:t>
            </a:r>
          </a:p>
          <a:p>
            <a:pPr marL="514350" indent="-514350">
              <a:buFont typeface="+mj-lt"/>
              <a:buAutoNum type="arabicPeriod"/>
            </a:pPr>
            <a:endParaRPr lang="en-US" dirty="0" smtClean="0"/>
          </a:p>
          <a:p>
            <a:pPr marL="514350" indent="-514350">
              <a:buFont typeface="+mj-lt"/>
              <a:buAutoNum type="arabicPeriod"/>
            </a:pPr>
            <a:r>
              <a:rPr lang="en-US" dirty="0" smtClean="0"/>
              <a:t>The amount and substantiality of the portion taken</a:t>
            </a:r>
          </a:p>
          <a:p>
            <a:pPr marL="514350" indent="-514350">
              <a:buFont typeface="+mj-lt"/>
              <a:buAutoNum type="arabicPeriod"/>
            </a:pPr>
            <a:endParaRPr lang="en-US" dirty="0" smtClean="0"/>
          </a:p>
          <a:p>
            <a:pPr marL="514350" indent="-514350">
              <a:buFont typeface="+mj-lt"/>
              <a:buAutoNum type="arabicPeriod"/>
            </a:pPr>
            <a:r>
              <a:rPr lang="en-US" dirty="0" smtClean="0"/>
              <a:t>The effect of the use upon the potential market</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Purpose &amp; Character of Use</a:t>
            </a:r>
            <a:endParaRPr lang="en-US" dirty="0"/>
          </a:p>
        </p:txBody>
      </p:sp>
      <p:sp>
        <p:nvSpPr>
          <p:cNvPr id="5" name="Content Placeholder 4"/>
          <p:cNvSpPr>
            <a:spLocks noGrp="1"/>
          </p:cNvSpPr>
          <p:nvPr>
            <p:ph sz="half" idx="1"/>
          </p:nvPr>
        </p:nvSpPr>
        <p:spPr/>
        <p:txBody>
          <a:bodyPr>
            <a:normAutofit fontScale="85000" lnSpcReduction="20000"/>
          </a:bodyPr>
          <a:lstStyle/>
          <a:p>
            <a:endParaRPr lang="en-US" b="1" dirty="0" smtClean="0"/>
          </a:p>
          <a:p>
            <a:r>
              <a:rPr lang="en-US" b="1" dirty="0" smtClean="0"/>
              <a:t>In Favor of Fair Use</a:t>
            </a:r>
          </a:p>
          <a:p>
            <a:r>
              <a:rPr lang="en-US" dirty="0" smtClean="0"/>
              <a:t>Teaching</a:t>
            </a:r>
          </a:p>
          <a:p>
            <a:r>
              <a:rPr lang="en-US" dirty="0" smtClean="0"/>
              <a:t>Research </a:t>
            </a:r>
          </a:p>
          <a:p>
            <a:r>
              <a:rPr lang="en-US" dirty="0" smtClean="0"/>
              <a:t>Scholarship </a:t>
            </a:r>
          </a:p>
          <a:p>
            <a:r>
              <a:rPr lang="en-US" dirty="0" smtClean="0"/>
              <a:t>Nonprofit Educational Institution</a:t>
            </a:r>
          </a:p>
          <a:p>
            <a:r>
              <a:rPr lang="en-US" dirty="0" smtClean="0"/>
              <a:t>Criticism</a:t>
            </a:r>
          </a:p>
          <a:p>
            <a:r>
              <a:rPr lang="en-US" dirty="0" smtClean="0"/>
              <a:t>Comment</a:t>
            </a:r>
          </a:p>
          <a:p>
            <a:r>
              <a:rPr lang="en-US" dirty="0" smtClean="0"/>
              <a:t>News reporting</a:t>
            </a:r>
          </a:p>
          <a:p>
            <a:r>
              <a:rPr lang="en-US" dirty="0" smtClean="0"/>
              <a:t>Transformative or productive use (changes the work for new utility)</a:t>
            </a:r>
          </a:p>
          <a:p>
            <a:r>
              <a:rPr lang="en-US" dirty="0" smtClean="0"/>
              <a:t>Parody</a:t>
            </a:r>
            <a:endParaRPr lang="en-US" b="1" dirty="0" smtClean="0"/>
          </a:p>
        </p:txBody>
      </p:sp>
      <p:sp>
        <p:nvSpPr>
          <p:cNvPr id="6" name="Content Placeholder 5"/>
          <p:cNvSpPr>
            <a:spLocks noGrp="1"/>
          </p:cNvSpPr>
          <p:nvPr>
            <p:ph sz="half" idx="2"/>
          </p:nvPr>
        </p:nvSpPr>
        <p:spPr/>
        <p:txBody>
          <a:bodyPr>
            <a:normAutofit fontScale="85000" lnSpcReduction="20000"/>
          </a:bodyPr>
          <a:lstStyle/>
          <a:p>
            <a:endParaRPr lang="en-US" b="1" dirty="0" smtClean="0"/>
          </a:p>
          <a:p>
            <a:r>
              <a:rPr lang="en-US" b="1" dirty="0" smtClean="0"/>
              <a:t>In Favor of Copyright Holder (not fair use)</a:t>
            </a:r>
          </a:p>
          <a:p>
            <a:r>
              <a:rPr lang="en-US" dirty="0" smtClean="0"/>
              <a:t>Commercial activity</a:t>
            </a:r>
          </a:p>
          <a:p>
            <a:r>
              <a:rPr lang="en-US" dirty="0" smtClean="0"/>
              <a:t>Profiting from the use</a:t>
            </a:r>
          </a:p>
          <a:p>
            <a:r>
              <a:rPr lang="en-US" dirty="0" smtClean="0"/>
              <a:t>Entertainment</a:t>
            </a:r>
          </a:p>
          <a:p>
            <a:r>
              <a:rPr lang="en-US" dirty="0" smtClean="0"/>
              <a:t>Bad-faith behavior</a:t>
            </a:r>
          </a:p>
          <a:p>
            <a:r>
              <a:rPr lang="en-US" dirty="0" smtClean="0"/>
              <a:t>Denying credit to original author</a:t>
            </a:r>
            <a:endParaRPr lang="en-US" b="1"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p:txBody>
          <a:bodyPr/>
          <a:lstStyle/>
          <a:p>
            <a:endParaRPr lang="en-US" sz="4000" dirty="0" smtClean="0"/>
          </a:p>
          <a:p>
            <a:r>
              <a:rPr lang="en-US" sz="3600" dirty="0" smtClean="0"/>
              <a:t>What does open access mean?</a:t>
            </a:r>
          </a:p>
          <a:p>
            <a:pPr>
              <a:buNone/>
            </a:pPr>
            <a:endParaRPr lang="en-US" sz="3600" dirty="0" smtClean="0"/>
          </a:p>
          <a:p>
            <a:r>
              <a:rPr lang="en-US" sz="3600" dirty="0" smtClean="0"/>
              <a:t>What exactly is campus access?</a:t>
            </a:r>
          </a:p>
          <a:p>
            <a:pPr>
              <a:buNone/>
            </a:pPr>
            <a:endParaRPr lang="en-US" sz="3600" dirty="0" smtClean="0"/>
          </a:p>
          <a:p>
            <a:r>
              <a:rPr lang="en-US" sz="3600" dirty="0" smtClean="0"/>
              <a:t>What is an embargo?</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Nature of the Copyrighted Work</a:t>
            </a:r>
            <a:endParaRPr lang="en-US" dirty="0"/>
          </a:p>
        </p:txBody>
      </p:sp>
      <p:sp>
        <p:nvSpPr>
          <p:cNvPr id="3" name="Content Placeholder 2"/>
          <p:cNvSpPr>
            <a:spLocks noGrp="1"/>
          </p:cNvSpPr>
          <p:nvPr>
            <p:ph sz="half" idx="1"/>
          </p:nvPr>
        </p:nvSpPr>
        <p:spPr/>
        <p:txBody>
          <a:bodyPr/>
          <a:lstStyle/>
          <a:p>
            <a:endParaRPr lang="en-US" b="1" dirty="0" smtClean="0"/>
          </a:p>
          <a:p>
            <a:r>
              <a:rPr lang="en-US" b="1" dirty="0" smtClean="0"/>
              <a:t>In Favor of Fair Use</a:t>
            </a:r>
          </a:p>
          <a:p>
            <a:r>
              <a:rPr lang="en-US" dirty="0" smtClean="0"/>
              <a:t>Published work </a:t>
            </a:r>
          </a:p>
          <a:p>
            <a:r>
              <a:rPr lang="en-US" dirty="0" smtClean="0"/>
              <a:t>Factual or nonfiction based </a:t>
            </a:r>
          </a:p>
          <a:p>
            <a:r>
              <a:rPr lang="en-US" dirty="0" smtClean="0"/>
              <a:t>Important to educational objectives </a:t>
            </a:r>
            <a:endParaRPr lang="en-US" dirty="0"/>
          </a:p>
        </p:txBody>
      </p:sp>
      <p:sp>
        <p:nvSpPr>
          <p:cNvPr id="4" name="Content Placeholder 3"/>
          <p:cNvSpPr>
            <a:spLocks noGrp="1"/>
          </p:cNvSpPr>
          <p:nvPr>
            <p:ph sz="half" idx="2"/>
          </p:nvPr>
        </p:nvSpPr>
        <p:spPr/>
        <p:txBody>
          <a:bodyPr/>
          <a:lstStyle/>
          <a:p>
            <a:endParaRPr lang="en-US" b="1" dirty="0" smtClean="0"/>
          </a:p>
          <a:p>
            <a:r>
              <a:rPr lang="en-US" b="1" dirty="0" smtClean="0"/>
              <a:t>In Favor of Copyright Holder (not fair use)</a:t>
            </a:r>
          </a:p>
          <a:p>
            <a:r>
              <a:rPr lang="en-US" dirty="0" smtClean="0"/>
              <a:t>Unpublished work</a:t>
            </a:r>
            <a:endParaRPr lang="en-US" b="1" dirty="0" smtClean="0"/>
          </a:p>
          <a:p>
            <a:r>
              <a:rPr lang="en-US" dirty="0" smtClean="0"/>
              <a:t>Highly creative work (art, music, novels, films, plays)</a:t>
            </a:r>
          </a:p>
          <a:p>
            <a:r>
              <a:rPr lang="en-US" dirty="0" smtClean="0"/>
              <a:t>Fiction</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Amount of the Work</a:t>
            </a:r>
            <a:endParaRPr lang="en-US" dirty="0"/>
          </a:p>
        </p:txBody>
      </p:sp>
      <p:sp>
        <p:nvSpPr>
          <p:cNvPr id="3" name="Content Placeholder 2"/>
          <p:cNvSpPr>
            <a:spLocks noGrp="1"/>
          </p:cNvSpPr>
          <p:nvPr>
            <p:ph sz="half" idx="1"/>
          </p:nvPr>
        </p:nvSpPr>
        <p:spPr/>
        <p:txBody>
          <a:bodyPr>
            <a:normAutofit/>
          </a:bodyPr>
          <a:lstStyle/>
          <a:p>
            <a:endParaRPr lang="en-US" b="1" dirty="0" smtClean="0"/>
          </a:p>
          <a:p>
            <a:r>
              <a:rPr lang="en-US" b="1" dirty="0" smtClean="0"/>
              <a:t>In Favor of Fair Use</a:t>
            </a:r>
          </a:p>
          <a:p>
            <a:r>
              <a:rPr lang="en-US" dirty="0" smtClean="0"/>
              <a:t>Small quantity </a:t>
            </a:r>
          </a:p>
          <a:p>
            <a:r>
              <a:rPr lang="en-US" dirty="0" smtClean="0"/>
              <a:t>Portion used is not central </a:t>
            </a:r>
          </a:p>
          <a:p>
            <a:r>
              <a:rPr lang="en-US" dirty="0" smtClean="0"/>
              <a:t>Amount is appropriate for educational purpose</a:t>
            </a:r>
            <a:endParaRPr lang="en-US" dirty="0"/>
          </a:p>
        </p:txBody>
      </p:sp>
      <p:sp>
        <p:nvSpPr>
          <p:cNvPr id="4" name="Content Placeholder 3"/>
          <p:cNvSpPr>
            <a:spLocks noGrp="1"/>
          </p:cNvSpPr>
          <p:nvPr>
            <p:ph sz="half" idx="2"/>
          </p:nvPr>
        </p:nvSpPr>
        <p:spPr/>
        <p:txBody>
          <a:bodyPr>
            <a:normAutofit/>
          </a:bodyPr>
          <a:lstStyle/>
          <a:p>
            <a:endParaRPr lang="en-US" b="1" dirty="0" smtClean="0"/>
          </a:p>
          <a:p>
            <a:r>
              <a:rPr lang="en-US" b="1" dirty="0" smtClean="0"/>
              <a:t>In Favor of Copyright Holder (not fair use)</a:t>
            </a:r>
          </a:p>
          <a:p>
            <a:r>
              <a:rPr lang="en-US" dirty="0" smtClean="0"/>
              <a:t>Large portion or whole work used</a:t>
            </a:r>
          </a:p>
          <a:p>
            <a:r>
              <a:rPr lang="en-US" dirty="0" smtClean="0"/>
              <a:t>Portion used is central to work or significant to entire work or "heart of the work"</a:t>
            </a:r>
          </a:p>
          <a:p>
            <a:endParaRPr lang="en-US" b="1"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 on the Market:</a:t>
            </a:r>
            <a:endParaRPr lang="en-US" dirty="0"/>
          </a:p>
        </p:txBody>
      </p:sp>
      <p:sp>
        <p:nvSpPr>
          <p:cNvPr id="3" name="Content Placeholder 2"/>
          <p:cNvSpPr>
            <a:spLocks noGrp="1"/>
          </p:cNvSpPr>
          <p:nvPr>
            <p:ph sz="half" idx="1"/>
          </p:nvPr>
        </p:nvSpPr>
        <p:spPr/>
        <p:txBody>
          <a:bodyPr>
            <a:normAutofit fontScale="77500" lnSpcReduction="20000"/>
          </a:bodyPr>
          <a:lstStyle/>
          <a:p>
            <a:endParaRPr lang="en-US" dirty="0" smtClean="0"/>
          </a:p>
          <a:p>
            <a:r>
              <a:rPr lang="en-US" b="1" dirty="0" smtClean="0"/>
              <a:t>In Favor of Fair Use</a:t>
            </a:r>
          </a:p>
          <a:p>
            <a:r>
              <a:rPr lang="en-US" dirty="0" smtClean="0"/>
              <a:t>User owns, lawfully acquired, or purchased copy of original work</a:t>
            </a:r>
          </a:p>
          <a:p>
            <a:r>
              <a:rPr lang="en-US" dirty="0" smtClean="0"/>
              <a:t>One or few copies made </a:t>
            </a:r>
          </a:p>
          <a:p>
            <a:r>
              <a:rPr lang="en-US" dirty="0" smtClean="0"/>
              <a:t>No significant effect on the market or potential market for copyrighted work</a:t>
            </a:r>
          </a:p>
          <a:p>
            <a:r>
              <a:rPr lang="en-US" dirty="0" smtClean="0"/>
              <a:t>No similar product marketed by the copyright holder </a:t>
            </a:r>
          </a:p>
          <a:p>
            <a:r>
              <a:rPr lang="en-US" dirty="0" smtClean="0"/>
              <a:t>Lack of licensing mechanism</a:t>
            </a:r>
          </a:p>
          <a:p>
            <a:r>
              <a:rPr lang="en-US" dirty="0" smtClean="0"/>
              <a:t>Restricted access (to students or other appropriate group)</a:t>
            </a:r>
          </a:p>
          <a:p>
            <a:endParaRPr lang="en-US" dirty="0"/>
          </a:p>
        </p:txBody>
      </p:sp>
      <p:sp>
        <p:nvSpPr>
          <p:cNvPr id="4" name="Content Placeholder 3"/>
          <p:cNvSpPr>
            <a:spLocks noGrp="1"/>
          </p:cNvSpPr>
          <p:nvPr>
            <p:ph sz="half" idx="2"/>
          </p:nvPr>
        </p:nvSpPr>
        <p:spPr/>
        <p:txBody>
          <a:bodyPr>
            <a:normAutofit fontScale="77500" lnSpcReduction="20000"/>
          </a:bodyPr>
          <a:lstStyle/>
          <a:p>
            <a:endParaRPr lang="en-US" b="1" dirty="0" smtClean="0"/>
          </a:p>
          <a:p>
            <a:r>
              <a:rPr lang="en-US" b="1" dirty="0" smtClean="0"/>
              <a:t>In Favor of Copyright Holder (not fair use)</a:t>
            </a:r>
          </a:p>
          <a:p>
            <a:r>
              <a:rPr lang="en-US" dirty="0" smtClean="0"/>
              <a:t>Could replace sale of copyrighted work</a:t>
            </a:r>
          </a:p>
          <a:p>
            <a:r>
              <a:rPr lang="en-US" dirty="0" smtClean="0"/>
              <a:t>Significantly impairs market or potential market for copyrighted work or derivative</a:t>
            </a:r>
          </a:p>
          <a:p>
            <a:r>
              <a:rPr lang="en-US" dirty="0" smtClean="0"/>
              <a:t>Reasonably available licensing mechanism for use of the copyrighted work</a:t>
            </a:r>
          </a:p>
          <a:p>
            <a:r>
              <a:rPr lang="en-US" dirty="0" smtClean="0"/>
              <a:t>Affordable permission available for using work</a:t>
            </a:r>
          </a:p>
          <a:p>
            <a:r>
              <a:rPr lang="en-US" dirty="0" smtClean="0"/>
              <a:t>Numerous copies made</a:t>
            </a:r>
          </a:p>
          <a:p>
            <a:r>
              <a:rPr lang="en-US" dirty="0" smtClean="0"/>
              <a:t>You made it accessible on Web or in other public forum</a:t>
            </a:r>
          </a:p>
          <a:p>
            <a:r>
              <a:rPr lang="en-US" dirty="0" smtClean="0"/>
              <a:t>Repeated or long-term use</a:t>
            </a:r>
          </a:p>
          <a:p>
            <a:endParaRPr lang="en-US" dirty="0" smtClean="0"/>
          </a:p>
          <a:p>
            <a:endParaRPr lang="en-US" b="1"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 in Fair Use”</a:t>
            </a:r>
            <a:endParaRPr lang="en-US" dirty="0"/>
          </a:p>
        </p:txBody>
      </p:sp>
      <p:sp>
        <p:nvSpPr>
          <p:cNvPr id="3" name="Content Placeholder 2"/>
          <p:cNvSpPr>
            <a:spLocks noGrp="1"/>
          </p:cNvSpPr>
          <p:nvPr>
            <p:ph sz="quarter" idx="1"/>
          </p:nvPr>
        </p:nvSpPr>
        <p:spPr/>
        <p:txBody>
          <a:bodyPr>
            <a:normAutofit fontScale="92500"/>
          </a:bodyPr>
          <a:lstStyle/>
          <a:p>
            <a:r>
              <a:rPr lang="en-US" dirty="0" smtClean="0"/>
              <a:t>Discipline-specific guides to fair use</a:t>
            </a:r>
          </a:p>
          <a:p>
            <a:r>
              <a:rPr lang="en-US" dirty="0" smtClean="0"/>
              <a:t>See especially:</a:t>
            </a:r>
          </a:p>
          <a:p>
            <a:pPr lvl="1"/>
            <a:r>
              <a:rPr lang="en-US" dirty="0" smtClean="0"/>
              <a:t>Documentary Filmmakers</a:t>
            </a:r>
          </a:p>
          <a:p>
            <a:pPr lvl="1"/>
            <a:r>
              <a:rPr lang="en-US" dirty="0" smtClean="0"/>
              <a:t>Scholarly Research in Communication</a:t>
            </a:r>
          </a:p>
          <a:p>
            <a:pPr lvl="1"/>
            <a:r>
              <a:rPr lang="en-US" dirty="0" smtClean="0"/>
              <a:t>Music Scholarship</a:t>
            </a:r>
          </a:p>
          <a:p>
            <a:pPr lvl="1"/>
            <a:r>
              <a:rPr lang="en-US" dirty="0" smtClean="0"/>
              <a:t>Dance-Related Materials</a:t>
            </a:r>
          </a:p>
          <a:p>
            <a:pPr lvl="1"/>
            <a:r>
              <a:rPr lang="en-US" dirty="0" smtClean="0"/>
              <a:t>Poetry</a:t>
            </a:r>
          </a:p>
          <a:p>
            <a:pPr lvl="1"/>
            <a:r>
              <a:rPr lang="en-US" dirty="0" smtClean="0"/>
              <a:t>Visual Resources Association</a:t>
            </a:r>
          </a:p>
          <a:p>
            <a:pPr lvl="1"/>
            <a:r>
              <a:rPr lang="en-US" dirty="0" smtClean="0"/>
              <a:t>Story Arts</a:t>
            </a:r>
          </a:p>
          <a:p>
            <a:pPr lvl="1"/>
            <a:r>
              <a:rPr lang="en-US" dirty="0" smtClean="0"/>
              <a:t>User-Generated Video</a:t>
            </a:r>
          </a:p>
          <a:p>
            <a:r>
              <a:rPr lang="en-US" dirty="0" smtClean="0"/>
              <a:t>http://</a:t>
            </a:r>
            <a:r>
              <a:rPr lang="en-US" dirty="0" err="1" smtClean="0"/>
              <a:t>centerforsocialmedia.org</a:t>
            </a:r>
            <a:r>
              <a:rPr lang="en-US" dirty="0" smtClean="0"/>
              <a:t>/fair-use/best-practices</a:t>
            </a:r>
            <a:endParaRPr lang="en-US" dirty="0"/>
          </a:p>
        </p:txBody>
      </p:sp>
    </p:spTree>
    <p:extLst>
      <p:ext uri="{BB962C8B-B14F-4D97-AF65-F5344CB8AC3E}">
        <p14:creationId xmlns:p14="http://schemas.microsoft.com/office/powerpoint/2010/main" val="42757986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Decision Chart</a:t>
            </a:r>
            <a:endParaRPr lang="en-US" dirty="0"/>
          </a:p>
        </p:txBody>
      </p:sp>
      <p:sp>
        <p:nvSpPr>
          <p:cNvPr id="8" name="Content Placeholder 7"/>
          <p:cNvSpPr>
            <a:spLocks noGrp="1"/>
          </p:cNvSpPr>
          <p:nvPr>
            <p:ph sz="quarter" idx="1"/>
          </p:nvPr>
        </p:nvSpPr>
        <p:spPr/>
        <p:txBody>
          <a:bodyPr>
            <a:normAutofit fontScale="85000" lnSpcReduction="20000"/>
          </a:bodyPr>
          <a:lstStyle/>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endParaRPr lang="en-US" sz="1100" dirty="0" smtClean="0"/>
          </a:p>
          <a:p>
            <a:pPr>
              <a:buNone/>
            </a:pPr>
            <a:r>
              <a:rPr lang="en-US" sz="1300" dirty="0" smtClean="0"/>
              <a:t>		         --From University of Minnesota Libraries</a:t>
            </a:r>
          </a:p>
          <a:p>
            <a:endParaRPr lang="en-US" sz="1100" dirty="0" smtClean="0"/>
          </a:p>
        </p:txBody>
      </p:sp>
      <p:pic>
        <p:nvPicPr>
          <p:cNvPr id="9" name="Content Placeholder 3"/>
          <p:cNvPicPr>
            <a:picLocks/>
          </p:cNvPicPr>
          <p:nvPr/>
        </p:nvPicPr>
        <p:blipFill>
          <a:blip r:embed="rId3" cstate="print"/>
          <a:srcRect l="510" t="15844" r="36859" b="22374"/>
          <a:stretch>
            <a:fillRect/>
          </a:stretch>
        </p:blipFill>
        <p:spPr bwMode="auto">
          <a:xfrm>
            <a:off x="1600200" y="1600200"/>
            <a:ext cx="5943600" cy="393192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a:t>Masters Thesis: Trophy Children Don’t Smile by Chris </a:t>
            </a:r>
            <a:r>
              <a:rPr lang="en-US" dirty="0" err="1" smtClean="0"/>
              <a:t>Boulton</a:t>
            </a:r>
            <a:endParaRPr lang="en-US" dirty="0" smtClean="0"/>
          </a:p>
          <a:p>
            <a:r>
              <a:rPr lang="en-US" dirty="0">
                <a:hlinkClick r:id="rId3"/>
              </a:rPr>
              <a:t>http://scholarworks.umass.edu/theses/3</a:t>
            </a:r>
            <a:r>
              <a:rPr lang="en-US" dirty="0" smtClean="0">
                <a:hlinkClick r:id="rId3"/>
              </a:rPr>
              <a:t>/</a:t>
            </a:r>
            <a:r>
              <a:rPr lang="en-US" dirty="0" smtClean="0"/>
              <a:t> </a:t>
            </a:r>
          </a:p>
          <a:p>
            <a:endParaRPr lang="en-US" dirty="0"/>
          </a:p>
          <a:p>
            <a:r>
              <a:rPr lang="en-US" dirty="0" smtClean="0"/>
              <a:t>Discusses </a:t>
            </a:r>
            <a:r>
              <a:rPr lang="en-US" dirty="0"/>
              <a:t>the depiction of children in magazine advertisements for children’s designer clothing brands.  Uses copyrighted advertisements to </a:t>
            </a:r>
            <a:r>
              <a:rPr lang="en-US" dirty="0" smtClean="0"/>
              <a:t>illustrate his arguments</a:t>
            </a:r>
            <a:endParaRPr lang="en-US" dirty="0"/>
          </a:p>
        </p:txBody>
      </p:sp>
      <p:sp>
        <p:nvSpPr>
          <p:cNvPr id="4" name="Content Placeholder 3"/>
          <p:cNvSpPr>
            <a:spLocks noGrp="1"/>
          </p:cNvSpPr>
          <p:nvPr>
            <p:ph sz="half" idx="2"/>
          </p:nvPr>
        </p:nvSpPr>
        <p:spPr/>
        <p:txBody>
          <a:bodyPr>
            <a:normAutofit fontScale="92500" lnSpcReduction="10000"/>
          </a:bodyPr>
          <a:lstStyle/>
          <a:p>
            <a:endParaRPr lang="en-US" dirty="0"/>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59108" y="1619250"/>
            <a:ext cx="193357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38788" y="3657600"/>
            <a:ext cx="193357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43684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 History of Science</a:t>
            </a:r>
            <a:endParaRPr lang="en-US" dirty="0"/>
          </a:p>
        </p:txBody>
      </p:sp>
      <p:sp>
        <p:nvSpPr>
          <p:cNvPr id="3" name="Content Placeholder 2"/>
          <p:cNvSpPr>
            <a:spLocks noGrp="1"/>
          </p:cNvSpPr>
          <p:nvPr>
            <p:ph sz="half" idx="1"/>
          </p:nvPr>
        </p:nvSpPr>
        <p:spPr/>
        <p:txBody>
          <a:bodyPr/>
          <a:lstStyle/>
          <a:p>
            <a:r>
              <a:rPr lang="en-US" dirty="0" smtClean="0"/>
              <a:t>History of Science Thesis examining cultural depictions of scientists and bias within science</a:t>
            </a:r>
          </a:p>
          <a:p>
            <a:r>
              <a:rPr lang="en-US" dirty="0" smtClean="0"/>
              <a:t>Wants to include figures from papers published in </a:t>
            </a:r>
            <a:r>
              <a:rPr lang="en-US" i="1" dirty="0" smtClean="0"/>
              <a:t>Nature</a:t>
            </a:r>
            <a:r>
              <a:rPr lang="en-US" dirty="0" smtClean="0"/>
              <a:t>, </a:t>
            </a:r>
            <a:r>
              <a:rPr lang="en-US" i="1" dirty="0" smtClean="0"/>
              <a:t>Science</a:t>
            </a:r>
            <a:r>
              <a:rPr lang="en-US" dirty="0" smtClean="0"/>
              <a:t>, etc., in the 1970s</a:t>
            </a:r>
          </a:p>
          <a:p>
            <a:r>
              <a:rPr lang="en-US" dirty="0" smtClean="0"/>
              <a:t>Wants to include screenshots from popular culture films</a:t>
            </a:r>
          </a:p>
          <a:p>
            <a:endParaRPr lang="en-US" dirty="0"/>
          </a:p>
        </p:txBody>
      </p:sp>
      <p:pic>
        <p:nvPicPr>
          <p:cNvPr id="5" name="Content Placeholder 4" descr="MV5BMTc2MzgwNjAzNV5BMl5BanBnXkFtZTcwNTUyNjQzMQ@@._V1._SY317_CR7,0,214,317_.jpg"/>
          <p:cNvPicPr>
            <a:picLocks noGrp="1" noChangeAspect="1"/>
          </p:cNvPicPr>
          <p:nvPr>
            <p:ph sz="half" idx="2"/>
          </p:nvPr>
        </p:nvPicPr>
        <p:blipFill>
          <a:blip r:embed="rId3"/>
          <a:srcRect l="-13894" r="-13894"/>
          <a:stretch>
            <a:fillRect/>
          </a:stretch>
        </p:blipFill>
        <p:spPr>
          <a:xfrm>
            <a:off x="4800600" y="1371600"/>
            <a:ext cx="1840508" cy="2133600"/>
          </a:xfrm>
        </p:spPr>
      </p:pic>
      <p:pic>
        <p:nvPicPr>
          <p:cNvPr id="6" name="Picture 5"/>
          <p:cNvPicPr>
            <a:picLocks noChangeAspect="1"/>
          </p:cNvPicPr>
          <p:nvPr/>
        </p:nvPicPr>
        <p:blipFill>
          <a:blip r:embed="rId4"/>
          <a:stretch>
            <a:fillRect/>
          </a:stretch>
        </p:blipFill>
        <p:spPr>
          <a:xfrm>
            <a:off x="4953000" y="4191000"/>
            <a:ext cx="1567543" cy="2057400"/>
          </a:xfrm>
          <a:prstGeom prst="rect">
            <a:avLst/>
          </a:prstGeom>
        </p:spPr>
      </p:pic>
      <p:pic>
        <p:nvPicPr>
          <p:cNvPr id="8" name="Picture 7" descr="18.jpg"/>
          <p:cNvPicPr>
            <a:picLocks noChangeAspect="1"/>
          </p:cNvPicPr>
          <p:nvPr/>
        </p:nvPicPr>
        <p:blipFill>
          <a:blip r:embed="rId5"/>
          <a:stretch>
            <a:fillRect/>
          </a:stretch>
        </p:blipFill>
        <p:spPr>
          <a:xfrm>
            <a:off x="7620000" y="1371600"/>
            <a:ext cx="1260475" cy="1898127"/>
          </a:xfrm>
          <a:prstGeom prst="rect">
            <a:avLst/>
          </a:prstGeom>
        </p:spPr>
      </p:pic>
      <p:pic>
        <p:nvPicPr>
          <p:cNvPr id="7" name="Picture 6" descr="metropolis_photo_1.jpg"/>
          <p:cNvPicPr>
            <a:picLocks noChangeAspect="1"/>
          </p:cNvPicPr>
          <p:nvPr/>
        </p:nvPicPr>
        <p:blipFill>
          <a:blip r:embed="rId6"/>
          <a:stretch>
            <a:fillRect/>
          </a:stretch>
        </p:blipFill>
        <p:spPr>
          <a:xfrm>
            <a:off x="5943600" y="2286000"/>
            <a:ext cx="2449484" cy="1524000"/>
          </a:xfrm>
          <a:prstGeom prst="rect">
            <a:avLst/>
          </a:prstGeom>
        </p:spPr>
      </p:pic>
      <p:pic>
        <p:nvPicPr>
          <p:cNvPr id="9" name="Picture 8" descr="Unknown.jpeg"/>
          <p:cNvPicPr>
            <a:picLocks noChangeAspect="1"/>
          </p:cNvPicPr>
          <p:nvPr/>
        </p:nvPicPr>
        <p:blipFill>
          <a:blip r:embed="rId7"/>
          <a:stretch>
            <a:fillRect/>
          </a:stretch>
        </p:blipFill>
        <p:spPr>
          <a:xfrm>
            <a:off x="7086600" y="4038600"/>
            <a:ext cx="1795463" cy="2376653"/>
          </a:xfrm>
          <a:prstGeom prst="rect">
            <a:avLst/>
          </a:prstGeom>
        </p:spPr>
      </p:pic>
    </p:spTree>
    <p:extLst>
      <p:ext uri="{BB962C8B-B14F-4D97-AF65-F5344CB8AC3E}">
        <p14:creationId xmlns:p14="http://schemas.microsoft.com/office/powerpoint/2010/main" val="25903213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a:t/>
            </a:r>
            <a:br>
              <a:rPr lang="en-US" dirty="0"/>
            </a:br>
            <a:r>
              <a:rPr lang="en-US" dirty="0" smtClean="0"/>
              <a:t>Fair Use Discussion</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Discuss your own examples</a:t>
            </a:r>
          </a:p>
          <a:p>
            <a:r>
              <a:rPr lang="en-US" dirty="0" smtClean="0"/>
              <a:t>Weigh the 4 factors of fair use</a:t>
            </a:r>
          </a:p>
          <a:p>
            <a:r>
              <a:rPr lang="en-US" dirty="0" smtClean="0"/>
              <a:t>Come up with a decision about fair use</a:t>
            </a:r>
          </a:p>
          <a:p>
            <a:r>
              <a:rPr lang="en-US" dirty="0" smtClean="0"/>
              <a:t>Describe how you justified your decision</a:t>
            </a:r>
            <a:endParaRPr lang="en-US" dirty="0"/>
          </a:p>
        </p:txBody>
      </p:sp>
    </p:spTree>
    <p:extLst>
      <p:ext uri="{BB962C8B-B14F-4D97-AF65-F5344CB8AC3E}">
        <p14:creationId xmlns:p14="http://schemas.microsoft.com/office/powerpoint/2010/main" val="30002346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Permission</a:t>
            </a:r>
            <a:endParaRPr lang="en-US" dirty="0"/>
          </a:p>
        </p:txBody>
      </p:sp>
      <p:sp>
        <p:nvSpPr>
          <p:cNvPr id="3" name="Content Placeholder 2"/>
          <p:cNvSpPr>
            <a:spLocks noGrp="1"/>
          </p:cNvSpPr>
          <p:nvPr>
            <p:ph sz="quarter" idx="1"/>
          </p:nvPr>
        </p:nvSpPr>
        <p:spPr/>
        <p:txBody>
          <a:bodyPr>
            <a:normAutofit fontScale="62500" lnSpcReduction="20000"/>
          </a:bodyPr>
          <a:lstStyle/>
          <a:p>
            <a:pPr>
              <a:buNone/>
            </a:pPr>
            <a:endParaRPr lang="en-US" b="1" dirty="0" smtClean="0"/>
          </a:p>
          <a:p>
            <a:pPr>
              <a:buNone/>
            </a:pPr>
            <a:r>
              <a:rPr lang="en-US" b="1" dirty="0" smtClean="0"/>
              <a:t>Step 1: Find the Copyright Owner</a:t>
            </a:r>
          </a:p>
          <a:p>
            <a:endParaRPr lang="en-US" b="1" dirty="0" smtClean="0"/>
          </a:p>
          <a:p>
            <a:r>
              <a:rPr lang="en-US" sz="2600" dirty="0" smtClean="0"/>
              <a:t>Look for a copyright notice on the work (ex. Copyright © 2010, XYZ Corporation)</a:t>
            </a:r>
          </a:p>
          <a:p>
            <a:endParaRPr lang="en-US" sz="2600" dirty="0" smtClean="0"/>
          </a:p>
          <a:p>
            <a:r>
              <a:rPr lang="en-US" sz="2600" dirty="0" smtClean="0"/>
              <a:t>Check for copyright registration or renewal with the United States Copyright Office </a:t>
            </a:r>
          </a:p>
          <a:p>
            <a:pPr>
              <a:buNone/>
            </a:pPr>
            <a:r>
              <a:rPr lang="en-US" sz="2600" dirty="0" smtClean="0"/>
              <a:t>      (For more information see: </a:t>
            </a:r>
            <a:r>
              <a:rPr lang="en-US" sz="2600" dirty="0" smtClean="0">
                <a:hlinkClick r:id="rId3"/>
              </a:rPr>
              <a:t>http://www.copyright.gov/records/</a:t>
            </a:r>
            <a:r>
              <a:rPr lang="en-US" sz="2600" dirty="0" smtClean="0"/>
              <a:t>)</a:t>
            </a:r>
          </a:p>
          <a:p>
            <a:endParaRPr lang="en-US" sz="2600" dirty="0" smtClean="0"/>
          </a:p>
          <a:p>
            <a:r>
              <a:rPr lang="en-US" sz="2600" dirty="0" smtClean="0"/>
              <a:t>Search the Internet</a:t>
            </a:r>
          </a:p>
          <a:p>
            <a:endParaRPr lang="en-US" sz="2600" dirty="0" smtClean="0"/>
          </a:p>
          <a:p>
            <a:r>
              <a:rPr lang="en-US" sz="2600" dirty="0" smtClean="0"/>
              <a:t>Check with the Copyright Clearance Center</a:t>
            </a:r>
          </a:p>
          <a:p>
            <a:pPr>
              <a:buNone/>
            </a:pPr>
            <a:r>
              <a:rPr lang="en-US" sz="2600" dirty="0" smtClean="0"/>
              <a:t>     (For more information see: </a:t>
            </a:r>
            <a:r>
              <a:rPr lang="en-US" sz="2600" dirty="0" smtClean="0">
                <a:hlinkClick r:id="rId4"/>
              </a:rPr>
              <a:t>http://www.copyright.com/</a:t>
            </a:r>
            <a:r>
              <a:rPr lang="en-US" sz="2600" dirty="0" smtClean="0"/>
              <a:t>)</a:t>
            </a:r>
          </a:p>
          <a:p>
            <a:endParaRPr lang="en-US" sz="2600" dirty="0" smtClean="0"/>
          </a:p>
          <a:p>
            <a:r>
              <a:rPr lang="en-US" sz="2600" dirty="0" smtClean="0"/>
              <a:t>Contact any person associated with the work and ask about the copyright status and ownership of the work</a:t>
            </a:r>
          </a:p>
          <a:p>
            <a:endParaRPr lang="en-US" dirty="0" smtClean="0"/>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Permission</a:t>
            </a:r>
            <a:endParaRPr lang="en-US" dirty="0"/>
          </a:p>
        </p:txBody>
      </p:sp>
      <p:sp>
        <p:nvSpPr>
          <p:cNvPr id="3" name="Content Placeholder 2"/>
          <p:cNvSpPr>
            <a:spLocks noGrp="1"/>
          </p:cNvSpPr>
          <p:nvPr>
            <p:ph sz="quarter" idx="1"/>
          </p:nvPr>
        </p:nvSpPr>
        <p:spPr>
          <a:xfrm>
            <a:off x="301752" y="1527048"/>
            <a:ext cx="8503920" cy="4949952"/>
          </a:xfrm>
        </p:spPr>
        <p:txBody>
          <a:bodyPr>
            <a:normAutofit fontScale="25000" lnSpcReduction="20000"/>
          </a:bodyPr>
          <a:lstStyle/>
          <a:p>
            <a:endParaRPr lang="en-US" dirty="0" smtClean="0"/>
          </a:p>
          <a:p>
            <a:r>
              <a:rPr lang="en-US" sz="4400" b="1" dirty="0" smtClean="0"/>
              <a:t>Step 2: Contact the Copyright Owner</a:t>
            </a:r>
          </a:p>
          <a:p>
            <a:endParaRPr lang="en-US" dirty="0" smtClean="0"/>
          </a:p>
          <a:p>
            <a:pPr>
              <a:buNone/>
            </a:pPr>
            <a:r>
              <a:rPr lang="en-US" sz="4200" dirty="0" smtClean="0"/>
              <a:t>         SAMPLE LETTER </a:t>
            </a:r>
          </a:p>
          <a:p>
            <a:pPr>
              <a:buNone/>
            </a:pPr>
            <a:r>
              <a:rPr lang="en-US" sz="4200" dirty="0" smtClean="0"/>
              <a:t/>
            </a:r>
            <a:br>
              <a:rPr lang="en-US" sz="4200" dirty="0" smtClean="0"/>
            </a:br>
            <a:r>
              <a:rPr lang="en-US" sz="4200" dirty="0" smtClean="0"/>
              <a:t>[Your Letterhead stationery or return address]</a:t>
            </a:r>
          </a:p>
          <a:p>
            <a:pPr>
              <a:buNone/>
            </a:pPr>
            <a:r>
              <a:rPr lang="en-US" sz="4200" dirty="0" smtClean="0"/>
              <a:t>         [Date]</a:t>
            </a:r>
          </a:p>
          <a:p>
            <a:pPr>
              <a:buNone/>
            </a:pPr>
            <a:r>
              <a:rPr lang="en-US" sz="4200" dirty="0" smtClean="0"/>
              <a:t>         [Name and address of addressee]</a:t>
            </a:r>
          </a:p>
          <a:p>
            <a:endParaRPr lang="en-US" sz="4200" dirty="0" smtClean="0"/>
          </a:p>
          <a:p>
            <a:pPr>
              <a:buNone/>
            </a:pPr>
            <a:r>
              <a:rPr lang="en-US" sz="4200" dirty="0" smtClean="0"/>
              <a:t>         Dear [insert name if known; if not then type Dear Sir or Madam] :</a:t>
            </a:r>
          </a:p>
          <a:p>
            <a:endParaRPr lang="en-US" sz="4200" dirty="0" smtClean="0"/>
          </a:p>
          <a:p>
            <a:pPr>
              <a:buNone/>
            </a:pPr>
            <a:r>
              <a:rPr lang="en-US" sz="4200" dirty="0" smtClean="0"/>
              <a:t>        I am completing a [thesis or dissertation] at [University's Full Name], entitled "[insert manuscript title]." I would like your</a:t>
            </a:r>
          </a:p>
          <a:p>
            <a:pPr>
              <a:buNone/>
            </a:pPr>
            <a:r>
              <a:rPr lang="en-US" sz="4200" dirty="0" smtClean="0"/>
              <a:t>        permission to reprint in my [thesis or dissertation] excerpts from the following:</a:t>
            </a:r>
          </a:p>
          <a:p>
            <a:pPr>
              <a:buNone/>
            </a:pPr>
            <a:r>
              <a:rPr lang="en-US" sz="4200" dirty="0" smtClean="0"/>
              <a:t>        [Insert full citation and description of the original work]</a:t>
            </a:r>
          </a:p>
          <a:p>
            <a:pPr>
              <a:buNone/>
            </a:pPr>
            <a:r>
              <a:rPr lang="en-US" sz="4200" dirty="0" smtClean="0"/>
              <a:t>        The excerpts to be reproduced are: [insert detailed explanation or attach copy].</a:t>
            </a:r>
          </a:p>
          <a:p>
            <a:pPr>
              <a:buNone/>
            </a:pPr>
            <a:r>
              <a:rPr lang="en-US" sz="4200" dirty="0" smtClean="0"/>
              <a:t>        The requested permission extends to any future revisions and editions of my [thesis or dissertation] by </a:t>
            </a:r>
            <a:r>
              <a:rPr lang="en-US" sz="4200" dirty="0" err="1" smtClean="0"/>
              <a:t>ProQuest</a:t>
            </a:r>
            <a:r>
              <a:rPr lang="en-US" sz="4200" dirty="0" smtClean="0"/>
              <a:t> Information and Learning (</a:t>
            </a:r>
            <a:r>
              <a:rPr lang="en-US" sz="4200" dirty="0" err="1" smtClean="0"/>
              <a:t>ProQuest</a:t>
            </a:r>
            <a:r>
              <a:rPr lang="en-US" sz="4200" dirty="0" smtClean="0"/>
              <a:t>) through its UMI® Dissertation Publishing business. </a:t>
            </a:r>
            <a:r>
              <a:rPr lang="en-US" sz="4200" dirty="0" err="1" smtClean="0"/>
              <a:t>ProQuest</a:t>
            </a:r>
            <a:r>
              <a:rPr lang="en-US" sz="4200" dirty="0" smtClean="0"/>
              <a:t> may produce and sell copies of my [choose one: thesis, project report, or dissertation] on demand .  In addition  my [thesis or dissertation] will be available for free internet download through the </a:t>
            </a:r>
            <a:r>
              <a:rPr lang="en-US" sz="4200" dirty="0" err="1" smtClean="0"/>
              <a:t>ScholarWorks@UMass</a:t>
            </a:r>
            <a:r>
              <a:rPr lang="en-US" sz="4200" dirty="0" smtClean="0"/>
              <a:t> Amherst digital repository. These rights will in no way restrict republication of the material in any other form by you or by others authorized by you. Your signing of this letter will also confirm that you own (or your company owns) the copyright to the above-described material.</a:t>
            </a:r>
          </a:p>
          <a:p>
            <a:pPr>
              <a:buNone/>
            </a:pPr>
            <a:r>
              <a:rPr lang="en-US" sz="4200" dirty="0" smtClean="0"/>
              <a:t>         If these arrangements meet with your approval, please sign this letter where indicated below and return it to me in the enclosed return envelope. Thank you very much. [Tailor this statement appropriately, if emailing request]</a:t>
            </a:r>
          </a:p>
          <a:p>
            <a:endParaRPr lang="en-US" sz="4200" dirty="0" smtClean="0"/>
          </a:p>
          <a:p>
            <a:pPr>
              <a:buNone/>
            </a:pPr>
            <a:r>
              <a:rPr lang="en-US" sz="4200" dirty="0" smtClean="0"/>
              <a:t>         Sincerely,</a:t>
            </a:r>
          </a:p>
          <a:p>
            <a:pPr>
              <a:buNone/>
            </a:pPr>
            <a:r>
              <a:rPr lang="en-US" sz="4200" dirty="0" smtClean="0"/>
              <a:t>         [Your name and signature]</a:t>
            </a:r>
          </a:p>
          <a:p>
            <a:pPr>
              <a:buNone/>
            </a:pPr>
            <a:r>
              <a:rPr lang="en-US" sz="4200" dirty="0" smtClean="0"/>
              <a:t>         PERMISSION GRANTED FOR THE USE REQUESTED ABOVE:</a:t>
            </a:r>
          </a:p>
          <a:p>
            <a:pPr>
              <a:buNone/>
            </a:pPr>
            <a:r>
              <a:rPr lang="en-US" sz="4200" dirty="0" smtClean="0"/>
              <a:t/>
            </a:r>
            <a:br>
              <a:rPr lang="en-US" sz="4200" dirty="0" smtClean="0"/>
            </a:br>
            <a:r>
              <a:rPr lang="en-US" sz="4200" dirty="0" smtClean="0"/>
              <a:t>_____________________________</a:t>
            </a:r>
            <a:br>
              <a:rPr lang="en-US" sz="4200" dirty="0" smtClean="0"/>
            </a:br>
            <a:r>
              <a:rPr lang="en-US" sz="4200" dirty="0" smtClean="0"/>
              <a:t>[Type name of addressee below signature  line]</a:t>
            </a:r>
          </a:p>
          <a:p>
            <a:pPr>
              <a:buNone/>
            </a:pPr>
            <a:r>
              <a:rPr lang="en-US" sz="4200" dirty="0" smtClean="0"/>
              <a:t>         Date: ______________</a:t>
            </a:r>
          </a:p>
          <a:p>
            <a:pPr>
              <a:buNone/>
            </a:pPr>
            <a:r>
              <a:rPr lang="en-US" sz="4200" dirty="0" smtClean="0"/>
              <a:t> </a:t>
            </a:r>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a:t>
            </a:r>
            <a:endParaRPr lang="en-US" dirty="0"/>
          </a:p>
        </p:txBody>
      </p:sp>
      <p:sp>
        <p:nvSpPr>
          <p:cNvPr id="3" name="Content Placeholder 2"/>
          <p:cNvSpPr>
            <a:spLocks noGrp="1"/>
          </p:cNvSpPr>
          <p:nvPr>
            <p:ph sz="quarter" idx="1"/>
          </p:nvPr>
        </p:nvSpPr>
        <p:spPr/>
        <p:txBody>
          <a:bodyPr>
            <a:normAutofit fontScale="92500" lnSpcReduction="10000"/>
          </a:bodyPr>
          <a:lstStyle/>
          <a:p>
            <a:pPr>
              <a:buNone/>
            </a:pPr>
            <a:endParaRPr lang="en-US" dirty="0" smtClean="0"/>
          </a:p>
          <a:p>
            <a:pPr>
              <a:buNone/>
            </a:pPr>
            <a:r>
              <a:rPr lang="en-US" sz="2800" dirty="0" smtClean="0"/>
              <a:t>Options for your dissertation or thesis:</a:t>
            </a:r>
          </a:p>
          <a:p>
            <a:pPr>
              <a:buNone/>
            </a:pPr>
            <a:endParaRPr lang="en-US" sz="2800" dirty="0" smtClean="0"/>
          </a:p>
          <a:p>
            <a:r>
              <a:rPr lang="en-US" sz="2800" dirty="0" smtClean="0"/>
              <a:t>Open access</a:t>
            </a:r>
          </a:p>
          <a:p>
            <a:endParaRPr lang="en-US" sz="2800" dirty="0" smtClean="0"/>
          </a:p>
          <a:p>
            <a:r>
              <a:rPr lang="en-US" sz="2800" dirty="0" smtClean="0"/>
              <a:t>Open access with embargo</a:t>
            </a:r>
          </a:p>
          <a:p>
            <a:endParaRPr lang="en-US" sz="2800" dirty="0" smtClean="0"/>
          </a:p>
          <a:p>
            <a:r>
              <a:rPr lang="en-US" sz="2800" dirty="0" smtClean="0"/>
              <a:t>Campus access</a:t>
            </a:r>
          </a:p>
          <a:p>
            <a:endParaRPr lang="en-US" sz="2800" dirty="0" smtClean="0"/>
          </a:p>
          <a:p>
            <a:r>
              <a:rPr lang="en-US" sz="2800" dirty="0" smtClean="0"/>
              <a:t>Campus access with embargo</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Permission</a:t>
            </a:r>
            <a:endParaRPr lang="en-US" dirty="0"/>
          </a:p>
        </p:txBody>
      </p:sp>
      <p:sp>
        <p:nvSpPr>
          <p:cNvPr id="3" name="Content Placeholder 2"/>
          <p:cNvSpPr>
            <a:spLocks noGrp="1"/>
          </p:cNvSpPr>
          <p:nvPr>
            <p:ph sz="quarter" idx="1"/>
          </p:nvPr>
        </p:nvSpPr>
        <p:spPr/>
        <p:txBody>
          <a:bodyPr>
            <a:normAutofit fontScale="85000" lnSpcReduction="20000"/>
          </a:bodyPr>
          <a:lstStyle/>
          <a:p>
            <a:endParaRPr lang="en-US" b="1" dirty="0" smtClean="0"/>
          </a:p>
          <a:p>
            <a:r>
              <a:rPr lang="en-US" b="1" dirty="0" smtClean="0"/>
              <a:t>Step 3: Secure Permission</a:t>
            </a:r>
          </a:p>
          <a:p>
            <a:endParaRPr lang="en-US" b="1" dirty="0" smtClean="0"/>
          </a:p>
          <a:p>
            <a:r>
              <a:rPr lang="en-US" b="1" dirty="0" smtClean="0"/>
              <a:t>Permission Granted</a:t>
            </a:r>
          </a:p>
          <a:p>
            <a:pPr lvl="1"/>
            <a:r>
              <a:rPr lang="en-US" dirty="0" smtClean="0"/>
              <a:t>Keep a record</a:t>
            </a:r>
          </a:p>
          <a:p>
            <a:r>
              <a:rPr lang="en-US" b="1" dirty="0" smtClean="0"/>
              <a:t>Permission Denied</a:t>
            </a:r>
            <a:endParaRPr lang="en-US" dirty="0" smtClean="0"/>
          </a:p>
          <a:p>
            <a:pPr lvl="1"/>
            <a:r>
              <a:rPr lang="en-US" dirty="0" smtClean="0"/>
              <a:t>Find out why</a:t>
            </a:r>
          </a:p>
          <a:p>
            <a:pPr lvl="1"/>
            <a:r>
              <a:rPr lang="en-US" dirty="0" smtClean="0"/>
              <a:t>Try to negotiate a better result </a:t>
            </a:r>
          </a:p>
          <a:p>
            <a:pPr lvl="1"/>
            <a:r>
              <a:rPr lang="en-US" dirty="0" smtClean="0"/>
              <a:t>Change your plans or look for alternative materials</a:t>
            </a:r>
          </a:p>
          <a:p>
            <a:r>
              <a:rPr lang="en-US" b="1" dirty="0" smtClean="0"/>
              <a:t>Permission Granted, but at a Cost</a:t>
            </a:r>
            <a:endParaRPr lang="en-US" dirty="0" smtClean="0"/>
          </a:p>
          <a:p>
            <a:pPr lvl="1"/>
            <a:r>
              <a:rPr lang="en-US" dirty="0" smtClean="0"/>
              <a:t>Copyright owner may charge a fee for the permission</a:t>
            </a:r>
          </a:p>
          <a:p>
            <a:pPr lvl="1"/>
            <a:r>
              <a:rPr lang="en-US" dirty="0" smtClean="0"/>
              <a:t>Try to obtain a lower fee by changing your plans, e.g., by using a smaller portion of the work</a:t>
            </a:r>
          </a:p>
          <a:p>
            <a:pPr lvl="1"/>
            <a:r>
              <a:rPr lang="en-US" dirty="0" smtClean="0"/>
              <a:t>Look for alternative materials</a:t>
            </a:r>
          </a:p>
          <a:p>
            <a:endParaRPr lang="en-US"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Permission</a:t>
            </a:r>
            <a:endParaRPr lang="en-US" dirty="0"/>
          </a:p>
        </p:txBody>
      </p:sp>
      <p:sp>
        <p:nvSpPr>
          <p:cNvPr id="3" name="Content Placeholder 2"/>
          <p:cNvSpPr>
            <a:spLocks noGrp="1"/>
          </p:cNvSpPr>
          <p:nvPr>
            <p:ph sz="quarter" idx="1"/>
          </p:nvPr>
        </p:nvSpPr>
        <p:spPr/>
        <p:txBody>
          <a:bodyPr>
            <a:normAutofit/>
          </a:bodyPr>
          <a:lstStyle/>
          <a:p>
            <a:r>
              <a:rPr lang="en-US" b="1" dirty="0" smtClean="0"/>
              <a:t>Step 4: Keep a Record</a:t>
            </a:r>
          </a:p>
          <a:p>
            <a:endParaRPr lang="en-US" b="1" dirty="0" smtClean="0"/>
          </a:p>
          <a:p>
            <a:r>
              <a:rPr lang="en-US" sz="2800" dirty="0" smtClean="0"/>
              <a:t>Keep a copy of everything!</a:t>
            </a:r>
          </a:p>
          <a:p>
            <a:pPr lvl="1"/>
            <a:r>
              <a:rPr lang="en-US" sz="2800" dirty="0" smtClean="0"/>
              <a:t>To demonstrate your efforts to obtain permission if you are ever challenged</a:t>
            </a:r>
          </a:p>
          <a:p>
            <a:pPr lvl="1"/>
            <a:r>
              <a:rPr lang="en-US" sz="2800" dirty="0" smtClean="0"/>
              <a:t>In case you need to contact that same copyright owner again for a later use of the work</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Permission</a:t>
            </a:r>
            <a:endParaRPr lang="en-US" dirty="0"/>
          </a:p>
        </p:txBody>
      </p:sp>
      <p:sp>
        <p:nvSpPr>
          <p:cNvPr id="3" name="Content Placeholder 2"/>
          <p:cNvSpPr>
            <a:spLocks noGrp="1"/>
          </p:cNvSpPr>
          <p:nvPr>
            <p:ph sz="quarter" idx="1"/>
          </p:nvPr>
        </p:nvSpPr>
        <p:spPr/>
        <p:txBody>
          <a:bodyPr>
            <a:normAutofit/>
          </a:bodyPr>
          <a:lstStyle/>
          <a:p>
            <a:r>
              <a:rPr lang="en-US" dirty="0" smtClean="0"/>
              <a:t>Potential problems:</a:t>
            </a:r>
          </a:p>
          <a:p>
            <a:pPr>
              <a:buNone/>
            </a:pPr>
            <a:endParaRPr lang="en-US" dirty="0" smtClean="0"/>
          </a:p>
          <a:p>
            <a:pPr marL="514350" indent="-514350">
              <a:buFont typeface="+mj-lt"/>
              <a:buAutoNum type="arabicPeriod"/>
            </a:pPr>
            <a:r>
              <a:rPr lang="en-US" dirty="0" smtClean="0"/>
              <a:t>You cannot identify a copyright owner</a:t>
            </a:r>
          </a:p>
          <a:p>
            <a:pPr marL="514350" indent="-514350">
              <a:buFont typeface="+mj-lt"/>
              <a:buAutoNum type="arabicPeriod"/>
            </a:pPr>
            <a:endParaRPr lang="en-US" dirty="0" smtClean="0"/>
          </a:p>
          <a:p>
            <a:pPr marL="514350" indent="-514350">
              <a:buFont typeface="+mj-lt"/>
              <a:buAutoNum type="arabicPeriod"/>
            </a:pPr>
            <a:r>
              <a:rPr lang="en-US" dirty="0" smtClean="0"/>
              <a:t>You cannot locate the copyright owner</a:t>
            </a:r>
          </a:p>
          <a:p>
            <a:pPr marL="514350" indent="-514350">
              <a:buFont typeface="+mj-lt"/>
              <a:buAutoNum type="arabicPeriod"/>
            </a:pPr>
            <a:endParaRPr lang="en-US" dirty="0" smtClean="0"/>
          </a:p>
          <a:p>
            <a:pPr marL="514350" indent="-514350">
              <a:buFont typeface="+mj-lt"/>
              <a:buAutoNum type="arabicPeriod"/>
            </a:pPr>
            <a:r>
              <a:rPr lang="en-US" dirty="0" smtClean="0"/>
              <a:t>You have contacted the copyright owner, but received no response</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Seeking Permission</a:t>
            </a:r>
            <a:endParaRPr lang="en-US" dirty="0"/>
          </a:p>
        </p:txBody>
      </p:sp>
      <p:sp>
        <p:nvSpPr>
          <p:cNvPr id="3" name="Content Placeholder 2"/>
          <p:cNvSpPr>
            <a:spLocks noGrp="1"/>
          </p:cNvSpPr>
          <p:nvPr>
            <p:ph sz="quarter" idx="1"/>
          </p:nvPr>
        </p:nvSpPr>
        <p:spPr/>
        <p:txBody>
          <a:bodyPr>
            <a:normAutofit/>
          </a:bodyPr>
          <a:lstStyle/>
          <a:p>
            <a:r>
              <a:rPr lang="en-US" b="1" dirty="0" smtClean="0"/>
              <a:t>Potential solutions:</a:t>
            </a:r>
          </a:p>
          <a:p>
            <a:endParaRPr lang="en-US" dirty="0" smtClean="0"/>
          </a:p>
          <a:p>
            <a:pPr marL="514350" indent="-514350">
              <a:buFont typeface="+mj-lt"/>
              <a:buAutoNum type="arabicPeriod"/>
            </a:pPr>
            <a:r>
              <a:rPr lang="en-US" dirty="0" smtClean="0"/>
              <a:t>Return to fair use</a:t>
            </a:r>
          </a:p>
          <a:p>
            <a:pPr marL="514350" indent="-514350">
              <a:buFont typeface="+mj-lt"/>
              <a:buAutoNum type="arabicPeriod"/>
            </a:pPr>
            <a:endParaRPr lang="en-US" dirty="0" smtClean="0"/>
          </a:p>
          <a:p>
            <a:pPr marL="514350" indent="-514350">
              <a:buFont typeface="+mj-lt"/>
              <a:buAutoNum type="arabicPeriod"/>
            </a:pPr>
            <a:r>
              <a:rPr lang="en-US" dirty="0" smtClean="0"/>
              <a:t>Replace the materials with alternative works</a:t>
            </a:r>
          </a:p>
          <a:p>
            <a:pPr marL="514350" indent="-514350">
              <a:buFont typeface="+mj-lt"/>
              <a:buAutoNum type="arabicPeriod"/>
            </a:pPr>
            <a:endParaRPr lang="en-US" dirty="0" smtClean="0"/>
          </a:p>
          <a:p>
            <a:pPr marL="514350" indent="-514350">
              <a:buFont typeface="+mj-lt"/>
              <a:buAutoNum type="arabicPeriod"/>
            </a:pPr>
            <a:r>
              <a:rPr lang="en-US" dirty="0" smtClean="0"/>
              <a:t>Alter your planned use of the copyrighted works</a:t>
            </a:r>
          </a:p>
          <a:p>
            <a:pPr marL="514350" indent="-514350">
              <a:buFont typeface="+mj-lt"/>
              <a:buAutoNum type="arabicPeriod"/>
            </a:pPr>
            <a:endParaRPr lang="en-US" dirty="0" smtClean="0"/>
          </a:p>
          <a:p>
            <a:pPr marL="514350" indent="-514350">
              <a:buFont typeface="+mj-lt"/>
              <a:buAutoNum type="arabicPeriod"/>
            </a:pPr>
            <a:r>
              <a:rPr lang="en-US" dirty="0" smtClean="0"/>
              <a:t>Conduct a risk-benefit analysis</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
          </p:nvPr>
        </p:nvSpPr>
        <p:spPr/>
        <p:txBody>
          <a:bodyPr>
            <a:normAutofit fontScale="47500" lnSpcReduction="20000"/>
          </a:bodyPr>
          <a:lstStyle/>
          <a:p>
            <a:endParaRPr lang="en-US" sz="2900" dirty="0" smtClean="0">
              <a:hlinkClick r:id="rId3"/>
            </a:endParaRPr>
          </a:p>
          <a:p>
            <a:r>
              <a:rPr lang="en-US" sz="2900" dirty="0" smtClean="0"/>
              <a:t>Brewer, Michael. American Library Association Office for Information Technology Policy, Copyright Advisory Committee. </a:t>
            </a:r>
            <a:r>
              <a:rPr lang="en-US" sz="2900" i="1" dirty="0" smtClean="0"/>
              <a:t>Digital Copyright Slider</a:t>
            </a:r>
            <a:r>
              <a:rPr lang="en-US" sz="2900" dirty="0" smtClean="0"/>
              <a:t>: </a:t>
            </a:r>
            <a:r>
              <a:rPr lang="en-US" sz="2900" dirty="0" smtClean="0">
                <a:hlinkClick r:id="rId4"/>
              </a:rPr>
              <a:t>http://www.librarycopyright.net/digitalslider/</a:t>
            </a:r>
            <a:r>
              <a:rPr lang="en-US" sz="2900" dirty="0" smtClean="0"/>
              <a:t> </a:t>
            </a:r>
          </a:p>
          <a:p>
            <a:endParaRPr lang="en-US" sz="2900" dirty="0" smtClean="0"/>
          </a:p>
          <a:p>
            <a:r>
              <a:rPr lang="en-US" sz="2900" dirty="0" err="1" smtClean="0"/>
              <a:t>CaliforniaState</a:t>
            </a:r>
            <a:r>
              <a:rPr lang="en-US" sz="2900" dirty="0" smtClean="0"/>
              <a:t> University, Long Beach, Thesis and Dissertation Office . </a:t>
            </a:r>
            <a:r>
              <a:rPr lang="en-US" sz="2900" i="1" dirty="0" smtClean="0"/>
              <a:t>Sample Permission letter: </a:t>
            </a:r>
            <a:r>
              <a:rPr lang="en-US" sz="2900" dirty="0" smtClean="0">
                <a:hlinkClick r:id="rId5"/>
              </a:rPr>
              <a:t>http://www.csulb.edu/library/guide/serv/permis.html</a:t>
            </a:r>
            <a:r>
              <a:rPr lang="en-US" sz="2900" dirty="0" smtClean="0"/>
              <a:t> </a:t>
            </a:r>
          </a:p>
          <a:p>
            <a:endParaRPr lang="en-US" sz="2900" dirty="0" smtClean="0"/>
          </a:p>
          <a:p>
            <a:endParaRPr lang="en-US" sz="2900" dirty="0" smtClean="0"/>
          </a:p>
          <a:p>
            <a:r>
              <a:rPr lang="en-US" sz="2900" dirty="0" smtClean="0"/>
              <a:t>Columbia University Libraries, Copyright Advisory Office. </a:t>
            </a:r>
            <a:r>
              <a:rPr lang="en-US" sz="2900" i="1" dirty="0" smtClean="0"/>
              <a:t>Requesting Permission: </a:t>
            </a:r>
            <a:r>
              <a:rPr lang="en-US" sz="2900" dirty="0" smtClean="0">
                <a:hlinkClick r:id="rId3"/>
              </a:rPr>
              <a:t>http://copyright.columbia.edu/copyright/permissions/requesting-permission/</a:t>
            </a:r>
            <a:r>
              <a:rPr lang="en-US" sz="2900" dirty="0" smtClean="0"/>
              <a:t> </a:t>
            </a:r>
          </a:p>
          <a:p>
            <a:endParaRPr lang="en-US" sz="2900" dirty="0" smtClean="0"/>
          </a:p>
          <a:p>
            <a:r>
              <a:rPr lang="en-US" sz="2900" dirty="0" smtClean="0"/>
              <a:t>Copyright Management </a:t>
            </a:r>
            <a:r>
              <a:rPr lang="en-US" sz="2900" dirty="0" err="1" smtClean="0"/>
              <a:t>Center,Indiana</a:t>
            </a:r>
            <a:r>
              <a:rPr lang="en-US" sz="2900" dirty="0" smtClean="0"/>
              <a:t> University </a:t>
            </a:r>
            <a:r>
              <a:rPr lang="en-US" sz="2900" i="1" dirty="0" smtClean="0"/>
              <a:t>Checklist for Fair Use</a:t>
            </a:r>
            <a:r>
              <a:rPr lang="en-US" sz="2900" dirty="0" smtClean="0"/>
              <a:t>. </a:t>
            </a:r>
            <a:r>
              <a:rPr lang="en-US" sz="2900" dirty="0" smtClean="0">
                <a:hlinkClick r:id="rId6"/>
              </a:rPr>
              <a:t>http://www.copyright.iupui.edu/</a:t>
            </a:r>
            <a:r>
              <a:rPr lang="en-US" sz="2900" dirty="0" smtClean="0"/>
              <a:t> </a:t>
            </a:r>
          </a:p>
          <a:p>
            <a:endParaRPr lang="en-US" sz="2900" dirty="0" smtClean="0"/>
          </a:p>
          <a:p>
            <a:r>
              <a:rPr lang="en-US" sz="2900" dirty="0" smtClean="0"/>
              <a:t>Creative Commons: </a:t>
            </a:r>
            <a:r>
              <a:rPr lang="en-US" sz="2900" dirty="0" smtClean="0">
                <a:hlinkClick r:id="rId7"/>
              </a:rPr>
              <a:t>http://creativecommons.org/</a:t>
            </a:r>
            <a:r>
              <a:rPr lang="en-US" sz="2900" dirty="0" smtClean="0"/>
              <a:t> </a:t>
            </a:r>
          </a:p>
          <a:p>
            <a:endParaRPr lang="en-US" sz="2900" dirty="0" smtClean="0">
              <a:hlinkClick r:id="rId8"/>
            </a:endParaRPr>
          </a:p>
          <a:p>
            <a:r>
              <a:rPr lang="en-US" sz="2900" dirty="0" err="1" smtClean="0"/>
              <a:t>Gasaway</a:t>
            </a:r>
            <a:r>
              <a:rPr lang="en-US" sz="2900" dirty="0" smtClean="0"/>
              <a:t>,  </a:t>
            </a:r>
            <a:r>
              <a:rPr lang="en-US" sz="2900" dirty="0" err="1" smtClean="0"/>
              <a:t>Lolly</a:t>
            </a:r>
            <a:r>
              <a:rPr lang="en-US" sz="2900" dirty="0" smtClean="0"/>
              <a:t>.  University of North Carolina. </a:t>
            </a:r>
            <a:r>
              <a:rPr lang="en-US" sz="2900" i="1" dirty="0" smtClean="0"/>
              <a:t>When U.S. Works Pass into the Public Domain</a:t>
            </a:r>
            <a:r>
              <a:rPr lang="en-US" sz="2900" dirty="0" smtClean="0"/>
              <a:t>: </a:t>
            </a:r>
            <a:r>
              <a:rPr lang="en-US" sz="2900" dirty="0" smtClean="0">
                <a:hlinkClick r:id="rId8"/>
              </a:rPr>
              <a:t>http://www.unc.edu/~unclng/public-d.htm</a:t>
            </a:r>
            <a:r>
              <a:rPr lang="en-US" sz="2900" dirty="0" smtClean="0"/>
              <a:t> </a:t>
            </a:r>
          </a:p>
          <a:p>
            <a:endParaRPr lang="en-US" sz="2900" dirty="0" smtClean="0"/>
          </a:p>
          <a:p>
            <a:r>
              <a:rPr lang="en-US" sz="2900" dirty="0" smtClean="0"/>
              <a:t>University of Minnesota Libraries, </a:t>
            </a:r>
            <a:r>
              <a:rPr lang="en-US" sz="2900" i="1" dirty="0" smtClean="0"/>
              <a:t>Copyright Use Map: </a:t>
            </a:r>
            <a:r>
              <a:rPr lang="en-US" sz="2900" dirty="0" smtClean="0">
                <a:hlinkClick r:id="rId9"/>
              </a:rPr>
              <a:t>http://www.lib.umn.edu/copyright/usemap</a:t>
            </a:r>
            <a:r>
              <a:rPr lang="en-US" sz="2900" dirty="0" smtClean="0"/>
              <a:t> </a:t>
            </a:r>
          </a:p>
          <a:p>
            <a:endParaRPr lang="en-US" sz="2900" dirty="0" smtClean="0"/>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Questions?</a:t>
            </a:r>
            <a:endParaRPr lang="en-US" dirty="0"/>
          </a:p>
        </p:txBody>
      </p:sp>
      <p:sp>
        <p:nvSpPr>
          <p:cNvPr id="3" name="Content Placeholder 2"/>
          <p:cNvSpPr>
            <a:spLocks noGrp="1"/>
          </p:cNvSpPr>
          <p:nvPr>
            <p:ph sz="quarter" idx="1"/>
          </p:nvPr>
        </p:nvSpPr>
        <p:spPr/>
        <p:txBody>
          <a:bodyPr>
            <a:normAutofit fontScale="85000" lnSpcReduction="20000"/>
          </a:bodyPr>
          <a:lstStyle/>
          <a:p>
            <a:pPr algn="ctr">
              <a:buFont typeface="Wingdings" pitchFamily="2" charset="2"/>
              <a:buNone/>
            </a:pPr>
            <a:r>
              <a:rPr lang="en-US" sz="2800" dirty="0" smtClean="0"/>
              <a:t>Thank You for Your Attention!</a:t>
            </a:r>
          </a:p>
          <a:p>
            <a:pPr algn="ctr">
              <a:buFont typeface="Wingdings" pitchFamily="2" charset="2"/>
              <a:buNone/>
            </a:pPr>
            <a:endParaRPr lang="en-US" sz="2800" dirty="0" smtClean="0"/>
          </a:p>
          <a:p>
            <a:pPr algn="ctr">
              <a:buFont typeface="Wingdings" pitchFamily="2" charset="2"/>
              <a:buNone/>
            </a:pPr>
            <a:r>
              <a:rPr lang="en-US" sz="2800" dirty="0" smtClean="0"/>
              <a:t>Contact Information:</a:t>
            </a:r>
          </a:p>
          <a:p>
            <a:pPr algn="ctr">
              <a:buFont typeface="Wingdings" pitchFamily="2" charset="2"/>
              <a:buNone/>
            </a:pPr>
            <a:endParaRPr lang="en-US" sz="2800" dirty="0" smtClean="0"/>
          </a:p>
          <a:p>
            <a:pPr algn="ctr">
              <a:buFont typeface="Wingdings" pitchFamily="2" charset="2"/>
              <a:buNone/>
            </a:pPr>
            <a:r>
              <a:rPr lang="en-US" sz="2400" dirty="0" smtClean="0"/>
              <a:t>Meghan </a:t>
            </a:r>
            <a:r>
              <a:rPr lang="en-US" sz="2400" dirty="0" err="1" smtClean="0"/>
              <a:t>Banach</a:t>
            </a:r>
            <a:r>
              <a:rPr lang="en-US" sz="2400" dirty="0" smtClean="0"/>
              <a:t> Bergin</a:t>
            </a:r>
          </a:p>
          <a:p>
            <a:pPr algn="ctr">
              <a:buFont typeface="Wingdings" pitchFamily="2" charset="2"/>
              <a:buNone/>
            </a:pPr>
            <a:r>
              <a:rPr lang="en-US" sz="2400" dirty="0" smtClean="0"/>
              <a:t>413-545-6846</a:t>
            </a:r>
          </a:p>
          <a:p>
            <a:pPr algn="ctr">
              <a:buFont typeface="Wingdings" pitchFamily="2" charset="2"/>
              <a:buNone/>
            </a:pPr>
            <a:r>
              <a:rPr lang="en-US" sz="2400" dirty="0" smtClean="0">
                <a:hlinkClick r:id="rId3"/>
              </a:rPr>
              <a:t>mbanach@library.umass.edu</a:t>
            </a:r>
            <a:endParaRPr lang="en-US" sz="2400" dirty="0" smtClean="0"/>
          </a:p>
          <a:p>
            <a:pPr algn="ctr">
              <a:buFont typeface="Wingdings" pitchFamily="2" charset="2"/>
              <a:buNone/>
            </a:pPr>
            <a:endParaRPr lang="en-US" sz="2400" dirty="0" smtClean="0"/>
          </a:p>
          <a:p>
            <a:pPr algn="ctr">
              <a:buFont typeface="Wingdings" pitchFamily="2" charset="2"/>
              <a:buNone/>
            </a:pPr>
            <a:r>
              <a:rPr lang="en-US" sz="2400" dirty="0" smtClean="0"/>
              <a:t>&amp;</a:t>
            </a:r>
          </a:p>
          <a:p>
            <a:pPr algn="ctr">
              <a:buFont typeface="Wingdings" pitchFamily="2" charset="2"/>
              <a:buNone/>
            </a:pPr>
            <a:endParaRPr lang="en-US" sz="2400" dirty="0"/>
          </a:p>
          <a:p>
            <a:pPr algn="ctr">
              <a:buFont typeface="Wingdings" pitchFamily="2" charset="2"/>
              <a:buNone/>
            </a:pPr>
            <a:r>
              <a:rPr lang="en-US" sz="2400" dirty="0" smtClean="0"/>
              <a:t>Laura Quilter</a:t>
            </a:r>
          </a:p>
          <a:p>
            <a:pPr algn="ctr">
              <a:buNone/>
            </a:pPr>
            <a:r>
              <a:rPr lang="en-US" sz="2400" dirty="0"/>
              <a:t>413-545-6947 </a:t>
            </a:r>
          </a:p>
          <a:p>
            <a:pPr algn="ctr">
              <a:buFont typeface="Wingdings" pitchFamily="2" charset="2"/>
              <a:buNone/>
            </a:pPr>
            <a:r>
              <a:rPr lang="en-US" sz="2400" dirty="0" smtClean="0">
                <a:hlinkClick r:id="rId4"/>
              </a:rPr>
              <a:t>lquilter@library.umass.edu</a:t>
            </a:r>
            <a:r>
              <a:rPr lang="en-US" sz="2400" dirty="0" smtClean="0"/>
              <a:t> </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a:t>
            </a:r>
            <a:endParaRPr lang="en-US" dirty="0"/>
          </a:p>
        </p:txBody>
      </p:sp>
      <p:sp>
        <p:nvSpPr>
          <p:cNvPr id="3" name="Content Placeholder 2"/>
          <p:cNvSpPr>
            <a:spLocks noGrp="1"/>
          </p:cNvSpPr>
          <p:nvPr>
            <p:ph sz="quarter" idx="1"/>
          </p:nvPr>
        </p:nvSpPr>
        <p:spPr/>
        <p:txBody>
          <a:bodyPr>
            <a:normAutofit fontScale="92500" lnSpcReduction="10000"/>
          </a:bodyPr>
          <a:lstStyle/>
          <a:p>
            <a:pPr>
              <a:buNone/>
            </a:pPr>
            <a:endParaRPr lang="en-US" sz="2800" dirty="0" smtClean="0"/>
          </a:p>
          <a:p>
            <a:pPr>
              <a:buNone/>
            </a:pPr>
            <a:r>
              <a:rPr lang="en-US" sz="2800" dirty="0" smtClean="0"/>
              <a:t>Some reasons you might be thinking about choosing campus access:</a:t>
            </a:r>
          </a:p>
          <a:p>
            <a:pPr>
              <a:buNone/>
            </a:pPr>
            <a:endParaRPr lang="en-US" sz="2800" dirty="0" smtClean="0"/>
          </a:p>
          <a:p>
            <a:r>
              <a:rPr lang="en-US" sz="2800" dirty="0" smtClean="0"/>
              <a:t>Concerns about future publication</a:t>
            </a:r>
          </a:p>
          <a:p>
            <a:endParaRPr lang="en-US" sz="2800" dirty="0" smtClean="0"/>
          </a:p>
          <a:p>
            <a:r>
              <a:rPr lang="en-US" sz="2800" dirty="0" smtClean="0"/>
              <a:t>Concerns about applying for a patent</a:t>
            </a:r>
          </a:p>
          <a:p>
            <a:endParaRPr lang="en-US" sz="2800" dirty="0" smtClean="0"/>
          </a:p>
          <a:p>
            <a:r>
              <a:rPr lang="en-US" sz="2800" dirty="0" smtClean="0"/>
              <a:t>Concerns about the use of copyrighted work in your thesis or dissertation </a:t>
            </a:r>
            <a:r>
              <a:rPr lang="en-US" dirty="0" smtClean="0"/>
              <a:t/>
            </a:r>
            <a:br>
              <a:rPr lang="en-US" dirty="0" smtClean="0"/>
            </a:br>
            <a:endParaRPr lang="en-US" dirty="0" smtClean="0"/>
          </a:p>
          <a:p>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Videos</a:t>
            </a:r>
            <a:endParaRPr lang="en-US" dirty="0"/>
          </a:p>
        </p:txBody>
      </p:sp>
      <p:sp>
        <p:nvSpPr>
          <p:cNvPr id="3" name="Content Placeholder 2"/>
          <p:cNvSpPr>
            <a:spLocks noGrp="1"/>
          </p:cNvSpPr>
          <p:nvPr>
            <p:ph sz="quarter" idx="1"/>
          </p:nvPr>
        </p:nvSpPr>
        <p:spPr/>
        <p:txBody>
          <a:bodyPr/>
          <a:lstStyle/>
          <a:p>
            <a:endParaRPr lang="en-US" dirty="0" smtClean="0"/>
          </a:p>
          <a:p>
            <a:pPr marL="0" indent="0">
              <a:buNone/>
            </a:pPr>
            <a:endParaRPr lang="en-US" dirty="0" smtClean="0"/>
          </a:p>
          <a:p>
            <a:pPr algn="ctr"/>
            <a:r>
              <a:rPr lang="en-US" dirty="0" smtClean="0"/>
              <a:t>Open </a:t>
            </a:r>
            <a:r>
              <a:rPr lang="en-US" dirty="0"/>
              <a:t>Access </a:t>
            </a:r>
            <a:r>
              <a:rPr lang="en-US" dirty="0" smtClean="0"/>
              <a:t>101</a:t>
            </a:r>
          </a:p>
          <a:p>
            <a:pPr marL="0" indent="0" algn="ctr">
              <a:buNone/>
            </a:pPr>
            <a:r>
              <a:rPr lang="en-US" dirty="0">
                <a:hlinkClick r:id="rId3"/>
              </a:rPr>
              <a:t>http://</a:t>
            </a:r>
            <a:r>
              <a:rPr lang="en-US" dirty="0" smtClean="0">
                <a:hlinkClick r:id="rId3"/>
              </a:rPr>
              <a:t>vimeo.com/6973160</a:t>
            </a:r>
            <a:r>
              <a:rPr lang="en-US" dirty="0" smtClean="0"/>
              <a:t> </a:t>
            </a:r>
          </a:p>
          <a:p>
            <a:pPr marL="0" indent="0" algn="ctr">
              <a:buNone/>
            </a:pPr>
            <a:endParaRPr lang="en-US" dirty="0"/>
          </a:p>
          <a:p>
            <a:pPr algn="ctr"/>
            <a:r>
              <a:rPr lang="en-US" dirty="0" smtClean="0"/>
              <a:t>Benefits of Open Access</a:t>
            </a:r>
          </a:p>
          <a:p>
            <a:pPr marL="0" indent="0" algn="ctr">
              <a:buNone/>
            </a:pPr>
            <a:r>
              <a:rPr lang="en-US" dirty="0" smtClean="0">
                <a:hlinkClick r:id="rId4"/>
              </a:rPr>
              <a:t>http</a:t>
            </a:r>
            <a:r>
              <a:rPr lang="en-US" dirty="0">
                <a:hlinkClick r:id="rId4"/>
              </a:rPr>
              <a:t>://</a:t>
            </a:r>
            <a:r>
              <a:rPr lang="en-US" dirty="0" smtClean="0">
                <a:hlinkClick r:id="rId4"/>
              </a:rPr>
              <a:t>www.youtube.com/watch?v=y9Jh_GffRPU </a:t>
            </a:r>
            <a:endParaRPr lang="en-US" dirty="0"/>
          </a:p>
          <a:p>
            <a:endParaRPr lang="en-US" dirty="0"/>
          </a:p>
        </p:txBody>
      </p:sp>
    </p:spTree>
    <p:extLst>
      <p:ext uri="{BB962C8B-B14F-4D97-AF65-F5344CB8AC3E}">
        <p14:creationId xmlns:p14="http://schemas.microsoft.com/office/powerpoint/2010/main" val="4286336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You Can Support Open Access</a:t>
            </a:r>
            <a:endParaRPr lang="en-US" dirty="0"/>
          </a:p>
        </p:txBody>
      </p:sp>
      <p:sp>
        <p:nvSpPr>
          <p:cNvPr id="3" name="Content Placeholder 2"/>
          <p:cNvSpPr>
            <a:spLocks noGrp="1"/>
          </p:cNvSpPr>
          <p:nvPr>
            <p:ph sz="quarter" idx="1"/>
          </p:nvPr>
        </p:nvSpPr>
        <p:spPr/>
        <p:txBody>
          <a:bodyPr>
            <a:normAutofit fontScale="85000" lnSpcReduction="10000"/>
          </a:bodyPr>
          <a:lstStyle/>
          <a:p>
            <a:endParaRPr lang="en-US" dirty="0" smtClean="0"/>
          </a:p>
          <a:p>
            <a:r>
              <a:rPr lang="en-US" dirty="0" smtClean="0"/>
              <a:t>Choose open access for your theses or dissertation</a:t>
            </a:r>
          </a:p>
          <a:p>
            <a:pPr marL="0" indent="0">
              <a:buNone/>
            </a:pPr>
            <a:endParaRPr lang="en-US" dirty="0" smtClean="0"/>
          </a:p>
          <a:p>
            <a:r>
              <a:rPr lang="en-US" dirty="0" smtClean="0"/>
              <a:t>Publish </a:t>
            </a:r>
            <a:r>
              <a:rPr lang="en-US" dirty="0"/>
              <a:t> </a:t>
            </a:r>
            <a:r>
              <a:rPr lang="en-US" dirty="0" smtClean="0"/>
              <a:t>in open access journals</a:t>
            </a:r>
          </a:p>
          <a:p>
            <a:endParaRPr lang="en-US" dirty="0" smtClean="0"/>
          </a:p>
          <a:p>
            <a:r>
              <a:rPr lang="en-US" dirty="0" smtClean="0"/>
              <a:t>Know your author rights: Read </a:t>
            </a:r>
            <a:r>
              <a:rPr lang="en-US" dirty="0" smtClean="0">
                <a:hlinkClick r:id="rId3"/>
              </a:rPr>
              <a:t>SPARC Author Rights</a:t>
            </a:r>
            <a:endParaRPr lang="en-US" dirty="0" smtClean="0"/>
          </a:p>
          <a:p>
            <a:pPr marL="0" indent="0">
              <a:buNone/>
            </a:pPr>
            <a:r>
              <a:rPr lang="en-US" dirty="0" smtClean="0"/>
              <a:t>    (</a:t>
            </a:r>
            <a:r>
              <a:rPr lang="en-US" dirty="0"/>
              <a:t>Scholarly Publishing and Academic Resources Coalition)</a:t>
            </a:r>
            <a:endParaRPr lang="en-US" dirty="0" smtClean="0"/>
          </a:p>
          <a:p>
            <a:endParaRPr lang="en-US" dirty="0" smtClean="0"/>
          </a:p>
          <a:p>
            <a:r>
              <a:rPr lang="en-US" dirty="0" smtClean="0"/>
              <a:t>Retain your right to post open access versions of your articles in an open access digital repository like </a:t>
            </a:r>
            <a:r>
              <a:rPr lang="en-US" dirty="0" err="1" smtClean="0"/>
              <a:t>ScholarWorks</a:t>
            </a:r>
            <a:r>
              <a:rPr lang="en-US" dirty="0" smtClean="0"/>
              <a:t>@ UMass Amherst by attaching the SPARC Addendum to all of your future agreements with publishers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 Rights</a:t>
            </a:r>
            <a:endParaRPr lang="en-US" dirty="0"/>
          </a:p>
        </p:txBody>
      </p:sp>
      <p:sp>
        <p:nvSpPr>
          <p:cNvPr id="3" name="Content Placeholder 2"/>
          <p:cNvSpPr>
            <a:spLocks noGrp="1"/>
          </p:cNvSpPr>
          <p:nvPr>
            <p:ph sz="quarter" idx="1"/>
          </p:nvPr>
        </p:nvSpPr>
        <p:spPr/>
        <p:txBody>
          <a:bodyPr/>
          <a:lstStyle/>
          <a:p>
            <a:r>
              <a:rPr lang="en-US" dirty="0"/>
              <a:t>SPARC </a:t>
            </a:r>
            <a:r>
              <a:rPr lang="en-US" dirty="0" smtClean="0"/>
              <a:t>Author Addendum</a:t>
            </a:r>
          </a:p>
          <a:p>
            <a:r>
              <a:rPr lang="en-US" dirty="0">
                <a:hlinkClick r:id="rId3"/>
              </a:rPr>
              <a:t>http://</a:t>
            </a:r>
            <a:r>
              <a:rPr lang="en-US" dirty="0" smtClean="0">
                <a:hlinkClick r:id="rId3"/>
              </a:rPr>
              <a:t>www.arl.org/sparc/bm~doc/Access-Reuse_Addendum.pdf</a:t>
            </a:r>
            <a:r>
              <a:rPr lang="en-US" dirty="0" smtClean="0"/>
              <a:t> </a:t>
            </a:r>
          </a:p>
          <a:p>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657600"/>
            <a:ext cx="7871257" cy="192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15633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pPr marL="0" indent="0" algn="ctr">
              <a:buNone/>
            </a:pPr>
            <a:r>
              <a:rPr lang="en-US" dirty="0" smtClean="0"/>
              <a:t>Scientist meets publisher:</a:t>
            </a:r>
          </a:p>
          <a:p>
            <a:pPr marL="0" indent="0" algn="ctr">
              <a:buNone/>
            </a:pPr>
            <a:r>
              <a:rPr lang="en-US" dirty="0">
                <a:hlinkClick r:id="rId3"/>
              </a:rPr>
              <a:t>http://</a:t>
            </a:r>
            <a:r>
              <a:rPr lang="en-US" dirty="0" smtClean="0">
                <a:hlinkClick r:id="rId3"/>
              </a:rPr>
              <a:t>www.youtube.com/watch?NR=1&amp;feature=endscreen&amp;v=GMIY_4t-DR0</a:t>
            </a:r>
            <a:r>
              <a:rPr lang="en-US" dirty="0" smtClean="0"/>
              <a:t> </a:t>
            </a:r>
            <a:endParaRPr lang="en-US" dirty="0"/>
          </a:p>
          <a:p>
            <a:endParaRPr lang="en-US" dirty="0" smtClean="0"/>
          </a:p>
          <a:p>
            <a:endParaRPr lang="en-US" dirty="0"/>
          </a:p>
        </p:txBody>
      </p:sp>
    </p:spTree>
    <p:extLst>
      <p:ext uri="{BB962C8B-B14F-4D97-AF65-F5344CB8AC3E}">
        <p14:creationId xmlns:p14="http://schemas.microsoft.com/office/powerpoint/2010/main" val="230919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Copyrighted Works In Your ETD</a:t>
            </a:r>
            <a:endParaRPr lang="en-US" dirty="0"/>
          </a:p>
        </p:txBody>
      </p:sp>
      <p:sp>
        <p:nvSpPr>
          <p:cNvPr id="3" name="Content Placeholder 2"/>
          <p:cNvSpPr>
            <a:spLocks noGrp="1"/>
          </p:cNvSpPr>
          <p:nvPr>
            <p:ph sz="quarter" idx="1"/>
          </p:nvPr>
        </p:nvSpPr>
        <p:spPr/>
        <p:txBody>
          <a:bodyPr>
            <a:normAutofit fontScale="92500" lnSpcReduction="20000"/>
          </a:bodyPr>
          <a:lstStyle/>
          <a:p>
            <a:endParaRPr lang="en-US" dirty="0" smtClean="0"/>
          </a:p>
          <a:p>
            <a:pPr>
              <a:buNone/>
            </a:pPr>
            <a:r>
              <a:rPr lang="en-US" sz="3600" dirty="0" smtClean="0"/>
              <a:t>There are four ways to do this legally:</a:t>
            </a:r>
          </a:p>
          <a:p>
            <a:pPr>
              <a:buNone/>
            </a:pPr>
            <a:endParaRPr lang="en-US" sz="1800" dirty="0" smtClean="0"/>
          </a:p>
          <a:p>
            <a:r>
              <a:rPr lang="en-US" sz="3600" dirty="0"/>
              <a:t>Use openly </a:t>
            </a:r>
            <a:r>
              <a:rPr lang="en-US" sz="3600" dirty="0" smtClean="0"/>
              <a:t>licensed or </a:t>
            </a:r>
            <a:r>
              <a:rPr lang="en-US" sz="3600" dirty="0"/>
              <a:t>public domain</a:t>
            </a:r>
            <a:r>
              <a:rPr lang="en-US" sz="3600" dirty="0" smtClean="0"/>
              <a:t> works</a:t>
            </a:r>
            <a:endParaRPr lang="en-US" sz="3600" dirty="0"/>
          </a:p>
          <a:p>
            <a:endParaRPr lang="en-US" sz="3600" dirty="0" smtClean="0"/>
          </a:p>
          <a:p>
            <a:r>
              <a:rPr lang="en-US" sz="3600" dirty="0" smtClean="0"/>
              <a:t>Apply the fair use doctrine</a:t>
            </a:r>
          </a:p>
          <a:p>
            <a:endParaRPr lang="en-US" sz="3600" dirty="0" smtClean="0"/>
          </a:p>
          <a:p>
            <a:r>
              <a:rPr lang="en-US" sz="3600" dirty="0" smtClean="0"/>
              <a:t>Request permission from the copyright holder</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5206</TotalTime>
  <Words>2651</Words>
  <Application>Microsoft Office PowerPoint</Application>
  <PresentationFormat>On-screen Show (4:3)</PresentationFormat>
  <Paragraphs>579</Paragraphs>
  <Slides>35</Slides>
  <Notes>35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Civic</vt:lpstr>
      <vt:lpstr> Open Access and Copyright for Theses and Dissertations </vt:lpstr>
      <vt:lpstr>Definitions</vt:lpstr>
      <vt:lpstr>Options</vt:lpstr>
      <vt:lpstr>Reasons</vt:lpstr>
      <vt:lpstr>Videos</vt:lpstr>
      <vt:lpstr>Ways You Can Support Open Access</vt:lpstr>
      <vt:lpstr>Author Rights</vt:lpstr>
      <vt:lpstr>Video</vt:lpstr>
      <vt:lpstr>Using Copyrighted Works In Your ETD</vt:lpstr>
      <vt:lpstr>Creative Commons</vt:lpstr>
      <vt:lpstr>Creative Commons</vt:lpstr>
      <vt:lpstr>Creative Commons</vt:lpstr>
      <vt:lpstr>Sources for Creative Commons Licensed Materials</vt:lpstr>
      <vt:lpstr>Sources for Creative Commons Licensed Materials</vt:lpstr>
      <vt:lpstr>Public Domain</vt:lpstr>
      <vt:lpstr>Public Domain</vt:lpstr>
      <vt:lpstr>Copyright Slider</vt:lpstr>
      <vt:lpstr>The Four Factors of Fair Use</vt:lpstr>
      <vt:lpstr>Purpose &amp; Character of Use</vt:lpstr>
      <vt:lpstr>Nature of the Copyrighted Work</vt:lpstr>
      <vt:lpstr>Amount of the Work</vt:lpstr>
      <vt:lpstr>Effect on the Market:</vt:lpstr>
      <vt:lpstr>“Best Practices in Fair Use”</vt:lpstr>
      <vt:lpstr>Copyright Decision Chart</vt:lpstr>
      <vt:lpstr>Example</vt:lpstr>
      <vt:lpstr>Example : History of Science</vt:lpstr>
      <vt:lpstr>        Fair Use Discussion</vt:lpstr>
      <vt:lpstr>Seeking Permission</vt:lpstr>
      <vt:lpstr>Seeking Permission</vt:lpstr>
      <vt:lpstr>Seeking Permission</vt:lpstr>
      <vt:lpstr>Seeking Permission</vt:lpstr>
      <vt:lpstr>Seeking Permission</vt:lpstr>
      <vt:lpstr>Seeking Permission</vt:lpstr>
      <vt:lpstr>References</vt:lpstr>
      <vt:lpstr>Comments?  Questions?</vt:lpstr>
    </vt:vector>
  </TitlesOfParts>
  <Company>University of Massachusetts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the Open Access Choice for your Thesis or Dissertation</dc:title>
  <dc:creator>mbanach</dc:creator>
  <cp:lastModifiedBy>Marilyn Billings</cp:lastModifiedBy>
  <cp:revision>382</cp:revision>
  <cp:lastPrinted>2012-10-23T19:06:47Z</cp:lastPrinted>
  <dcterms:created xsi:type="dcterms:W3CDTF">2011-03-16T14:50:12Z</dcterms:created>
  <dcterms:modified xsi:type="dcterms:W3CDTF">2013-10-01T18:44:06Z</dcterms:modified>
</cp:coreProperties>
</file>